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1" r:id="rId1"/>
  </p:sldMasterIdLst>
  <p:notesMasterIdLst>
    <p:notesMasterId r:id="rId43"/>
  </p:notesMasterIdLst>
  <p:sldIdLst>
    <p:sldId id="1467" r:id="rId2"/>
    <p:sldId id="1442" r:id="rId3"/>
    <p:sldId id="1443" r:id="rId4"/>
    <p:sldId id="1444" r:id="rId5"/>
    <p:sldId id="1433" r:id="rId6"/>
    <p:sldId id="1434" r:id="rId7"/>
    <p:sldId id="1435" r:id="rId8"/>
    <p:sldId id="1437" r:id="rId9"/>
    <p:sldId id="1436" r:id="rId10"/>
    <p:sldId id="1440" r:id="rId11"/>
    <p:sldId id="1439" r:id="rId12"/>
    <p:sldId id="1438" r:id="rId13"/>
    <p:sldId id="1447" r:id="rId14"/>
    <p:sldId id="1446" r:id="rId15"/>
    <p:sldId id="1432" r:id="rId16"/>
    <p:sldId id="1431" r:id="rId17"/>
    <p:sldId id="1448" r:id="rId18"/>
    <p:sldId id="1449" r:id="rId19"/>
    <p:sldId id="1450" r:id="rId20"/>
    <p:sldId id="1451" r:id="rId21"/>
    <p:sldId id="1419" r:id="rId22"/>
    <p:sldId id="1445" r:id="rId23"/>
    <p:sldId id="1417" r:id="rId24"/>
    <p:sldId id="1418" r:id="rId25"/>
    <p:sldId id="1453" r:id="rId26"/>
    <p:sldId id="1452" r:id="rId27"/>
    <p:sldId id="1454" r:id="rId28"/>
    <p:sldId id="1458" r:id="rId29"/>
    <p:sldId id="1420" r:id="rId30"/>
    <p:sldId id="1421" r:id="rId31"/>
    <p:sldId id="1457" r:id="rId32"/>
    <p:sldId id="1460" r:id="rId33"/>
    <p:sldId id="1455" r:id="rId34"/>
    <p:sldId id="1456" r:id="rId35"/>
    <p:sldId id="1459" r:id="rId36"/>
    <p:sldId id="1422" r:id="rId37"/>
    <p:sldId id="1461" r:id="rId38"/>
    <p:sldId id="1462" r:id="rId39"/>
    <p:sldId id="1465" r:id="rId40"/>
    <p:sldId id="1463" r:id="rId41"/>
    <p:sldId id="1464" r:id="rId42"/>
  </p:sldIdLst>
  <p:sldSz cx="9144000" cy="6858000" type="screen4x3"/>
  <p:notesSz cx="7086600" cy="102219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AF116F"/>
    <a:srgbClr val="000066"/>
    <a:srgbClr val="CC6600"/>
    <a:srgbClr val="CC0000"/>
    <a:srgbClr val="00003E"/>
    <a:srgbClr val="00002E"/>
    <a:srgbClr val="00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4639" autoAdjust="0"/>
  </p:normalViewPr>
  <p:slideViewPr>
    <p:cSldViewPr>
      <p:cViewPr>
        <p:scale>
          <a:sx n="125" d="100"/>
          <a:sy n="125" d="100"/>
        </p:scale>
        <p:origin x="-13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0"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4275" name="Rectangle 3"/>
          <p:cNvSpPr>
            <a:spLocks noGrp="1" noChangeArrowheads="1"/>
          </p:cNvSpPr>
          <p:nvPr>
            <p:ph type="dt" idx="1"/>
          </p:nvPr>
        </p:nvSpPr>
        <p:spPr bwMode="auto">
          <a:xfrm>
            <a:off x="4014788" y="0"/>
            <a:ext cx="307022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3300" name="Rectangle 4"/>
          <p:cNvSpPr>
            <a:spLocks noGrp="1" noRot="1" noChangeAspect="1" noChangeArrowheads="1" noTextEdit="1"/>
          </p:cNvSpPr>
          <p:nvPr>
            <p:ph type="sldImg" idx="2"/>
          </p:nvPr>
        </p:nvSpPr>
        <p:spPr bwMode="auto">
          <a:xfrm>
            <a:off x="987425" y="766763"/>
            <a:ext cx="5111750" cy="3833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p:cNvSpPr>
            <a:spLocks noGrp="1" noChangeArrowheads="1"/>
          </p:cNvSpPr>
          <p:nvPr>
            <p:ph type="body" sz="quarter" idx="3"/>
          </p:nvPr>
        </p:nvSpPr>
        <p:spPr bwMode="auto">
          <a:xfrm>
            <a:off x="708025" y="4856163"/>
            <a:ext cx="5670550" cy="4598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4278" name="Rectangle 6"/>
          <p:cNvSpPr>
            <a:spLocks noGrp="1" noChangeArrowheads="1"/>
          </p:cNvSpPr>
          <p:nvPr>
            <p:ph type="ftr" sz="quarter" idx="4"/>
          </p:nvPr>
        </p:nvSpPr>
        <p:spPr bwMode="auto">
          <a:xfrm>
            <a:off x="0"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4279" name="Rectangle 7"/>
          <p:cNvSpPr>
            <a:spLocks noGrp="1" noChangeArrowheads="1"/>
          </p:cNvSpPr>
          <p:nvPr>
            <p:ph type="sldNum" sz="quarter" idx="5"/>
          </p:nvPr>
        </p:nvSpPr>
        <p:spPr bwMode="auto">
          <a:xfrm>
            <a:off x="4014788" y="9709150"/>
            <a:ext cx="307022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ACA93A-C0E0-4E67-9643-018F003ECDAB}" type="slidenum">
              <a:rPr lang="en-US"/>
              <a:pPr>
                <a:defRPr/>
              </a:pPr>
              <a:t>‹#›</a:t>
            </a:fld>
            <a:endParaRPr lang="en-US"/>
          </a:p>
        </p:txBody>
      </p:sp>
    </p:spTree>
    <p:extLst>
      <p:ext uri="{BB962C8B-B14F-4D97-AF65-F5344CB8AC3E}">
        <p14:creationId xmlns:p14="http://schemas.microsoft.com/office/powerpoint/2010/main" val="36805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79802514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57276018"/>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3238624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6165552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2254138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8251602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72026334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6261696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9901478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7317033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77064630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2593342025"/>
      </p:ext>
    </p:extLst>
  </p:cSld>
  <p:clrMap bg1="dk1" tx1="lt1" bg2="dk2" tx2="lt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looding_of_the_Nil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Celestial_spheres#cite_note-1"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11560" y="1844824"/>
            <a:ext cx="8784976" cy="3108543"/>
          </a:xfrm>
          <a:prstGeom prst="rect">
            <a:avLst/>
          </a:prstGeom>
          <a:effectLst>
            <a:outerShdw blurRad="50800" dist="203200" dir="3900000" algn="ctr" rotWithShape="0">
              <a:srgbClr val="000000">
                <a:alpha val="43137"/>
              </a:srgbClr>
            </a:outerShdw>
          </a:effectLst>
          <a:scene3d>
            <a:camera prst="orthographicFront"/>
            <a:lightRig rig="threePt" dir="t"/>
          </a:scene3d>
          <a:sp3d>
            <a:bevelT/>
          </a:sp3d>
        </p:spPr>
        <p:txBody>
          <a:bodyPr wrap="square">
            <a:spAutoFit/>
          </a:bodyPr>
          <a:lstStyle/>
          <a:p>
            <a:r>
              <a:rPr lang="nl-NL" sz="4000" b="1" dirty="0" smtClean="0">
                <a:solidFill>
                  <a:prstClr val="white"/>
                </a:solidFill>
                <a:latin typeface="Constantia"/>
              </a:rPr>
              <a:t>             Gods  and  Myths:</a:t>
            </a:r>
          </a:p>
          <a:p>
            <a:endParaRPr lang="nl-NL" sz="4000" b="1" dirty="0">
              <a:solidFill>
                <a:prstClr val="white"/>
              </a:solidFill>
              <a:latin typeface="Constantia"/>
            </a:endParaRPr>
          </a:p>
          <a:p>
            <a:r>
              <a:rPr lang="nl-NL" sz="4000" b="1" dirty="0" smtClean="0">
                <a:solidFill>
                  <a:prstClr val="white"/>
                </a:solidFill>
                <a:latin typeface="Constantia"/>
              </a:rPr>
              <a:t>         Creation of the World</a:t>
            </a:r>
            <a:endParaRPr lang="en-GB" sz="4000" b="1" dirty="0" smtClean="0">
              <a:solidFill>
                <a:prstClr val="white"/>
              </a:solidFill>
              <a:latin typeface="Constantia"/>
            </a:endParaRPr>
          </a:p>
          <a:p>
            <a:endParaRPr lang="en-GB" sz="4000" b="1" dirty="0" smtClean="0">
              <a:solidFill>
                <a:prstClr val="white"/>
              </a:solidFill>
              <a:latin typeface="Constantia"/>
            </a:endParaRPr>
          </a:p>
          <a:p>
            <a:endParaRPr lang="nl-NL" dirty="0">
              <a:solidFill>
                <a:prstClr val="white"/>
              </a:solidFill>
            </a:endParaRPr>
          </a:p>
          <a:p>
            <a:r>
              <a:rPr lang="nl-NL" dirty="0" smtClean="0">
                <a:solidFill>
                  <a:prstClr val="white"/>
                </a:solidFill>
              </a:rPr>
              <a:t>                                                                                                </a:t>
            </a:r>
            <a:endParaRPr lang="en-GB" dirty="0">
              <a:solidFill>
                <a:prstClr val="white"/>
              </a:solidFill>
            </a:endParaRPr>
          </a:p>
        </p:txBody>
      </p:sp>
      <p:sp>
        <p:nvSpPr>
          <p:cNvPr id="3" name="Rectangle 2"/>
          <p:cNvSpPr/>
          <p:nvPr/>
        </p:nvSpPr>
        <p:spPr>
          <a:xfrm>
            <a:off x="277416" y="1268760"/>
            <a:ext cx="856711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7634918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5" y="0"/>
            <a:ext cx="9120249" cy="6858000"/>
          </a:xfrm>
          <a:prstGeom prst="rect">
            <a:avLst/>
          </a:prstGeom>
        </p:spPr>
      </p:pic>
      <p:sp>
        <p:nvSpPr>
          <p:cNvPr id="3" name="Title 2"/>
          <p:cNvSpPr>
            <a:spLocks noGrp="1"/>
          </p:cNvSpPr>
          <p:nvPr>
            <p:ph type="title"/>
          </p:nvPr>
        </p:nvSpPr>
        <p:spPr>
          <a:xfrm>
            <a:off x="179512" y="-99392"/>
            <a:ext cx="9227368" cy="1219200"/>
          </a:xfrm>
        </p:spPr>
        <p:txBody>
          <a:bodyPr>
            <a:normAutofit/>
          </a:bodyPr>
          <a:lstStyle/>
          <a:p>
            <a:r>
              <a:rPr lang="nl-NL" sz="6000" b="1" dirty="0" smtClean="0"/>
              <a:t>               </a:t>
            </a:r>
            <a:r>
              <a:rPr lang="nl-NL" sz="6000" b="1" dirty="0" smtClean="0">
                <a:solidFill>
                  <a:schemeClr val="bg1"/>
                </a:solidFill>
              </a:rPr>
              <a:t>Emergence</a:t>
            </a:r>
            <a:endParaRPr lang="en-GB" sz="6000" b="1" dirty="0">
              <a:solidFill>
                <a:schemeClr val="bg1"/>
              </a:solidFill>
            </a:endParaRPr>
          </a:p>
        </p:txBody>
      </p:sp>
      <p:sp>
        <p:nvSpPr>
          <p:cNvPr id="6" name="Rectangle 5"/>
          <p:cNvSpPr/>
          <p:nvPr/>
        </p:nvSpPr>
        <p:spPr>
          <a:xfrm>
            <a:off x="795818" y="1124744"/>
            <a:ext cx="5542776" cy="5112568"/>
          </a:xfrm>
          <a:prstGeom prst="rect">
            <a:avLst/>
          </a:prstGeom>
          <a:solidFill>
            <a:schemeClr val="tx1">
              <a:lumMod val="85000"/>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899592" y="1052736"/>
            <a:ext cx="5335228" cy="5663089"/>
          </a:xfrm>
          <a:prstGeom prst="rect">
            <a:avLst/>
          </a:prstGeom>
        </p:spPr>
        <p:txBody>
          <a:bodyPr wrap="square">
            <a:spAutoFit/>
          </a:bodyPr>
          <a:lstStyle/>
          <a:p>
            <a:endParaRPr lang="en-GB" sz="1200" dirty="0" smtClean="0">
              <a:solidFill>
                <a:prstClr val="black"/>
              </a:solidFill>
            </a:endParaRPr>
          </a:p>
          <a:p>
            <a:pPr marL="171450" indent="-171450">
              <a:buFont typeface="Arial" panose="020B0604020202020204" pitchFamily="34" charset="0"/>
              <a:buChar char="•"/>
            </a:pPr>
            <a:r>
              <a:rPr lang="en-GB" sz="1200" dirty="0" smtClean="0">
                <a:solidFill>
                  <a:schemeClr val="bg1"/>
                </a:solidFill>
              </a:rPr>
              <a:t>In </a:t>
            </a:r>
            <a:r>
              <a:rPr lang="en-GB" sz="1200" dirty="0">
                <a:solidFill>
                  <a:schemeClr val="bg1"/>
                </a:solidFill>
              </a:rPr>
              <a:t>emergence myths humanity emerges from another world into the </a:t>
            </a:r>
            <a:endParaRPr lang="en-GB" sz="1200" dirty="0" smtClean="0">
              <a:solidFill>
                <a:schemeClr val="bg1"/>
              </a:solidFill>
            </a:endParaRPr>
          </a:p>
          <a:p>
            <a:r>
              <a:rPr lang="en-GB" sz="1200" dirty="0" smtClean="0">
                <a:solidFill>
                  <a:schemeClr val="bg1"/>
                </a:solidFill>
              </a:rPr>
              <a:t>    one </a:t>
            </a:r>
            <a:r>
              <a:rPr lang="en-GB" sz="1200" dirty="0">
                <a:solidFill>
                  <a:schemeClr val="bg1"/>
                </a:solidFill>
              </a:rPr>
              <a:t>they currently inhabit. </a:t>
            </a:r>
            <a:endParaRPr lang="en-GB" sz="1200" dirty="0" smtClean="0">
              <a:solidFill>
                <a:schemeClr val="bg1"/>
              </a:solidFill>
            </a:endParaRPr>
          </a:p>
          <a:p>
            <a:endParaRPr lang="en-GB" sz="1200" dirty="0">
              <a:solidFill>
                <a:schemeClr val="bg1"/>
              </a:solidFill>
            </a:endParaRPr>
          </a:p>
          <a:p>
            <a:r>
              <a:rPr lang="en-GB" sz="1200" dirty="0" smtClean="0">
                <a:solidFill>
                  <a:schemeClr val="bg1"/>
                </a:solidFill>
              </a:rPr>
              <a:t>    The </a:t>
            </a:r>
            <a:r>
              <a:rPr lang="en-GB" sz="1200" dirty="0">
                <a:solidFill>
                  <a:schemeClr val="bg1"/>
                </a:solidFill>
              </a:rPr>
              <a:t>previous world is often considered the womb of the earth mother, </a:t>
            </a:r>
            <a:endParaRPr lang="en-GB" sz="1200" dirty="0" smtClean="0">
              <a:solidFill>
                <a:schemeClr val="bg1"/>
              </a:solidFill>
            </a:endParaRPr>
          </a:p>
          <a:p>
            <a:r>
              <a:rPr lang="en-GB" sz="1200" dirty="0" smtClean="0">
                <a:solidFill>
                  <a:schemeClr val="bg1"/>
                </a:solidFill>
              </a:rPr>
              <a:t>    and </a:t>
            </a:r>
            <a:r>
              <a:rPr lang="en-GB" sz="1200" dirty="0">
                <a:solidFill>
                  <a:schemeClr val="bg1"/>
                </a:solidFill>
              </a:rPr>
              <a:t>the process of emergence is likened to the act of giving birth. </a:t>
            </a:r>
            <a:endParaRPr lang="en-GB" sz="1200" dirty="0" smtClean="0">
              <a:solidFill>
                <a:schemeClr val="bg1"/>
              </a:solidFill>
            </a:endParaRPr>
          </a:p>
          <a:p>
            <a:endParaRPr lang="en-GB" sz="1200" dirty="0">
              <a:solidFill>
                <a:schemeClr val="bg1"/>
              </a:solidFill>
            </a:endParaRPr>
          </a:p>
          <a:p>
            <a:r>
              <a:rPr lang="en-GB" sz="1200" dirty="0" smtClean="0">
                <a:solidFill>
                  <a:schemeClr val="bg1"/>
                </a:solidFill>
              </a:rPr>
              <a:t>    The </a:t>
            </a:r>
            <a:r>
              <a:rPr lang="en-GB" sz="1200" dirty="0">
                <a:solidFill>
                  <a:schemeClr val="bg1"/>
                </a:solidFill>
              </a:rPr>
              <a:t>role of midwife is usually played by a female deity, like the spider </a:t>
            </a:r>
            <a:r>
              <a:rPr lang="en-GB" sz="1200" dirty="0" smtClean="0">
                <a:solidFill>
                  <a:schemeClr val="bg1"/>
                </a:solidFill>
              </a:rPr>
              <a:t>    </a:t>
            </a:r>
          </a:p>
          <a:p>
            <a:r>
              <a:rPr lang="en-GB" sz="1200" dirty="0">
                <a:solidFill>
                  <a:schemeClr val="bg1"/>
                </a:solidFill>
              </a:rPr>
              <a:t> </a:t>
            </a:r>
            <a:r>
              <a:rPr lang="en-GB" sz="1200" dirty="0" smtClean="0">
                <a:solidFill>
                  <a:schemeClr val="bg1"/>
                </a:solidFill>
              </a:rPr>
              <a:t>   woman </a:t>
            </a:r>
            <a:r>
              <a:rPr lang="en-GB" sz="1200" dirty="0">
                <a:solidFill>
                  <a:schemeClr val="bg1"/>
                </a:solidFill>
              </a:rPr>
              <a:t>of Native American mythology. Male characters rarely figure into </a:t>
            </a:r>
            <a:r>
              <a:rPr lang="en-GB" sz="1200" dirty="0" smtClean="0">
                <a:solidFill>
                  <a:schemeClr val="bg1"/>
                </a:solidFill>
              </a:rPr>
              <a:t>    </a:t>
            </a:r>
          </a:p>
          <a:p>
            <a:r>
              <a:rPr lang="en-GB" sz="1200" dirty="0">
                <a:solidFill>
                  <a:schemeClr val="bg1"/>
                </a:solidFill>
              </a:rPr>
              <a:t> </a:t>
            </a:r>
            <a:r>
              <a:rPr lang="en-GB" sz="1200" dirty="0" smtClean="0">
                <a:solidFill>
                  <a:schemeClr val="bg1"/>
                </a:solidFill>
              </a:rPr>
              <a:t>   these stories.</a:t>
            </a:r>
          </a:p>
          <a:p>
            <a:endParaRPr lang="en-GB" sz="1200" dirty="0">
              <a:solidFill>
                <a:schemeClr val="bg1"/>
              </a:solidFill>
            </a:endParaRPr>
          </a:p>
          <a:p>
            <a:pPr marL="171450" indent="-171450">
              <a:buFont typeface="Arial" panose="020B0604020202020204" pitchFamily="34" charset="0"/>
              <a:buChar char="•"/>
            </a:pPr>
            <a:r>
              <a:rPr lang="en-GB" sz="1200" dirty="0" smtClean="0">
                <a:solidFill>
                  <a:schemeClr val="bg1"/>
                </a:solidFill>
              </a:rPr>
              <a:t>These myths  are </a:t>
            </a:r>
            <a:r>
              <a:rPr lang="en-GB" sz="1200" dirty="0">
                <a:solidFill>
                  <a:schemeClr val="bg1"/>
                </a:solidFill>
              </a:rPr>
              <a:t>often </a:t>
            </a:r>
            <a:r>
              <a:rPr lang="en-GB" sz="1200" dirty="0" smtClean="0">
                <a:solidFill>
                  <a:schemeClr val="bg1"/>
                </a:solidFill>
              </a:rPr>
              <a:t>considered as a counterpoint </a:t>
            </a:r>
            <a:r>
              <a:rPr lang="en-GB" sz="1200" dirty="0">
                <a:solidFill>
                  <a:schemeClr val="bg1"/>
                </a:solidFill>
              </a:rPr>
              <a:t>to </a:t>
            </a:r>
            <a:endParaRPr lang="en-GB" sz="1200" dirty="0" smtClean="0">
              <a:solidFill>
                <a:schemeClr val="bg1"/>
              </a:solidFill>
            </a:endParaRPr>
          </a:p>
          <a:p>
            <a:r>
              <a:rPr lang="en-GB" sz="1200" dirty="0" smtClean="0">
                <a:solidFill>
                  <a:schemeClr val="bg1"/>
                </a:solidFill>
              </a:rPr>
              <a:t>    male-oriented </a:t>
            </a:r>
            <a:r>
              <a:rPr lang="en-GB" sz="1200" dirty="0">
                <a:solidFill>
                  <a:schemeClr val="bg1"/>
                </a:solidFill>
              </a:rPr>
              <a:t>creation </a:t>
            </a:r>
            <a:r>
              <a:rPr lang="en-GB" sz="1200" dirty="0" smtClean="0">
                <a:solidFill>
                  <a:schemeClr val="bg1"/>
                </a:solidFill>
              </a:rPr>
              <a:t>myths</a:t>
            </a:r>
            <a:r>
              <a:rPr lang="en-GB" sz="1200" dirty="0">
                <a:solidFill>
                  <a:schemeClr val="bg1"/>
                </a:solidFill>
              </a:rPr>
              <a:t>  </a:t>
            </a:r>
            <a:r>
              <a:rPr lang="en-GB" sz="1200" dirty="0" smtClean="0">
                <a:solidFill>
                  <a:schemeClr val="bg1"/>
                </a:solidFill>
              </a:rPr>
              <a:t> (</a:t>
            </a:r>
            <a:r>
              <a:rPr lang="en-GB" sz="1200" dirty="0" err="1" smtClean="0">
                <a:solidFill>
                  <a:schemeClr val="bg1"/>
                </a:solidFill>
              </a:rPr>
              <a:t>eg</a:t>
            </a:r>
            <a:r>
              <a:rPr lang="en-GB" sz="1200" dirty="0" smtClean="0">
                <a:solidFill>
                  <a:schemeClr val="bg1"/>
                </a:solidFill>
              </a:rPr>
              <a:t>. the ex-nihilo type)</a:t>
            </a:r>
          </a:p>
          <a:p>
            <a:endParaRPr lang="nl-NL" sz="1200" b="1" dirty="0">
              <a:solidFill>
                <a:schemeClr val="bg1"/>
              </a:solidFill>
            </a:endParaRPr>
          </a:p>
          <a:p>
            <a:pPr marL="171450" indent="-171450">
              <a:buFont typeface="Arial" panose="020B0604020202020204" pitchFamily="34" charset="0"/>
              <a:buChar char="•"/>
            </a:pPr>
            <a:r>
              <a:rPr lang="en-GB" sz="1200" dirty="0">
                <a:solidFill>
                  <a:schemeClr val="bg1"/>
                </a:solidFill>
              </a:rPr>
              <a:t>Emergence myths commonly describe the creation of people and/or supernatural beings as a staged ascent or metamorphosis from nascent forms through a series of subterranean worlds to arrive at their current place and form. </a:t>
            </a:r>
            <a:endParaRPr lang="en-GB" sz="1200" dirty="0" smtClean="0">
              <a:solidFill>
                <a:schemeClr val="bg1"/>
              </a:solidFill>
            </a:endParaRPr>
          </a:p>
          <a:p>
            <a:pPr marL="171450" indent="-171450">
              <a:buFont typeface="Arial" panose="020B0604020202020204" pitchFamily="34" charset="0"/>
              <a:buChar char="•"/>
            </a:pPr>
            <a:endParaRPr lang="en-GB" sz="1200" dirty="0">
              <a:solidFill>
                <a:schemeClr val="bg1"/>
              </a:solidFill>
            </a:endParaRPr>
          </a:p>
          <a:p>
            <a:r>
              <a:rPr lang="en-GB" sz="1200" dirty="0">
                <a:solidFill>
                  <a:schemeClr val="bg1"/>
                </a:solidFill>
              </a:rPr>
              <a:t> </a:t>
            </a:r>
            <a:r>
              <a:rPr lang="en-GB" sz="1200" dirty="0" smtClean="0">
                <a:solidFill>
                  <a:schemeClr val="bg1"/>
                </a:solidFill>
              </a:rPr>
              <a:t>   Often </a:t>
            </a:r>
            <a:r>
              <a:rPr lang="en-GB" sz="1200" dirty="0">
                <a:solidFill>
                  <a:schemeClr val="bg1"/>
                </a:solidFill>
              </a:rPr>
              <a:t>the passage from one world or stage to the next is impelled by inner </a:t>
            </a:r>
            <a:endParaRPr lang="en-GB" sz="1200" dirty="0" smtClean="0">
              <a:solidFill>
                <a:schemeClr val="bg1"/>
              </a:solidFill>
            </a:endParaRPr>
          </a:p>
          <a:p>
            <a:r>
              <a:rPr lang="en-GB" sz="1200" dirty="0">
                <a:solidFill>
                  <a:schemeClr val="bg1"/>
                </a:solidFill>
              </a:rPr>
              <a:t> </a:t>
            </a:r>
            <a:r>
              <a:rPr lang="en-GB" sz="1200" dirty="0" smtClean="0">
                <a:solidFill>
                  <a:schemeClr val="bg1"/>
                </a:solidFill>
              </a:rPr>
              <a:t>    forces</a:t>
            </a:r>
            <a:r>
              <a:rPr lang="en-GB" sz="1200" dirty="0">
                <a:solidFill>
                  <a:schemeClr val="bg1"/>
                </a:solidFill>
              </a:rPr>
              <a:t>, a process of germination or gestation from earlier, embryonic </a:t>
            </a:r>
            <a:r>
              <a:rPr lang="en-GB" sz="1200" dirty="0" smtClean="0">
                <a:solidFill>
                  <a:schemeClr val="bg1"/>
                </a:solidFill>
              </a:rPr>
              <a:t>  </a:t>
            </a:r>
          </a:p>
          <a:p>
            <a:r>
              <a:rPr lang="en-GB" sz="1200" dirty="0">
                <a:solidFill>
                  <a:schemeClr val="bg1"/>
                </a:solidFill>
              </a:rPr>
              <a:t> </a:t>
            </a:r>
            <a:r>
              <a:rPr lang="en-GB" sz="1200" dirty="0" smtClean="0">
                <a:solidFill>
                  <a:schemeClr val="bg1"/>
                </a:solidFill>
              </a:rPr>
              <a:t>     forms.</a:t>
            </a:r>
            <a:endParaRPr lang="en-GB" sz="1200" baseline="30000" dirty="0">
              <a:solidFill>
                <a:schemeClr val="bg1"/>
              </a:solidFill>
            </a:endParaRPr>
          </a:p>
          <a:p>
            <a:endParaRPr lang="en-GB" sz="1200" baseline="30000" dirty="0" smtClean="0">
              <a:solidFill>
                <a:schemeClr val="bg1"/>
              </a:solidFill>
            </a:endParaRPr>
          </a:p>
          <a:p>
            <a:pPr marL="171450" indent="-171450">
              <a:buFont typeface="Arial" panose="020B0604020202020204" pitchFamily="34" charset="0"/>
              <a:buChar char="•"/>
            </a:pPr>
            <a:r>
              <a:rPr lang="en-GB" sz="1200" dirty="0" smtClean="0">
                <a:solidFill>
                  <a:schemeClr val="bg1"/>
                </a:solidFill>
              </a:rPr>
              <a:t>The </a:t>
            </a:r>
            <a:r>
              <a:rPr lang="en-GB" sz="1200" dirty="0">
                <a:solidFill>
                  <a:schemeClr val="bg1"/>
                </a:solidFill>
              </a:rPr>
              <a:t>genre is most commonly found in Native American cultures where the myths frequently link the final emergence of people from a hole opening to the underworld to stories about their subsequent migrations and eventual settlement in their current homeland</a:t>
            </a:r>
            <a:endParaRPr lang="nl-NL" sz="1200" b="1" dirty="0">
              <a:solidFill>
                <a:schemeClr val="bg1"/>
              </a:solidFill>
            </a:endParaRPr>
          </a:p>
          <a:p>
            <a:pPr marL="285750" indent="-285750">
              <a:buFont typeface="Arial" panose="020B0604020202020204" pitchFamily="34" charset="0"/>
              <a:buChar char="•"/>
            </a:pPr>
            <a:endParaRPr lang="nl-NL" sz="1600" b="1" dirty="0" smtClean="0">
              <a:solidFill>
                <a:prstClr val="white"/>
              </a:solidFill>
            </a:endParaRPr>
          </a:p>
          <a:p>
            <a:r>
              <a:rPr lang="en-GB" sz="1200" dirty="0" smtClean="0">
                <a:solidFill>
                  <a:prstClr val="white"/>
                </a:solidFill>
              </a:rPr>
              <a:t>       </a:t>
            </a:r>
            <a:endParaRPr lang="nl-NL" sz="1400" b="1" dirty="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smtClean="0">
              <a:solidFill>
                <a:prstClr val="white"/>
              </a:solidFill>
            </a:endParaRPr>
          </a:p>
          <a:p>
            <a:endParaRPr lang="nl-NL" sz="1400" b="1" dirty="0">
              <a:solidFill>
                <a:prstClr val="white"/>
              </a:solidFill>
            </a:endParaRPr>
          </a:p>
          <a:p>
            <a:endParaRPr lang="nl-NL" sz="1400" b="1" dirty="0" smtClean="0">
              <a:solidFill>
                <a:prstClr val="white">
                  <a:lumMod val="65000"/>
                </a:prstClr>
              </a:solidFill>
            </a:endParaRPr>
          </a:p>
          <a:p>
            <a:endParaRPr lang="nl-NL" sz="1400" b="1" dirty="0">
              <a:solidFill>
                <a:prstClr val="white">
                  <a:lumMod val="65000"/>
                </a:prstClr>
              </a:solidFill>
            </a:endParaRPr>
          </a:p>
          <a:p>
            <a:endParaRPr lang="nl-NL" sz="1400" b="1" dirty="0" smtClean="0">
              <a:solidFill>
                <a:prstClr val="white"/>
              </a:solidFill>
            </a:endParaRPr>
          </a:p>
          <a:p>
            <a:endParaRPr lang="nl-NL" sz="1400" dirty="0" smtClean="0">
              <a:solidFill>
                <a:prstClr val="white"/>
              </a:solidFill>
            </a:endParaRPr>
          </a:p>
          <a:p>
            <a:endParaRPr lang="nl-NL" sz="1400" dirty="0">
              <a:solidFill>
                <a:prstClr val="white"/>
              </a:solidFill>
            </a:endParaRPr>
          </a:p>
        </p:txBody>
      </p:sp>
      <p:sp>
        <p:nvSpPr>
          <p:cNvPr id="11" name="Rectangle 10"/>
          <p:cNvSpPr/>
          <p:nvPr/>
        </p:nvSpPr>
        <p:spPr>
          <a:xfrm>
            <a:off x="6444208" y="4572744"/>
            <a:ext cx="2448272" cy="1664568"/>
          </a:xfrm>
          <a:prstGeom prst="rect">
            <a:avLst/>
          </a:prstGeom>
          <a:solidFill>
            <a:schemeClr val="tx1">
              <a:lumMod val="85000"/>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6444208" y="4725144"/>
            <a:ext cx="2736304" cy="1477328"/>
          </a:xfrm>
          <a:prstGeom prst="rect">
            <a:avLst/>
          </a:prstGeom>
        </p:spPr>
        <p:txBody>
          <a:bodyPr wrap="square">
            <a:spAutoFit/>
          </a:bodyPr>
          <a:lstStyle/>
          <a:p>
            <a:r>
              <a:rPr lang="nl-NL" sz="1600" b="1" dirty="0" smtClean="0">
                <a:solidFill>
                  <a:schemeClr val="bg1"/>
                </a:solidFill>
              </a:rPr>
              <a:t>Examples:</a:t>
            </a:r>
            <a:endParaRPr lang="en-GB" sz="1200" dirty="0" smtClean="0">
              <a:solidFill>
                <a:schemeClr val="bg1"/>
              </a:solidFill>
            </a:endParaRPr>
          </a:p>
          <a:p>
            <a:pPr marL="285750" indent="-285750">
              <a:buFont typeface="Arial" panose="020B0604020202020204" pitchFamily="34" charset="0"/>
              <a:buChar char="•"/>
            </a:pPr>
            <a:r>
              <a:rPr lang="nl-NL" sz="1200" dirty="0" smtClean="0">
                <a:solidFill>
                  <a:schemeClr val="bg1"/>
                </a:solidFill>
              </a:rPr>
              <a:t>Zuni (Pueblo) creation myth</a:t>
            </a:r>
          </a:p>
          <a:p>
            <a:pPr marL="285750" indent="-285750">
              <a:buFont typeface="Arial" panose="020B0604020202020204" pitchFamily="34" charset="0"/>
              <a:buChar char="•"/>
            </a:pPr>
            <a:r>
              <a:rPr lang="nl-NL" sz="1200" dirty="0" smtClean="0">
                <a:solidFill>
                  <a:schemeClr val="bg1"/>
                </a:solidFill>
              </a:rPr>
              <a:t>Hopi creation myth</a:t>
            </a:r>
          </a:p>
          <a:p>
            <a:pPr marL="285750" indent="-285750">
              <a:buFont typeface="Arial" panose="020B0604020202020204" pitchFamily="34" charset="0"/>
              <a:buChar char="•"/>
            </a:pPr>
            <a:r>
              <a:rPr lang="nl-NL" sz="1200" dirty="0" smtClean="0">
                <a:solidFill>
                  <a:schemeClr val="bg1"/>
                </a:solidFill>
              </a:rPr>
              <a:t>Maya creation myth</a:t>
            </a:r>
          </a:p>
          <a:p>
            <a:pPr marL="285750" indent="-285750">
              <a:buFont typeface="Arial" panose="020B0604020202020204" pitchFamily="34" charset="0"/>
              <a:buChar char="•"/>
            </a:pPr>
            <a:endParaRPr lang="nl-NL" sz="1200" dirty="0">
              <a:solidFill>
                <a:schemeClr val="bg1"/>
              </a:solidFill>
            </a:endParaRPr>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2131005265"/>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4788"/>
            <a:ext cx="10297144" cy="7398293"/>
          </a:xfrm>
          <a:prstGeom prst="rect">
            <a:avLst/>
          </a:prstGeom>
        </p:spPr>
      </p:pic>
      <p:sp>
        <p:nvSpPr>
          <p:cNvPr id="3" name="Title 2"/>
          <p:cNvSpPr>
            <a:spLocks noGrp="1"/>
          </p:cNvSpPr>
          <p:nvPr>
            <p:ph type="title"/>
          </p:nvPr>
        </p:nvSpPr>
        <p:spPr>
          <a:xfrm>
            <a:off x="179512" y="-99392"/>
            <a:ext cx="9227368" cy="1219200"/>
          </a:xfrm>
        </p:spPr>
        <p:txBody>
          <a:bodyPr>
            <a:normAutofit/>
          </a:bodyPr>
          <a:lstStyle/>
          <a:p>
            <a:r>
              <a:rPr lang="nl-NL" sz="6000" b="1" dirty="0" smtClean="0"/>
              <a:t>           </a:t>
            </a:r>
            <a:r>
              <a:rPr lang="nl-NL" sz="6000" b="1" dirty="0" smtClean="0">
                <a:solidFill>
                  <a:schemeClr val="bg1"/>
                </a:solidFill>
              </a:rPr>
              <a:t>World Parent</a:t>
            </a:r>
            <a:endParaRPr lang="en-GB" sz="6000" b="1" dirty="0">
              <a:solidFill>
                <a:schemeClr val="bg1"/>
              </a:solidFill>
            </a:endParaRPr>
          </a:p>
        </p:txBody>
      </p:sp>
      <p:sp>
        <p:nvSpPr>
          <p:cNvPr id="6" name="Rectangle 5"/>
          <p:cNvSpPr/>
          <p:nvPr/>
        </p:nvSpPr>
        <p:spPr>
          <a:xfrm>
            <a:off x="1907704" y="1196752"/>
            <a:ext cx="5542776" cy="4104456"/>
          </a:xfrm>
          <a:prstGeom prst="rect">
            <a:avLst/>
          </a:prstGeom>
          <a:solidFill>
            <a:schemeClr val="tx1">
              <a:lumMod val="85000"/>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207448" y="861094"/>
            <a:ext cx="5335228" cy="5232202"/>
          </a:xfrm>
          <a:prstGeom prst="rect">
            <a:avLst/>
          </a:prstGeom>
        </p:spPr>
        <p:txBody>
          <a:bodyPr wrap="square">
            <a:spAutoFit/>
          </a:bodyPr>
          <a:lstStyle/>
          <a:p>
            <a:endParaRPr lang="nl-NL" sz="1600" b="1" dirty="0" smtClean="0">
              <a:solidFill>
                <a:schemeClr val="bg1"/>
              </a:solidFill>
            </a:endParaRPr>
          </a:p>
          <a:p>
            <a:endParaRPr lang="en-GB" sz="1200" dirty="0" smtClean="0">
              <a:solidFill>
                <a:schemeClr val="bg1"/>
              </a:solidFill>
            </a:endParaRPr>
          </a:p>
          <a:p>
            <a:r>
              <a:rPr lang="en-GB" sz="1200" dirty="0" smtClean="0">
                <a:solidFill>
                  <a:schemeClr val="bg1"/>
                </a:solidFill>
              </a:rPr>
              <a:t>Describes a separation or splitting of a primeval entity, the world parent or parents. Two types:</a:t>
            </a:r>
          </a:p>
          <a:p>
            <a:endParaRPr lang="en-GB" sz="1200" dirty="0" smtClean="0">
              <a:solidFill>
                <a:schemeClr val="bg1"/>
              </a:solidFill>
            </a:endParaRPr>
          </a:p>
          <a:p>
            <a:pPr marL="228600" indent="-228600">
              <a:buAutoNum type="arabicParenR"/>
            </a:pPr>
            <a:r>
              <a:rPr lang="en-GB" sz="1200" dirty="0" smtClean="0">
                <a:solidFill>
                  <a:schemeClr val="bg1"/>
                </a:solidFill>
              </a:rPr>
              <a:t>the primeval state as an eternal union of two parents, and the creation </a:t>
            </a:r>
          </a:p>
          <a:p>
            <a:r>
              <a:rPr lang="en-GB" sz="1200" dirty="0" smtClean="0">
                <a:solidFill>
                  <a:schemeClr val="bg1"/>
                </a:solidFill>
              </a:rPr>
              <a:t>     takes place when the two are pulled apart. The two parents are </a:t>
            </a:r>
          </a:p>
          <a:p>
            <a:r>
              <a:rPr lang="en-GB" sz="1200" dirty="0">
                <a:solidFill>
                  <a:schemeClr val="bg1"/>
                </a:solidFill>
              </a:rPr>
              <a:t> </a:t>
            </a:r>
            <a:r>
              <a:rPr lang="en-GB" sz="1200" dirty="0" smtClean="0">
                <a:solidFill>
                  <a:schemeClr val="bg1"/>
                </a:solidFill>
              </a:rPr>
              <a:t>     commonly identified as Sky (usually male) and Earth (usually female) </a:t>
            </a:r>
          </a:p>
          <a:p>
            <a:r>
              <a:rPr lang="en-GB" sz="1200" dirty="0">
                <a:solidFill>
                  <a:schemeClr val="bg1"/>
                </a:solidFill>
              </a:rPr>
              <a:t> </a:t>
            </a:r>
            <a:r>
              <a:rPr lang="en-GB" sz="1200" dirty="0" smtClean="0">
                <a:solidFill>
                  <a:schemeClr val="bg1"/>
                </a:solidFill>
              </a:rPr>
              <a:t>     who in the primeval state were so tightly bound to each other that no </a:t>
            </a:r>
          </a:p>
          <a:p>
            <a:r>
              <a:rPr lang="en-GB" sz="1200" dirty="0">
                <a:solidFill>
                  <a:schemeClr val="bg1"/>
                </a:solidFill>
              </a:rPr>
              <a:t> </a:t>
            </a:r>
            <a:r>
              <a:rPr lang="en-GB" sz="1200" dirty="0" smtClean="0">
                <a:solidFill>
                  <a:schemeClr val="bg1"/>
                </a:solidFill>
              </a:rPr>
              <a:t>   offspring could emerge. </a:t>
            </a:r>
          </a:p>
          <a:p>
            <a:endParaRPr lang="en-GB" sz="1200" dirty="0">
              <a:solidFill>
                <a:schemeClr val="bg1"/>
              </a:solidFill>
            </a:endParaRPr>
          </a:p>
          <a:p>
            <a:r>
              <a:rPr lang="en-GB" sz="1200" dirty="0" smtClean="0">
                <a:solidFill>
                  <a:schemeClr val="bg1"/>
                </a:solidFill>
              </a:rPr>
              <a:t>      These myths often depict creation as the result of a sexual union, </a:t>
            </a:r>
          </a:p>
          <a:p>
            <a:r>
              <a:rPr lang="en-GB" sz="1200" dirty="0">
                <a:solidFill>
                  <a:schemeClr val="bg1"/>
                </a:solidFill>
              </a:rPr>
              <a:t> </a:t>
            </a:r>
            <a:r>
              <a:rPr lang="en-GB" sz="1200" dirty="0" smtClean="0">
                <a:solidFill>
                  <a:schemeClr val="bg1"/>
                </a:solidFill>
              </a:rPr>
              <a:t>     and serve as genealogical record of the deities born from it.</a:t>
            </a:r>
            <a:endParaRPr lang="en-GB" sz="1200" baseline="30000" dirty="0">
              <a:solidFill>
                <a:schemeClr val="bg1"/>
              </a:solidFill>
            </a:endParaRPr>
          </a:p>
          <a:p>
            <a:endParaRPr lang="nl-NL" sz="1200" baseline="30000" dirty="0" smtClean="0">
              <a:solidFill>
                <a:schemeClr val="bg1"/>
              </a:solidFill>
            </a:endParaRPr>
          </a:p>
          <a:p>
            <a:endParaRPr lang="en-GB" sz="1200" dirty="0" smtClean="0">
              <a:solidFill>
                <a:schemeClr val="bg1"/>
              </a:solidFill>
            </a:endParaRPr>
          </a:p>
          <a:p>
            <a:pPr marL="228600" indent="-228600">
              <a:buAutoNum type="arabicParenR" startAt="2"/>
            </a:pPr>
            <a:r>
              <a:rPr lang="en-GB" sz="1200" dirty="0" smtClean="0">
                <a:solidFill>
                  <a:schemeClr val="bg1"/>
                </a:solidFill>
              </a:rPr>
              <a:t>creation itself springs from dismembered parts of the body of the  primeval being. Often in these stories the limbs, hair, blood, bones or organs of the primeval being are somehow severed or sacrificed to transform into sky, earth, animal or plant life, and other worldly features. </a:t>
            </a:r>
          </a:p>
          <a:p>
            <a:pPr marL="228600" indent="-228600">
              <a:buAutoNum type="arabicParenR" startAt="2"/>
            </a:pPr>
            <a:endParaRPr lang="en-GB" sz="1200" dirty="0">
              <a:solidFill>
                <a:schemeClr val="bg1"/>
              </a:solidFill>
            </a:endParaRPr>
          </a:p>
          <a:p>
            <a:r>
              <a:rPr lang="en-GB" sz="1200" dirty="0" smtClean="0">
                <a:solidFill>
                  <a:schemeClr val="bg1"/>
                </a:solidFill>
              </a:rPr>
              <a:t>    These myths tend to emphasize creative forces as animistic in nature </a:t>
            </a:r>
          </a:p>
          <a:p>
            <a:r>
              <a:rPr lang="en-GB" sz="1200" dirty="0">
                <a:solidFill>
                  <a:schemeClr val="bg1"/>
                </a:solidFill>
              </a:rPr>
              <a:t> </a:t>
            </a:r>
            <a:r>
              <a:rPr lang="en-GB" sz="1200" dirty="0" smtClean="0">
                <a:solidFill>
                  <a:schemeClr val="bg1"/>
                </a:solidFill>
              </a:rPr>
              <a:t>   rather than sexual, and depict the sacred as the elemental and integral </a:t>
            </a:r>
          </a:p>
          <a:p>
            <a:r>
              <a:rPr lang="en-GB" sz="1200" dirty="0">
                <a:solidFill>
                  <a:schemeClr val="bg1"/>
                </a:solidFill>
              </a:rPr>
              <a:t> </a:t>
            </a:r>
            <a:r>
              <a:rPr lang="en-GB" sz="1200" dirty="0" smtClean="0">
                <a:solidFill>
                  <a:schemeClr val="bg1"/>
                </a:solidFill>
              </a:rPr>
              <a:t>   component of the natural world</a:t>
            </a:r>
          </a:p>
          <a:p>
            <a:pPr marL="285750" indent="-285750">
              <a:buFont typeface="Arial" panose="020B0604020202020204" pitchFamily="34" charset="0"/>
              <a:buChar char="•"/>
            </a:pPr>
            <a:endParaRPr lang="nl-NL" sz="1600" b="1" dirty="0">
              <a:solidFill>
                <a:prstClr val="white"/>
              </a:solidFill>
            </a:endParaRPr>
          </a:p>
          <a:p>
            <a:pPr marL="285750" indent="-285750">
              <a:buFont typeface="Arial" panose="020B0604020202020204" pitchFamily="34" charset="0"/>
              <a:buChar char="•"/>
            </a:pPr>
            <a:endParaRPr lang="nl-NL" sz="1600" b="1" dirty="0" smtClean="0">
              <a:solidFill>
                <a:prstClr val="white"/>
              </a:solidFill>
            </a:endParaRPr>
          </a:p>
          <a:p>
            <a:r>
              <a:rPr lang="en-GB" sz="1200" dirty="0" smtClean="0">
                <a:solidFill>
                  <a:prstClr val="white"/>
                </a:solidFill>
              </a:rPr>
              <a:t>       </a:t>
            </a:r>
            <a:endParaRPr lang="nl-NL" sz="1400" b="1" dirty="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smtClean="0">
              <a:solidFill>
                <a:prstClr val="white"/>
              </a:solidFill>
            </a:endParaRPr>
          </a:p>
          <a:p>
            <a:endParaRPr lang="nl-NL" sz="1400" b="1" dirty="0">
              <a:solidFill>
                <a:prstClr val="white"/>
              </a:solidFill>
            </a:endParaRPr>
          </a:p>
          <a:p>
            <a:endParaRPr lang="nl-NL" sz="1400" b="1" dirty="0" smtClean="0">
              <a:solidFill>
                <a:prstClr val="white">
                  <a:lumMod val="65000"/>
                </a:prstClr>
              </a:solidFill>
            </a:endParaRPr>
          </a:p>
          <a:p>
            <a:endParaRPr lang="nl-NL" sz="1400" b="1" dirty="0">
              <a:solidFill>
                <a:prstClr val="white">
                  <a:lumMod val="65000"/>
                </a:prstClr>
              </a:solidFill>
            </a:endParaRPr>
          </a:p>
          <a:p>
            <a:endParaRPr lang="nl-NL" sz="1400" b="1" dirty="0" smtClean="0">
              <a:solidFill>
                <a:prstClr val="white"/>
              </a:solidFill>
            </a:endParaRPr>
          </a:p>
          <a:p>
            <a:endParaRPr lang="nl-NL" sz="1400" dirty="0" smtClean="0">
              <a:solidFill>
                <a:prstClr val="white"/>
              </a:solidFill>
            </a:endParaRPr>
          </a:p>
          <a:p>
            <a:endParaRPr lang="nl-NL" sz="1400" dirty="0">
              <a:solidFill>
                <a:prstClr val="white"/>
              </a:solidFill>
            </a:endParaRPr>
          </a:p>
        </p:txBody>
      </p:sp>
      <p:sp>
        <p:nvSpPr>
          <p:cNvPr id="12" name="Rectangle 11"/>
          <p:cNvSpPr/>
          <p:nvPr/>
        </p:nvSpPr>
        <p:spPr>
          <a:xfrm>
            <a:off x="1907704" y="5373216"/>
            <a:ext cx="5542776" cy="1152128"/>
          </a:xfrm>
          <a:prstGeom prst="rect">
            <a:avLst/>
          </a:prstGeom>
          <a:solidFill>
            <a:schemeClr val="tx1">
              <a:lumMod val="85000"/>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2091296" y="5446965"/>
            <a:ext cx="5335228" cy="1292662"/>
          </a:xfrm>
          <a:prstGeom prst="rect">
            <a:avLst/>
          </a:prstGeom>
        </p:spPr>
        <p:txBody>
          <a:bodyPr wrap="square">
            <a:spAutoFit/>
          </a:bodyPr>
          <a:lstStyle/>
          <a:p>
            <a:r>
              <a:rPr lang="nl-NL" sz="1600" b="1" dirty="0" smtClean="0">
                <a:solidFill>
                  <a:schemeClr val="bg1"/>
                </a:solidFill>
              </a:rPr>
              <a:t>Examples:</a:t>
            </a:r>
            <a:endParaRPr lang="en-GB" sz="1200" dirty="0" smtClean="0">
              <a:solidFill>
                <a:schemeClr val="bg1"/>
              </a:solidFill>
            </a:endParaRPr>
          </a:p>
          <a:p>
            <a:pPr marL="285750" indent="-285750">
              <a:buFont typeface="Arial" panose="020B0604020202020204" pitchFamily="34" charset="0"/>
              <a:buChar char="•"/>
            </a:pPr>
            <a:r>
              <a:rPr lang="nl-NL" sz="1200" dirty="0" smtClean="0">
                <a:solidFill>
                  <a:schemeClr val="bg1"/>
                </a:solidFill>
              </a:rPr>
              <a:t>Aztec Coatlicue</a:t>
            </a:r>
          </a:p>
          <a:p>
            <a:pPr marL="285750" indent="-285750">
              <a:buFont typeface="Arial" panose="020B0604020202020204" pitchFamily="34" charset="0"/>
              <a:buChar char="•"/>
            </a:pPr>
            <a:r>
              <a:rPr lang="nl-NL" sz="1200" dirty="0" smtClean="0">
                <a:solidFill>
                  <a:schemeClr val="bg1"/>
                </a:solidFill>
              </a:rPr>
              <a:t>Babylonian Enuma Elis    (precursor to Genesis)</a:t>
            </a:r>
          </a:p>
          <a:p>
            <a:pPr marL="285750" indent="-285750">
              <a:buFont typeface="Arial" panose="020B0604020202020204" pitchFamily="34" charset="0"/>
              <a:buChar char="•"/>
            </a:pPr>
            <a:r>
              <a:rPr lang="nl-NL" sz="1200" dirty="0" smtClean="0">
                <a:solidFill>
                  <a:schemeClr val="bg1"/>
                </a:solidFill>
              </a:rPr>
              <a:t>Greek cosmogonical myth (Gaia-Uranus)</a:t>
            </a:r>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100241761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12560" cy="8186877"/>
          </a:xfrm>
          <a:prstGeom prst="rect">
            <a:avLst/>
          </a:prstGeom>
        </p:spPr>
      </p:pic>
      <p:sp>
        <p:nvSpPr>
          <p:cNvPr id="14" name="Rectangle 13"/>
          <p:cNvSpPr/>
          <p:nvPr/>
        </p:nvSpPr>
        <p:spPr>
          <a:xfrm>
            <a:off x="6228184" y="1374709"/>
            <a:ext cx="2629212" cy="1675018"/>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2"/>
          <p:cNvSpPr>
            <a:spLocks noGrp="1"/>
          </p:cNvSpPr>
          <p:nvPr>
            <p:ph type="title"/>
          </p:nvPr>
        </p:nvSpPr>
        <p:spPr>
          <a:xfrm>
            <a:off x="1033264" y="-165906"/>
            <a:ext cx="8229600" cy="1219200"/>
          </a:xfrm>
        </p:spPr>
        <p:txBody>
          <a:bodyPr>
            <a:normAutofit/>
          </a:bodyPr>
          <a:lstStyle/>
          <a:p>
            <a:r>
              <a:rPr lang="nl-NL" sz="6000" b="1" dirty="0" smtClean="0"/>
              <a:t>  </a:t>
            </a:r>
            <a:r>
              <a:rPr lang="nl-NL" sz="6000" b="1" dirty="0" smtClean="0">
                <a:solidFill>
                  <a:schemeClr val="tx1"/>
                </a:solidFill>
              </a:rPr>
              <a:t>Creation Ex Nihilo</a:t>
            </a:r>
            <a:endParaRPr lang="en-GB" sz="6000" b="1" dirty="0">
              <a:solidFill>
                <a:schemeClr val="tx1"/>
              </a:solidFill>
            </a:endParaRPr>
          </a:p>
        </p:txBody>
      </p:sp>
      <p:sp>
        <p:nvSpPr>
          <p:cNvPr id="6" name="Rectangle 5"/>
          <p:cNvSpPr/>
          <p:nvPr/>
        </p:nvSpPr>
        <p:spPr>
          <a:xfrm>
            <a:off x="539552" y="1374709"/>
            <a:ext cx="5542776" cy="1675018"/>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541220" y="3196720"/>
            <a:ext cx="5542776" cy="3384376"/>
          </a:xfrm>
          <a:prstGeom prst="rect">
            <a:avLst/>
          </a:prstGeom>
          <a:solidFill>
            <a:schemeClr val="tx1">
              <a:lumMod val="75000"/>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643326" y="1484783"/>
            <a:ext cx="5335228" cy="5663089"/>
          </a:xfrm>
          <a:prstGeom prst="rect">
            <a:avLst/>
          </a:prstGeom>
        </p:spPr>
        <p:txBody>
          <a:bodyPr wrap="square">
            <a:spAutoFit/>
          </a:bodyPr>
          <a:lstStyle/>
          <a:p>
            <a:r>
              <a:rPr lang="nl-NL" sz="1400" dirty="0"/>
              <a:t>v</a:t>
            </a:r>
            <a:r>
              <a:rPr lang="nl-NL" sz="1400" dirty="0" smtClean="0"/>
              <a:t>ery common type of mythical creation</a:t>
            </a:r>
          </a:p>
          <a:p>
            <a:endParaRPr lang="nl-NL" sz="1400" b="1" dirty="0"/>
          </a:p>
          <a:p>
            <a:pPr marL="285750" indent="-285750">
              <a:buFont typeface="Arial" panose="020B0604020202020204" pitchFamily="34" charset="0"/>
              <a:buChar char="•"/>
            </a:pPr>
            <a:r>
              <a:rPr lang="nl-NL" sz="1600" b="1" dirty="0" smtClean="0"/>
              <a:t>Ex nihilo  -  ex Novo  - “out of nothing”</a:t>
            </a:r>
          </a:p>
          <a:p>
            <a:r>
              <a:rPr lang="en-GB" sz="1200" dirty="0" smtClean="0"/>
              <a:t>       In </a:t>
            </a:r>
            <a:r>
              <a:rPr lang="en-GB" sz="1200" i="1" dirty="0"/>
              <a:t>ex nihilo</a:t>
            </a:r>
            <a:r>
              <a:rPr lang="en-GB" sz="1200" dirty="0"/>
              <a:t> creation myths the potential and the substance of creation </a:t>
            </a:r>
            <a:r>
              <a:rPr lang="en-GB" sz="1200" dirty="0" smtClean="0"/>
              <a:t>    </a:t>
            </a:r>
          </a:p>
          <a:p>
            <a:r>
              <a:rPr lang="en-GB" sz="1200" dirty="0"/>
              <a:t> </a:t>
            </a:r>
            <a:r>
              <a:rPr lang="en-GB" sz="1200" dirty="0" smtClean="0"/>
              <a:t>       springs </a:t>
            </a:r>
            <a:r>
              <a:rPr lang="en-GB" sz="1200" dirty="0"/>
              <a:t>from within the creator. Such a creator may or may not be </a:t>
            </a:r>
            <a:r>
              <a:rPr lang="en-GB" sz="1200" dirty="0" smtClean="0"/>
              <a:t>  </a:t>
            </a:r>
          </a:p>
          <a:p>
            <a:r>
              <a:rPr lang="en-GB" sz="1200" dirty="0"/>
              <a:t> </a:t>
            </a:r>
            <a:r>
              <a:rPr lang="en-GB" sz="1200" dirty="0" smtClean="0"/>
              <a:t>       existing </a:t>
            </a:r>
            <a:r>
              <a:rPr lang="en-GB" sz="1200" dirty="0"/>
              <a:t>in physical surroundings such as darkness or water, but does </a:t>
            </a:r>
            <a:endParaRPr lang="en-GB" sz="1200" dirty="0" smtClean="0"/>
          </a:p>
          <a:p>
            <a:r>
              <a:rPr lang="en-GB" sz="1200" dirty="0"/>
              <a:t> </a:t>
            </a:r>
            <a:r>
              <a:rPr lang="en-GB" sz="1200" dirty="0" smtClean="0"/>
              <a:t>       not </a:t>
            </a:r>
            <a:r>
              <a:rPr lang="en-GB" sz="1200" dirty="0"/>
              <a:t>create the world from </a:t>
            </a:r>
            <a:r>
              <a:rPr lang="en-GB" sz="1200" dirty="0" smtClean="0"/>
              <a:t>them.</a:t>
            </a:r>
            <a:endParaRPr lang="nl-NL" sz="1200" b="1" dirty="0" smtClean="0"/>
          </a:p>
          <a:p>
            <a:endParaRPr lang="nl-NL" sz="1400" b="1" dirty="0" smtClean="0"/>
          </a:p>
          <a:p>
            <a:endParaRPr lang="nl-NL" sz="1400" b="1" dirty="0"/>
          </a:p>
          <a:p>
            <a:r>
              <a:rPr lang="nl-NL" sz="1400" dirty="0"/>
              <a:t>o</a:t>
            </a:r>
            <a:r>
              <a:rPr lang="nl-NL" sz="1400" dirty="0" smtClean="0"/>
              <a:t>ften confused/blurred with </a:t>
            </a:r>
          </a:p>
          <a:p>
            <a:endParaRPr lang="nl-NL" sz="1400" dirty="0"/>
          </a:p>
          <a:p>
            <a:pPr marL="285750" indent="-285750">
              <a:buFont typeface="Arial" panose="020B0604020202020204" pitchFamily="34" charset="0"/>
              <a:buChar char="•"/>
            </a:pPr>
            <a:r>
              <a:rPr lang="nl-NL" sz="1600" b="1" dirty="0" smtClean="0"/>
              <a:t>Out of chaos</a:t>
            </a:r>
            <a:endParaRPr lang="nl-NL" sz="1600" b="1" dirty="0"/>
          </a:p>
          <a:p>
            <a:r>
              <a:rPr lang="en-GB" sz="1200" dirty="0" smtClean="0"/>
              <a:t>        Initially </a:t>
            </a:r>
            <a:r>
              <a:rPr lang="en-GB" sz="1200" dirty="0"/>
              <a:t>there is nothing but a formless, shapeless expanse. In these </a:t>
            </a:r>
            <a:r>
              <a:rPr lang="en-GB" sz="1200" dirty="0" smtClean="0"/>
              <a:t> </a:t>
            </a:r>
          </a:p>
          <a:p>
            <a:r>
              <a:rPr lang="en-GB" sz="1200" dirty="0"/>
              <a:t> </a:t>
            </a:r>
            <a:r>
              <a:rPr lang="en-GB" sz="1200" dirty="0" smtClean="0"/>
              <a:t>       stories </a:t>
            </a:r>
            <a:r>
              <a:rPr lang="en-GB" sz="1200" dirty="0"/>
              <a:t>the word "chaos" means "disorder", and this formless expanse,  </a:t>
            </a:r>
            <a:r>
              <a:rPr lang="en-GB" sz="1200" dirty="0" smtClean="0"/>
              <a:t>   </a:t>
            </a:r>
          </a:p>
          <a:p>
            <a:r>
              <a:rPr lang="en-GB" sz="1200" dirty="0"/>
              <a:t> </a:t>
            </a:r>
            <a:r>
              <a:rPr lang="en-GB" sz="1200" dirty="0" smtClean="0"/>
              <a:t>       - sometimes </a:t>
            </a:r>
            <a:r>
              <a:rPr lang="en-GB" sz="1200" dirty="0"/>
              <a:t>called a void or an </a:t>
            </a:r>
            <a:r>
              <a:rPr lang="en-GB" sz="1200" dirty="0" smtClean="0"/>
              <a:t>abyss - contains </a:t>
            </a:r>
            <a:r>
              <a:rPr lang="en-GB" sz="1200" dirty="0"/>
              <a:t>the material with </a:t>
            </a:r>
            <a:r>
              <a:rPr lang="en-GB" sz="1200" dirty="0" smtClean="0"/>
              <a:t> </a:t>
            </a:r>
          </a:p>
          <a:p>
            <a:r>
              <a:rPr lang="en-GB" sz="1200" dirty="0"/>
              <a:t> </a:t>
            </a:r>
            <a:r>
              <a:rPr lang="en-GB" sz="1200" dirty="0" smtClean="0"/>
              <a:t>      which </a:t>
            </a:r>
            <a:r>
              <a:rPr lang="en-GB" sz="1200" dirty="0"/>
              <a:t>the created world will be made. </a:t>
            </a:r>
            <a:endParaRPr lang="en-GB" sz="1200" dirty="0" smtClean="0"/>
          </a:p>
          <a:p>
            <a:endParaRPr lang="en-GB" sz="1200" dirty="0"/>
          </a:p>
          <a:p>
            <a:r>
              <a:rPr lang="en-GB" sz="1200" dirty="0" smtClean="0"/>
              <a:t>         Chaos </a:t>
            </a:r>
            <a:r>
              <a:rPr lang="en-GB" sz="1200" dirty="0"/>
              <a:t>may be described as having the consistency of </a:t>
            </a:r>
            <a:r>
              <a:rPr lang="en-GB" sz="1200" dirty="0" err="1"/>
              <a:t>vapor</a:t>
            </a:r>
            <a:r>
              <a:rPr lang="en-GB" sz="1200" dirty="0"/>
              <a:t> or water, </a:t>
            </a:r>
            <a:endParaRPr lang="en-GB" sz="1200" dirty="0" smtClean="0"/>
          </a:p>
          <a:p>
            <a:r>
              <a:rPr lang="en-GB" sz="1200" dirty="0"/>
              <a:t> </a:t>
            </a:r>
            <a:r>
              <a:rPr lang="en-GB" sz="1200" dirty="0" smtClean="0"/>
              <a:t>       dimensionless. </a:t>
            </a:r>
            <a:r>
              <a:rPr lang="en-GB" sz="1200" dirty="0"/>
              <a:t>These myths associate chaos with evil and oblivion, in </a:t>
            </a:r>
            <a:endParaRPr lang="en-GB" sz="1200" dirty="0" smtClean="0"/>
          </a:p>
          <a:p>
            <a:r>
              <a:rPr lang="en-GB" sz="1200" dirty="0"/>
              <a:t> </a:t>
            </a:r>
            <a:r>
              <a:rPr lang="en-GB" sz="1200" dirty="0" smtClean="0"/>
              <a:t>       contrast </a:t>
            </a:r>
            <a:r>
              <a:rPr lang="en-GB" sz="1200" dirty="0"/>
              <a:t>to "order" (</a:t>
            </a:r>
            <a:r>
              <a:rPr lang="en-GB" sz="1200" i="1" dirty="0"/>
              <a:t>cosmos</a:t>
            </a:r>
            <a:r>
              <a:rPr lang="en-GB" sz="1200" dirty="0"/>
              <a:t>) which is the good. </a:t>
            </a:r>
            <a:endParaRPr lang="en-GB" sz="1200" dirty="0" smtClean="0"/>
          </a:p>
          <a:p>
            <a:endParaRPr lang="en-GB" sz="1200" dirty="0"/>
          </a:p>
          <a:p>
            <a:r>
              <a:rPr lang="en-GB" sz="1200" dirty="0" smtClean="0"/>
              <a:t>         The </a:t>
            </a:r>
            <a:r>
              <a:rPr lang="en-GB" sz="1200" dirty="0"/>
              <a:t>act of creation is the bringing of order from disorder, and in </a:t>
            </a:r>
            <a:endParaRPr lang="en-GB" sz="1200" dirty="0" smtClean="0"/>
          </a:p>
          <a:p>
            <a:r>
              <a:rPr lang="en-GB" sz="1200" dirty="0"/>
              <a:t> </a:t>
            </a:r>
            <a:r>
              <a:rPr lang="en-GB" sz="1200" dirty="0" smtClean="0"/>
              <a:t>        many </a:t>
            </a:r>
            <a:r>
              <a:rPr lang="en-GB" sz="1200" dirty="0"/>
              <a:t>of these cultures it is believed that at some point the forces </a:t>
            </a:r>
            <a:endParaRPr lang="en-GB" sz="1200" dirty="0" smtClean="0"/>
          </a:p>
          <a:p>
            <a:r>
              <a:rPr lang="en-GB" sz="1200" dirty="0"/>
              <a:t> </a:t>
            </a:r>
            <a:r>
              <a:rPr lang="en-GB" sz="1200" dirty="0" smtClean="0"/>
              <a:t>        preserving </a:t>
            </a:r>
            <a:r>
              <a:rPr lang="en-GB" sz="1200" dirty="0"/>
              <a:t>order and form will weaken and the world will once again </a:t>
            </a:r>
            <a:endParaRPr lang="en-GB" sz="1200" dirty="0" smtClean="0"/>
          </a:p>
          <a:p>
            <a:r>
              <a:rPr lang="en-GB" sz="1200" dirty="0"/>
              <a:t> </a:t>
            </a:r>
            <a:r>
              <a:rPr lang="en-GB" sz="1200" dirty="0" smtClean="0"/>
              <a:t>         be </a:t>
            </a:r>
            <a:r>
              <a:rPr lang="en-GB" sz="1200" dirty="0"/>
              <a:t>engulfed into the abyss</a:t>
            </a:r>
            <a:endParaRPr lang="nl-NL" sz="1200" b="1" dirty="0" smtClean="0">
              <a:solidFill>
                <a:schemeClr val="bg1"/>
              </a:solidFill>
            </a:endParaRPr>
          </a:p>
          <a:p>
            <a:endParaRPr lang="nl-NL" sz="1400" b="1" dirty="0" smtClean="0">
              <a:solidFill>
                <a:schemeClr val="bg1"/>
              </a:solidFill>
            </a:endParaRPr>
          </a:p>
          <a:p>
            <a:endParaRPr lang="nl-NL" sz="1400" dirty="0" smtClean="0">
              <a:solidFill>
                <a:prstClr val="white"/>
              </a:solidFill>
            </a:endParaRPr>
          </a:p>
          <a:p>
            <a:endParaRPr lang="nl-NL" sz="1400" dirty="0">
              <a:solidFill>
                <a:prstClr val="white"/>
              </a:solidFill>
            </a:endParaRPr>
          </a:p>
        </p:txBody>
      </p:sp>
      <p:sp>
        <p:nvSpPr>
          <p:cNvPr id="9" name="Rectangle 8"/>
          <p:cNvSpPr/>
          <p:nvPr/>
        </p:nvSpPr>
        <p:spPr>
          <a:xfrm>
            <a:off x="253360" y="4725144"/>
            <a:ext cx="5335228" cy="1600438"/>
          </a:xfrm>
          <a:prstGeom prst="rect">
            <a:avLst/>
          </a:prstGeom>
        </p:spPr>
        <p:txBody>
          <a:bodyPr wrap="square">
            <a:spAutoFit/>
          </a:bodyPr>
          <a:lstStyle/>
          <a:p>
            <a:endParaRPr lang="nl-NL" sz="1400" dirty="0" smtClean="0"/>
          </a:p>
          <a:p>
            <a:endParaRPr lang="nl-NL" sz="1400" b="1" dirty="0"/>
          </a:p>
          <a:p>
            <a:endParaRPr lang="nl-NL" sz="1400" b="1" dirty="0" smtClean="0">
              <a:solidFill>
                <a:prstClr val="white">
                  <a:lumMod val="65000"/>
                </a:prstClr>
              </a:solidFill>
            </a:endParaRPr>
          </a:p>
          <a:p>
            <a:endParaRPr lang="nl-NL" sz="1400" b="1" dirty="0">
              <a:solidFill>
                <a:prstClr val="white">
                  <a:lumMod val="65000"/>
                </a:prstClr>
              </a:solidFill>
            </a:endParaRPr>
          </a:p>
          <a:p>
            <a:endParaRPr lang="nl-NL" sz="1400" b="1" dirty="0" smtClean="0"/>
          </a:p>
          <a:p>
            <a:endParaRPr lang="nl-NL" sz="1400" dirty="0" smtClean="0">
              <a:solidFill>
                <a:prstClr val="white"/>
              </a:solidFill>
            </a:endParaRPr>
          </a:p>
          <a:p>
            <a:endParaRPr lang="nl-NL" sz="1400" dirty="0">
              <a:solidFill>
                <a:prstClr val="white"/>
              </a:solidFill>
            </a:endParaRPr>
          </a:p>
        </p:txBody>
      </p:sp>
      <p:sp>
        <p:nvSpPr>
          <p:cNvPr id="12" name="Rectangle 11"/>
          <p:cNvSpPr/>
          <p:nvPr/>
        </p:nvSpPr>
        <p:spPr>
          <a:xfrm>
            <a:off x="6300192" y="1497885"/>
            <a:ext cx="2736304" cy="1846659"/>
          </a:xfrm>
          <a:prstGeom prst="rect">
            <a:avLst/>
          </a:prstGeom>
        </p:spPr>
        <p:txBody>
          <a:bodyPr wrap="square">
            <a:spAutoFit/>
          </a:bodyPr>
          <a:lstStyle/>
          <a:p>
            <a:r>
              <a:rPr lang="nl-NL" sz="1600" b="1" dirty="0" smtClean="0"/>
              <a:t>Examples:</a:t>
            </a:r>
            <a:endParaRPr lang="en-GB" sz="1200" dirty="0" smtClean="0"/>
          </a:p>
          <a:p>
            <a:pPr marL="285750" indent="-285750">
              <a:buFont typeface="Arial" panose="020B0604020202020204" pitchFamily="34" charset="0"/>
              <a:buChar char="•"/>
            </a:pPr>
            <a:r>
              <a:rPr lang="nl-NL" sz="1200" dirty="0" smtClean="0"/>
              <a:t>Ancient Egyptian creation myths</a:t>
            </a:r>
          </a:p>
          <a:p>
            <a:pPr marL="285750" indent="-285750">
              <a:buFont typeface="Arial" panose="020B0604020202020204" pitchFamily="34" charset="0"/>
              <a:buChar char="•"/>
            </a:pPr>
            <a:r>
              <a:rPr lang="nl-NL" sz="1200" dirty="0" smtClean="0"/>
              <a:t>Genesis </a:t>
            </a:r>
          </a:p>
          <a:p>
            <a:r>
              <a:rPr lang="nl-NL" sz="1200" dirty="0"/>
              <a:t> </a:t>
            </a:r>
            <a:r>
              <a:rPr lang="nl-NL" sz="1200" dirty="0" smtClean="0"/>
              <a:t>      (Christian, Islamic, Jewish)</a:t>
            </a:r>
          </a:p>
          <a:p>
            <a:pPr marL="171450" indent="-171450">
              <a:buFont typeface="Arial" panose="020B0604020202020204" pitchFamily="34" charset="0"/>
              <a:buChar char="•"/>
            </a:pPr>
            <a:r>
              <a:rPr lang="nl-NL" sz="1200" dirty="0" smtClean="0"/>
              <a:t>   Popol Vuh</a:t>
            </a:r>
          </a:p>
          <a:p>
            <a:r>
              <a:rPr lang="nl-NL" sz="1200" dirty="0" smtClean="0"/>
              <a:t>       (Maya)</a:t>
            </a:r>
          </a:p>
          <a:p>
            <a:pPr marL="285750" indent="-285750">
              <a:buFont typeface="Arial" panose="020B0604020202020204" pitchFamily="34" charset="0"/>
              <a:buChar char="•"/>
            </a:pPr>
            <a:endParaRPr lang="nl-NL" sz="1200" dirty="0"/>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
        <p:nvSpPr>
          <p:cNvPr id="15" name="Rectangle 14"/>
          <p:cNvSpPr/>
          <p:nvPr/>
        </p:nvSpPr>
        <p:spPr>
          <a:xfrm>
            <a:off x="6206068" y="3190054"/>
            <a:ext cx="2629212" cy="3391041"/>
          </a:xfrm>
          <a:prstGeom prst="rect">
            <a:avLst/>
          </a:prstGeom>
          <a:solidFill>
            <a:schemeClr val="tx1">
              <a:lumMod val="75000"/>
              <a:alpha val="5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6246380" y="3205397"/>
            <a:ext cx="2736304" cy="1846659"/>
          </a:xfrm>
          <a:prstGeom prst="rect">
            <a:avLst/>
          </a:prstGeom>
        </p:spPr>
        <p:txBody>
          <a:bodyPr wrap="square">
            <a:spAutoFit/>
          </a:bodyPr>
          <a:lstStyle/>
          <a:p>
            <a:r>
              <a:rPr lang="nl-NL" sz="1600" b="1" dirty="0" smtClean="0"/>
              <a:t>Examples:</a:t>
            </a:r>
            <a:endParaRPr lang="en-GB" sz="1200" dirty="0" smtClean="0"/>
          </a:p>
          <a:p>
            <a:pPr marL="285750" indent="-285750">
              <a:buFont typeface="Arial" panose="020B0604020202020204" pitchFamily="34" charset="0"/>
              <a:buChar char="•"/>
            </a:pPr>
            <a:r>
              <a:rPr lang="nl-NL" sz="1200" dirty="0" smtClean="0"/>
              <a:t>Enuma Elis</a:t>
            </a:r>
          </a:p>
          <a:p>
            <a:r>
              <a:rPr lang="nl-NL" sz="1200" dirty="0"/>
              <a:t> </a:t>
            </a:r>
            <a:r>
              <a:rPr lang="nl-NL" sz="1200" dirty="0" smtClean="0"/>
              <a:t>      (Babylonian)</a:t>
            </a:r>
          </a:p>
          <a:p>
            <a:pPr marL="171450" indent="-171450">
              <a:buFont typeface="Arial" panose="020B0604020202020204" pitchFamily="34" charset="0"/>
              <a:buChar char="•"/>
            </a:pPr>
            <a:r>
              <a:rPr lang="nl-NL" sz="1200" dirty="0" smtClean="0"/>
              <a:t>   Greek cosmogonical myth</a:t>
            </a:r>
          </a:p>
          <a:p>
            <a:pPr marL="171450" indent="-171450">
              <a:buFont typeface="Arial" panose="020B0604020202020204" pitchFamily="34" charset="0"/>
              <a:buChar char="•"/>
            </a:pPr>
            <a:r>
              <a:rPr lang="nl-NL" sz="1200" dirty="0" smtClean="0"/>
              <a:t>   Sumerian creation myth</a:t>
            </a:r>
          </a:p>
          <a:p>
            <a:pPr marL="171450" indent="-171450">
              <a:buFont typeface="Arial" panose="020B0604020202020204" pitchFamily="34" charset="0"/>
              <a:buChar char="•"/>
            </a:pPr>
            <a:r>
              <a:rPr lang="nl-NL" sz="1200" dirty="0"/>
              <a:t> </a:t>
            </a:r>
            <a:r>
              <a:rPr lang="nl-NL" sz="1200" dirty="0" smtClean="0"/>
              <a:t>  Leviathan/Book of Job</a:t>
            </a:r>
          </a:p>
          <a:p>
            <a:pPr marL="285750" indent="-285750">
              <a:buFont typeface="Arial" panose="020B0604020202020204" pitchFamily="34" charset="0"/>
              <a:buChar char="•"/>
            </a:pPr>
            <a:endParaRPr lang="nl-NL" sz="1200" dirty="0"/>
          </a:p>
          <a:p>
            <a:r>
              <a:rPr lang="en-GB" sz="1200" dirty="0" smtClean="0">
                <a:solidFill>
                  <a:prstClr val="white"/>
                </a:solidFill>
              </a:rPr>
              <a:t>       </a:t>
            </a:r>
            <a:endParaRPr lang="nl-NL" sz="1200" b="1" dirty="0">
              <a:solidFill>
                <a:prstClr val="white"/>
              </a:solidFill>
            </a:endParaRPr>
          </a:p>
          <a:p>
            <a:endParaRPr lang="nl-NL" sz="1400" dirty="0">
              <a:solidFill>
                <a:prstClr val="white"/>
              </a:solidFill>
            </a:endParaRPr>
          </a:p>
        </p:txBody>
      </p:sp>
    </p:spTree>
    <p:extLst>
      <p:ext uri="{BB962C8B-B14F-4D97-AF65-F5344CB8AC3E}">
        <p14:creationId xmlns:p14="http://schemas.microsoft.com/office/powerpoint/2010/main" val="4124707735"/>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
            <a:ext cx="9144000" cy="6663690"/>
          </a:xfrm>
          <a:prstGeom prst="rect">
            <a:avLst/>
          </a:prstGeom>
        </p:spPr>
      </p:pic>
      <p:sp>
        <p:nvSpPr>
          <p:cNvPr id="5" name="TextBox 4"/>
          <p:cNvSpPr txBox="1"/>
          <p:nvPr/>
        </p:nvSpPr>
        <p:spPr>
          <a:xfrm>
            <a:off x="827584" y="188640"/>
            <a:ext cx="8080920" cy="784830"/>
          </a:xfrm>
          <a:prstGeom prst="rect">
            <a:avLst/>
          </a:prstGeom>
          <a:noFill/>
          <a:effectLst>
            <a:outerShdw blurRad="50800" dist="139700" dir="5400000" algn="ctr" rotWithShape="0">
              <a:srgbClr val="000000">
                <a:alpha val="43137"/>
              </a:srgbClr>
            </a:outerShdw>
          </a:effectLst>
        </p:spPr>
        <p:txBody>
          <a:bodyPr wrap="square" rtlCol="0">
            <a:spAutoFit/>
          </a:bodyPr>
          <a:lstStyle/>
          <a:p>
            <a:r>
              <a:rPr lang="nl-NL" sz="4500" dirty="0" smtClean="0">
                <a:solidFill>
                  <a:prstClr val="white"/>
                </a:solidFill>
                <a:latin typeface="Constantia"/>
              </a:rPr>
              <a:t>Ancient Egyptian Cosmology</a:t>
            </a:r>
            <a:endParaRPr lang="en-GB" sz="4500" dirty="0">
              <a:solidFill>
                <a:prstClr val="white"/>
              </a:solidFill>
              <a:latin typeface="Constantia"/>
            </a:endParaRPr>
          </a:p>
        </p:txBody>
      </p:sp>
    </p:spTree>
    <p:extLst>
      <p:ext uri="{BB962C8B-B14F-4D97-AF65-F5344CB8AC3E}">
        <p14:creationId xmlns:p14="http://schemas.microsoft.com/office/powerpoint/2010/main" val="189401833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
            <a:ext cx="9144000" cy="6663690"/>
          </a:xfrm>
          <a:prstGeom prst="rect">
            <a:avLst/>
          </a:prstGeom>
        </p:spPr>
      </p:pic>
      <p:sp>
        <p:nvSpPr>
          <p:cNvPr id="3" name="Rectangle 2"/>
          <p:cNvSpPr/>
          <p:nvPr/>
        </p:nvSpPr>
        <p:spPr>
          <a:xfrm>
            <a:off x="971600" y="1628800"/>
            <a:ext cx="7488832" cy="3528392"/>
          </a:xfrm>
          <a:prstGeom prst="rect">
            <a:avLst/>
          </a:prstGeom>
          <a:solidFill>
            <a:schemeClr val="tx1">
              <a:lumMod val="75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4"/>
          <p:cNvSpPr>
            <a:spLocks noGrp="1"/>
          </p:cNvSpPr>
          <p:nvPr>
            <p:ph idx="1"/>
          </p:nvPr>
        </p:nvSpPr>
        <p:spPr>
          <a:xfrm>
            <a:off x="1691680" y="1772816"/>
            <a:ext cx="8229600" cy="4572000"/>
          </a:xfrm>
        </p:spPr>
        <p:txBody>
          <a:bodyPr/>
          <a:lstStyle/>
          <a:p>
            <a:r>
              <a:rPr lang="nl-NL" sz="1400" b="1" dirty="0" smtClean="0"/>
              <a:t>Ancient Egyptian cosmology  centered on 3 key aspects:</a:t>
            </a:r>
          </a:p>
          <a:p>
            <a:endParaRPr lang="nl-NL" sz="1400" b="1" dirty="0"/>
          </a:p>
          <a:p>
            <a:pPr marL="0" indent="0">
              <a:buNone/>
            </a:pPr>
            <a:endParaRPr lang="nl-NL" sz="1400" b="1" dirty="0"/>
          </a:p>
          <a:p>
            <a:pPr marL="0" indent="0">
              <a:buNone/>
            </a:pPr>
            <a:r>
              <a:rPr lang="nl-NL" sz="1400" b="1" dirty="0" smtClean="0"/>
              <a:t>                                  </a:t>
            </a:r>
            <a:r>
              <a:rPr lang="nl-NL" sz="2000" b="1" dirty="0" smtClean="0"/>
              <a:t>Ma’at</a:t>
            </a:r>
          </a:p>
          <a:p>
            <a:pPr marL="0" indent="0">
              <a:buNone/>
            </a:pPr>
            <a:endParaRPr lang="nl-NL" sz="2000" b="1" dirty="0" smtClean="0"/>
          </a:p>
          <a:p>
            <a:pPr marL="0" indent="0">
              <a:buNone/>
            </a:pPr>
            <a:r>
              <a:rPr lang="nl-NL" sz="2000" b="1" dirty="0" smtClean="0"/>
              <a:t>                        Shape of the World</a:t>
            </a:r>
          </a:p>
          <a:p>
            <a:pPr marL="0" indent="0">
              <a:buNone/>
            </a:pPr>
            <a:endParaRPr lang="nl-NL" sz="2000" b="1" dirty="0"/>
          </a:p>
          <a:p>
            <a:pPr marL="0" indent="0">
              <a:buNone/>
            </a:pPr>
            <a:r>
              <a:rPr lang="nl-NL" sz="2000" b="1" dirty="0" smtClean="0"/>
              <a:t>                        Time</a:t>
            </a:r>
            <a:endParaRPr lang="nl-NL" sz="2000" b="1" dirty="0"/>
          </a:p>
          <a:p>
            <a:pPr marL="0" indent="0">
              <a:buNone/>
            </a:pPr>
            <a:endParaRPr lang="nl-NL" sz="2000" b="1" dirty="0" smtClean="0"/>
          </a:p>
          <a:p>
            <a:pPr marL="0" indent="0">
              <a:buNone/>
            </a:pPr>
            <a:endParaRPr lang="nl-NL" sz="2000" b="1" dirty="0"/>
          </a:p>
          <a:p>
            <a:pPr marL="0" indent="0">
              <a:buNone/>
            </a:pPr>
            <a:endParaRPr lang="nl-NL" sz="2000" b="1" dirty="0" smtClean="0"/>
          </a:p>
        </p:txBody>
      </p:sp>
      <p:sp>
        <p:nvSpPr>
          <p:cNvPr id="8" name="TextBox 7"/>
          <p:cNvSpPr txBox="1"/>
          <p:nvPr/>
        </p:nvSpPr>
        <p:spPr>
          <a:xfrm>
            <a:off x="827584" y="188640"/>
            <a:ext cx="8080920" cy="784830"/>
          </a:xfrm>
          <a:prstGeom prst="rect">
            <a:avLst/>
          </a:prstGeom>
          <a:noFill/>
          <a:effectLst>
            <a:outerShdw blurRad="50800" dist="139700" dir="5400000" algn="ctr" rotWithShape="0">
              <a:srgbClr val="000000">
                <a:alpha val="43137"/>
              </a:srgbClr>
            </a:outerShdw>
          </a:effectLst>
        </p:spPr>
        <p:txBody>
          <a:bodyPr wrap="square" rtlCol="0">
            <a:spAutoFit/>
          </a:bodyPr>
          <a:lstStyle/>
          <a:p>
            <a:r>
              <a:rPr lang="nl-NL" sz="4500" dirty="0" smtClean="0">
                <a:solidFill>
                  <a:prstClr val="white"/>
                </a:solidFill>
                <a:latin typeface="Constantia"/>
              </a:rPr>
              <a:t>Ancient Egyptian Cosmology</a:t>
            </a:r>
            <a:endParaRPr lang="en-GB" sz="4500" dirty="0">
              <a:solidFill>
                <a:prstClr val="white"/>
              </a:solidFill>
              <a:latin typeface="Constantia"/>
            </a:endParaRPr>
          </a:p>
        </p:txBody>
      </p:sp>
    </p:spTree>
    <p:extLst>
      <p:ext uri="{BB962C8B-B14F-4D97-AF65-F5344CB8AC3E}">
        <p14:creationId xmlns:p14="http://schemas.microsoft.com/office/powerpoint/2010/main" val="2190812592"/>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91880" y="0"/>
            <a:ext cx="8080920" cy="784830"/>
          </a:xfrm>
          <a:prstGeom prst="rect">
            <a:avLst/>
          </a:prstGeom>
          <a:noFill/>
        </p:spPr>
        <p:txBody>
          <a:bodyPr wrap="square" rtlCol="0">
            <a:spAutoFit/>
          </a:bodyPr>
          <a:lstStyle/>
          <a:p>
            <a:r>
              <a:rPr lang="nl-NL" sz="4500" dirty="0">
                <a:solidFill>
                  <a:prstClr val="white"/>
                </a:solidFill>
                <a:latin typeface="Constantia"/>
              </a:rPr>
              <a:t>M</a:t>
            </a:r>
            <a:r>
              <a:rPr lang="nl-NL" sz="4500" dirty="0" smtClean="0">
                <a:solidFill>
                  <a:prstClr val="white"/>
                </a:solidFill>
                <a:latin typeface="Constantia"/>
              </a:rPr>
              <a:t>a’at</a:t>
            </a:r>
            <a:endParaRPr lang="en-GB" sz="4500" dirty="0">
              <a:solidFill>
                <a:prstClr val="white"/>
              </a:solidFill>
              <a:latin typeface="Constanti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980728"/>
            <a:ext cx="2570812" cy="5328592"/>
          </a:xfrm>
          <a:prstGeom prst="rect">
            <a:avLst/>
          </a:prstGeom>
        </p:spPr>
      </p:pic>
      <p:sp>
        <p:nvSpPr>
          <p:cNvPr id="7" name="Content Placeholder 4"/>
          <p:cNvSpPr>
            <a:spLocks noGrp="1"/>
          </p:cNvSpPr>
          <p:nvPr>
            <p:ph idx="1"/>
          </p:nvPr>
        </p:nvSpPr>
        <p:spPr>
          <a:xfrm>
            <a:off x="323528" y="1124744"/>
            <a:ext cx="8229600" cy="4572000"/>
          </a:xfrm>
        </p:spPr>
        <p:txBody>
          <a:bodyPr/>
          <a:lstStyle/>
          <a:p>
            <a:r>
              <a:rPr lang="nl-NL" sz="1400" dirty="0" smtClean="0"/>
              <a:t>Ancient Egyptian cosmology centered on </a:t>
            </a:r>
            <a:endParaRPr lang="nl-NL" sz="1400" b="1" dirty="0"/>
          </a:p>
          <a:p>
            <a:pPr marL="0" indent="0">
              <a:buNone/>
            </a:pPr>
            <a:r>
              <a:rPr lang="nl-NL" sz="1400" b="1" dirty="0" smtClean="0"/>
              <a:t>                                  </a:t>
            </a:r>
            <a:r>
              <a:rPr lang="nl-NL" sz="2000" b="1" dirty="0" smtClean="0"/>
              <a:t>Ma’at</a:t>
            </a:r>
          </a:p>
          <a:p>
            <a:pPr marL="0" indent="0">
              <a:buNone/>
            </a:pPr>
            <a:r>
              <a:rPr lang="nl-NL" sz="2000" b="1" dirty="0" smtClean="0"/>
              <a:t>     </a:t>
            </a:r>
            <a:r>
              <a:rPr lang="nl-NL" sz="1400" dirty="0"/>
              <a:t>F</a:t>
            </a:r>
            <a:r>
              <a:rPr lang="nl-NL" sz="1400" dirty="0" smtClean="0"/>
              <a:t>undamental order of the Universe </a:t>
            </a:r>
          </a:p>
          <a:p>
            <a:pPr marL="0" indent="0">
              <a:buNone/>
            </a:pPr>
            <a:r>
              <a:rPr lang="nl-NL" sz="1400" dirty="0"/>
              <a:t> </a:t>
            </a:r>
            <a:r>
              <a:rPr lang="nl-NL" sz="1400" dirty="0" smtClean="0"/>
              <a:t>      Truth, Justice, Order, ...</a:t>
            </a:r>
          </a:p>
          <a:p>
            <a:pPr marL="0" indent="0">
              <a:buNone/>
            </a:pPr>
            <a:endParaRPr lang="nl-NL" sz="1400" dirty="0" smtClean="0"/>
          </a:p>
          <a:p>
            <a:pPr>
              <a:buFont typeface="Arial" panose="020B0604020202020204" pitchFamily="34" charset="0"/>
              <a:buChar char="•"/>
            </a:pPr>
            <a:r>
              <a:rPr lang="en-GB" sz="1400" dirty="0"/>
              <a:t>Maat was also personified as a goddess regulating the stars, seasons, and </a:t>
            </a:r>
            <a:endParaRPr lang="en-GB" sz="1400" dirty="0" smtClean="0"/>
          </a:p>
          <a:p>
            <a:pPr marL="0" indent="0">
              <a:buNone/>
            </a:pPr>
            <a:r>
              <a:rPr lang="en-GB" sz="1400" dirty="0"/>
              <a:t> </a:t>
            </a:r>
            <a:r>
              <a:rPr lang="en-GB" sz="1400" dirty="0" smtClean="0"/>
              <a:t>     the </a:t>
            </a:r>
            <a:r>
              <a:rPr lang="en-GB" sz="1400" dirty="0"/>
              <a:t>actions of both mortals and the deities, who set the </a:t>
            </a:r>
            <a:r>
              <a:rPr lang="en-GB" sz="1400" dirty="0" smtClean="0"/>
              <a:t>eternal order </a:t>
            </a:r>
            <a:r>
              <a:rPr lang="en-GB" sz="1400" dirty="0"/>
              <a:t>of </a:t>
            </a:r>
            <a:endParaRPr lang="en-GB" sz="1400" dirty="0" smtClean="0"/>
          </a:p>
          <a:p>
            <a:pPr marL="0" indent="0">
              <a:buNone/>
            </a:pPr>
            <a:r>
              <a:rPr lang="en-GB" sz="1400" dirty="0"/>
              <a:t> </a:t>
            </a:r>
            <a:r>
              <a:rPr lang="en-GB" sz="1400" dirty="0" smtClean="0"/>
              <a:t>     the </a:t>
            </a:r>
            <a:r>
              <a:rPr lang="en-GB" sz="1400" dirty="0"/>
              <a:t>universe </a:t>
            </a:r>
            <a:r>
              <a:rPr lang="en-GB" sz="1400" dirty="0" smtClean="0"/>
              <a:t> from </a:t>
            </a:r>
            <a:r>
              <a:rPr lang="en-GB" sz="1400" dirty="0"/>
              <a:t>chaos at the moment of creation</a:t>
            </a:r>
            <a:r>
              <a:rPr lang="en-GB" sz="1400" dirty="0" smtClean="0"/>
              <a:t>.</a:t>
            </a:r>
          </a:p>
          <a:p>
            <a:pPr marL="0" indent="0">
              <a:buNone/>
            </a:pPr>
            <a:endParaRPr lang="nl-NL" sz="1400" dirty="0"/>
          </a:p>
          <a:p>
            <a:pPr>
              <a:buFont typeface="Arial" panose="020B0604020202020204" pitchFamily="34" charset="0"/>
              <a:buChar char="•"/>
            </a:pPr>
            <a:r>
              <a:rPr lang="nl-NL" sz="1400" dirty="0" smtClean="0"/>
              <a:t>existed since the creation of the world, without it the world would lose </a:t>
            </a:r>
          </a:p>
          <a:p>
            <a:pPr marL="0" indent="0">
              <a:buNone/>
            </a:pPr>
            <a:r>
              <a:rPr lang="nl-NL" sz="1400" dirty="0"/>
              <a:t> </a:t>
            </a:r>
            <a:r>
              <a:rPr lang="nl-NL" sz="1400" dirty="0" smtClean="0"/>
              <a:t>     its cohesion</a:t>
            </a:r>
          </a:p>
          <a:p>
            <a:pPr marL="0" indent="0">
              <a:buNone/>
            </a:pPr>
            <a:endParaRPr lang="nl-NL" sz="1400" dirty="0" smtClean="0"/>
          </a:p>
          <a:p>
            <a:pPr>
              <a:buFont typeface="Arial" panose="020B0604020202020204" pitchFamily="34" charset="0"/>
              <a:buChar char="•"/>
            </a:pPr>
            <a:r>
              <a:rPr lang="en-GB" sz="1400" dirty="0"/>
              <a:t>After her role in creation and continuously preventing the universe from </a:t>
            </a:r>
            <a:endParaRPr lang="en-GB" sz="1400" dirty="0" smtClean="0"/>
          </a:p>
          <a:p>
            <a:pPr marL="0" indent="0">
              <a:buNone/>
            </a:pPr>
            <a:r>
              <a:rPr lang="en-GB" sz="1400" dirty="0"/>
              <a:t> </a:t>
            </a:r>
            <a:r>
              <a:rPr lang="en-GB" sz="1400" dirty="0" smtClean="0"/>
              <a:t>     returning </a:t>
            </a:r>
            <a:r>
              <a:rPr lang="en-GB" sz="1400" dirty="0"/>
              <a:t>to chaos, </a:t>
            </a:r>
            <a:endParaRPr lang="en-GB" sz="1400" dirty="0" smtClean="0"/>
          </a:p>
          <a:p>
            <a:pPr marL="0" indent="0">
              <a:buNone/>
            </a:pPr>
            <a:r>
              <a:rPr lang="en-GB" sz="1400" dirty="0"/>
              <a:t> </a:t>
            </a:r>
            <a:r>
              <a:rPr lang="en-GB" sz="1400" dirty="0" smtClean="0"/>
              <a:t>      her </a:t>
            </a:r>
            <a:r>
              <a:rPr lang="en-GB" sz="1400" dirty="0"/>
              <a:t>primary role in Egyptian mythology dealt with the weighing of souls </a:t>
            </a:r>
          </a:p>
          <a:p>
            <a:pPr marL="0" indent="0">
              <a:buNone/>
            </a:pPr>
            <a:r>
              <a:rPr lang="en-GB" sz="1400" dirty="0" smtClean="0"/>
              <a:t>       that </a:t>
            </a:r>
            <a:r>
              <a:rPr lang="en-GB" sz="1400" dirty="0"/>
              <a:t>took place in the underworld,</a:t>
            </a:r>
            <a:endParaRPr lang="nl-NL" sz="1400" dirty="0" smtClean="0"/>
          </a:p>
        </p:txBody>
      </p:sp>
      <p:sp>
        <p:nvSpPr>
          <p:cNvPr id="6" name="Rectangle 5"/>
          <p:cNvSpPr/>
          <p:nvPr/>
        </p:nvSpPr>
        <p:spPr>
          <a:xfrm>
            <a:off x="251520" y="908720"/>
            <a:ext cx="6480720"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704323"/>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605" y="888946"/>
            <a:ext cx="7992888" cy="5394532"/>
          </a:xfrm>
        </p:spPr>
      </p:pic>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763688" y="-14240"/>
            <a:ext cx="8080920" cy="784830"/>
          </a:xfrm>
          <a:prstGeom prst="rect">
            <a:avLst/>
          </a:prstGeom>
          <a:noFill/>
        </p:spPr>
        <p:txBody>
          <a:bodyPr wrap="square" rtlCol="0">
            <a:spAutoFit/>
          </a:bodyPr>
          <a:lstStyle/>
          <a:p>
            <a:r>
              <a:rPr lang="nl-NL" sz="4500" dirty="0" smtClean="0">
                <a:solidFill>
                  <a:prstClr val="white"/>
                </a:solidFill>
                <a:latin typeface="Constantia"/>
              </a:rPr>
              <a:t>Shape of the World</a:t>
            </a:r>
            <a:endParaRPr lang="en-GB" sz="4500" dirty="0">
              <a:solidFill>
                <a:prstClr val="white"/>
              </a:solidFill>
              <a:latin typeface="Constantia"/>
            </a:endParaRPr>
          </a:p>
        </p:txBody>
      </p:sp>
      <p:sp>
        <p:nvSpPr>
          <p:cNvPr id="7" name="Rectangle 6"/>
          <p:cNvSpPr/>
          <p:nvPr/>
        </p:nvSpPr>
        <p:spPr>
          <a:xfrm>
            <a:off x="600605" y="882878"/>
            <a:ext cx="7992888" cy="535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195736" y="6226078"/>
            <a:ext cx="8440960" cy="584775"/>
          </a:xfrm>
          <a:prstGeom prst="rect">
            <a:avLst/>
          </a:prstGeom>
        </p:spPr>
        <p:txBody>
          <a:bodyPr wrap="square">
            <a:spAutoFit/>
          </a:bodyPr>
          <a:lstStyle/>
          <a:p>
            <a:r>
              <a:rPr lang="en-GB" dirty="0" smtClean="0"/>
              <a:t>         </a:t>
            </a:r>
            <a:r>
              <a:rPr lang="en-GB" sz="1400" b="1" dirty="0" smtClean="0"/>
              <a:t>the </a:t>
            </a:r>
            <a:r>
              <a:rPr lang="en-GB" sz="1400" b="1" dirty="0"/>
              <a:t>air god Shu, assisted by other gods, </a:t>
            </a:r>
            <a:endParaRPr lang="en-GB" sz="1400" b="1" dirty="0" smtClean="0"/>
          </a:p>
          <a:p>
            <a:r>
              <a:rPr lang="en-GB" sz="1400" b="1" dirty="0" smtClean="0"/>
              <a:t>holds </a:t>
            </a:r>
            <a:r>
              <a:rPr lang="en-GB" sz="1400" b="1" dirty="0"/>
              <a:t>up Nut, the sky, </a:t>
            </a:r>
            <a:r>
              <a:rPr lang="en-GB" sz="1400" b="1" dirty="0" smtClean="0"/>
              <a:t>as </a:t>
            </a:r>
            <a:r>
              <a:rPr lang="en-GB" sz="1400" b="1" dirty="0" err="1"/>
              <a:t>Geb</a:t>
            </a:r>
            <a:r>
              <a:rPr lang="en-GB" sz="1400" b="1" dirty="0"/>
              <a:t>, the earth, lies beneath.</a:t>
            </a:r>
          </a:p>
        </p:txBody>
      </p:sp>
    </p:spTree>
    <p:extLst>
      <p:ext uri="{BB962C8B-B14F-4D97-AF65-F5344CB8AC3E}">
        <p14:creationId xmlns:p14="http://schemas.microsoft.com/office/powerpoint/2010/main" val="339047757"/>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16842"/>
            <a:ext cx="10546859" cy="71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51720" y="0"/>
            <a:ext cx="8080920" cy="784830"/>
          </a:xfrm>
          <a:prstGeom prst="rect">
            <a:avLst/>
          </a:prstGeom>
          <a:noFill/>
        </p:spPr>
        <p:txBody>
          <a:bodyPr wrap="square" rtlCol="0">
            <a:spAutoFit/>
          </a:bodyPr>
          <a:lstStyle/>
          <a:p>
            <a:r>
              <a:rPr lang="nl-NL" sz="4500" dirty="0" smtClean="0">
                <a:solidFill>
                  <a:prstClr val="white"/>
                </a:solidFill>
                <a:latin typeface="Constantia"/>
              </a:rPr>
              <a:t>Shape of the World</a:t>
            </a:r>
            <a:endParaRPr lang="en-GB" sz="4500" dirty="0">
              <a:solidFill>
                <a:prstClr val="white"/>
              </a:solidFill>
              <a:latin typeface="Constantia"/>
            </a:endParaRPr>
          </a:p>
        </p:txBody>
      </p:sp>
      <p:sp>
        <p:nvSpPr>
          <p:cNvPr id="6" name="Rectangle 5"/>
          <p:cNvSpPr/>
          <p:nvPr/>
        </p:nvSpPr>
        <p:spPr>
          <a:xfrm>
            <a:off x="251520" y="784830"/>
            <a:ext cx="8712968" cy="5884530"/>
          </a:xfrm>
          <a:prstGeom prst="rect">
            <a:avLst/>
          </a:prstGeom>
          <a:solidFill>
            <a:schemeClr val="tx1">
              <a:lumMod val="7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4"/>
          <p:cNvSpPr>
            <a:spLocks noGrp="1"/>
          </p:cNvSpPr>
          <p:nvPr>
            <p:ph idx="1"/>
          </p:nvPr>
        </p:nvSpPr>
        <p:spPr>
          <a:xfrm>
            <a:off x="395536" y="860467"/>
            <a:ext cx="8229600" cy="5733256"/>
          </a:xfrm>
        </p:spPr>
        <p:txBody>
          <a:bodyPr/>
          <a:lstStyle/>
          <a:p>
            <a:r>
              <a:rPr lang="nl-NL" sz="1400" b="1" dirty="0" smtClean="0"/>
              <a:t>Nun,      </a:t>
            </a:r>
            <a:r>
              <a:rPr lang="nl-NL" sz="1400" dirty="0" smtClean="0"/>
              <a:t>disorder predating the ordered world, infinite expanse of formless water </a:t>
            </a:r>
          </a:p>
          <a:p>
            <a:pPr marL="0" indent="0">
              <a:buNone/>
            </a:pPr>
            <a:endParaRPr lang="nl-NL" sz="1400" dirty="0" smtClean="0"/>
          </a:p>
          <a:p>
            <a:pPr>
              <a:buFont typeface="Arial" panose="020B0604020202020204" pitchFamily="34" charset="0"/>
              <a:buChar char="•"/>
            </a:pPr>
            <a:r>
              <a:rPr lang="nl-NL" sz="1400" b="1" dirty="0" smtClean="0"/>
              <a:t>Geb</a:t>
            </a:r>
            <a:r>
              <a:rPr lang="nl-NL" sz="1400" dirty="0" smtClean="0"/>
              <a:t>,      </a:t>
            </a:r>
            <a:r>
              <a:rPr lang="en-GB" sz="1400" dirty="0" smtClean="0"/>
              <a:t>a </a:t>
            </a:r>
            <a:r>
              <a:rPr lang="en-GB" sz="1400" dirty="0"/>
              <a:t>flat piece of land over which arches the </a:t>
            </a:r>
            <a:r>
              <a:rPr lang="en-GB" sz="1400" dirty="0" smtClean="0"/>
              <a:t>sky</a:t>
            </a:r>
            <a:endParaRPr lang="en-GB" sz="1400" dirty="0"/>
          </a:p>
          <a:p>
            <a:pPr marL="0" indent="0">
              <a:buNone/>
            </a:pPr>
            <a:endParaRPr lang="en-GB" sz="1400" dirty="0" smtClean="0"/>
          </a:p>
          <a:p>
            <a:pPr>
              <a:buFont typeface="Arial" panose="020B0604020202020204" pitchFamily="34" charset="0"/>
              <a:buChar char="•"/>
            </a:pPr>
            <a:r>
              <a:rPr lang="nl-NL" sz="1400" b="1" dirty="0" smtClean="0"/>
              <a:t> Nut,      </a:t>
            </a:r>
            <a:r>
              <a:rPr lang="nl-NL" sz="1400" dirty="0" smtClean="0"/>
              <a:t>the sky </a:t>
            </a:r>
          </a:p>
          <a:p>
            <a:pPr marL="0" indent="0">
              <a:buNone/>
            </a:pPr>
            <a:endParaRPr lang="nl-NL" sz="1400" dirty="0"/>
          </a:p>
          <a:p>
            <a:pPr>
              <a:buFont typeface="Arial" panose="020B0604020202020204" pitchFamily="34" charset="0"/>
              <a:buChar char="•"/>
            </a:pPr>
            <a:r>
              <a:rPr lang="en-GB" sz="1400" dirty="0"/>
              <a:t> </a:t>
            </a:r>
            <a:r>
              <a:rPr lang="en-GB" sz="1400" dirty="0" smtClean="0"/>
              <a:t>Separated </a:t>
            </a:r>
            <a:r>
              <a:rPr lang="en-GB" sz="1400" dirty="0"/>
              <a:t>by the personification of air, </a:t>
            </a:r>
            <a:r>
              <a:rPr lang="en-GB" sz="1400" b="1" dirty="0"/>
              <a:t>Shu</a:t>
            </a:r>
            <a:r>
              <a:rPr lang="en-GB" sz="1400" dirty="0"/>
              <a:t>. </a:t>
            </a:r>
            <a:endParaRPr lang="en-GB" sz="1400" dirty="0" smtClean="0"/>
          </a:p>
          <a:p>
            <a:pPr>
              <a:buFont typeface="Arial" panose="020B0604020202020204" pitchFamily="34" charset="0"/>
              <a:buChar char="•"/>
            </a:pPr>
            <a:endParaRPr lang="en-GB" sz="1400" dirty="0"/>
          </a:p>
          <a:p>
            <a:pPr>
              <a:buFont typeface="Arial" panose="020B0604020202020204" pitchFamily="34" charset="0"/>
              <a:buChar char="•"/>
            </a:pPr>
            <a:r>
              <a:rPr lang="en-GB" sz="1400" b="1" dirty="0" smtClean="0"/>
              <a:t>Ra</a:t>
            </a:r>
            <a:r>
              <a:rPr lang="en-GB" sz="1400" dirty="0" smtClean="0"/>
              <a:t>, the </a:t>
            </a:r>
            <a:r>
              <a:rPr lang="en-GB" sz="1400" dirty="0"/>
              <a:t>sun god Ra is said to travel through the sky, across the body of </a:t>
            </a:r>
            <a:r>
              <a:rPr lang="en-GB" sz="1400" dirty="0" smtClean="0"/>
              <a:t>Nut, enlivening </a:t>
            </a:r>
            <a:r>
              <a:rPr lang="en-GB" sz="1400" dirty="0"/>
              <a:t>the world with his light. At night Ra passes beyond the </a:t>
            </a:r>
            <a:r>
              <a:rPr lang="en-GB" sz="1400" dirty="0" smtClean="0"/>
              <a:t> western </a:t>
            </a:r>
            <a:r>
              <a:rPr lang="en-GB" sz="1400" dirty="0"/>
              <a:t>horizon into the </a:t>
            </a:r>
            <a:r>
              <a:rPr lang="en-GB" sz="1400" dirty="0" err="1"/>
              <a:t>Duat</a:t>
            </a:r>
            <a:r>
              <a:rPr lang="en-GB" sz="1400" dirty="0"/>
              <a:t>, a mysterious region that borders the </a:t>
            </a:r>
            <a:r>
              <a:rPr lang="en-GB" sz="1400" dirty="0" smtClean="0"/>
              <a:t>formlessness </a:t>
            </a:r>
            <a:r>
              <a:rPr lang="en-GB" sz="1400" dirty="0"/>
              <a:t>of Nun. At dawn he emerges from the </a:t>
            </a:r>
            <a:r>
              <a:rPr lang="en-GB" sz="1400" dirty="0" err="1"/>
              <a:t>Duat</a:t>
            </a:r>
            <a:r>
              <a:rPr lang="en-GB" sz="1400" dirty="0"/>
              <a:t> in the eastern horizon</a:t>
            </a:r>
            <a:r>
              <a:rPr lang="en-GB" sz="1400" dirty="0" smtClean="0"/>
              <a:t>.</a:t>
            </a:r>
          </a:p>
          <a:p>
            <a:pPr>
              <a:buFont typeface="Arial" panose="020B0604020202020204" pitchFamily="34" charset="0"/>
              <a:buChar char="•"/>
            </a:pPr>
            <a:endParaRPr lang="nl-NL" sz="1400" dirty="0"/>
          </a:p>
          <a:p>
            <a:pPr>
              <a:buFont typeface="Arial" panose="020B0604020202020204" pitchFamily="34" charset="0"/>
              <a:buChar char="•"/>
            </a:pPr>
            <a:r>
              <a:rPr lang="en-GB" sz="1400" dirty="0" smtClean="0"/>
              <a:t>The </a:t>
            </a:r>
            <a:r>
              <a:rPr lang="en-GB" sz="1400" dirty="0"/>
              <a:t>fertile lands of the Nile Valley (Upper Egypt) and </a:t>
            </a:r>
            <a:r>
              <a:rPr lang="en-GB" sz="1400" dirty="0" smtClean="0"/>
              <a:t>Delta (Lower </a:t>
            </a:r>
            <a:r>
              <a:rPr lang="en-GB" sz="1400" dirty="0"/>
              <a:t>Egypt) lie at the </a:t>
            </a:r>
            <a:r>
              <a:rPr lang="en-GB" sz="1400" dirty="0" err="1"/>
              <a:t>center</a:t>
            </a:r>
            <a:r>
              <a:rPr lang="en-GB" sz="1400" dirty="0"/>
              <a:t> of the world in Egyptian cosmology. Outside them are the infertile deserts, which are associated with the chaos that lies beyond the world</a:t>
            </a:r>
            <a:r>
              <a:rPr lang="en-GB" sz="1400" dirty="0" smtClean="0"/>
              <a:t>. </a:t>
            </a:r>
          </a:p>
          <a:p>
            <a:pPr marL="0" indent="0">
              <a:buNone/>
            </a:pPr>
            <a:endParaRPr lang="en-GB" sz="1400" dirty="0" smtClean="0"/>
          </a:p>
          <a:p>
            <a:pPr>
              <a:buFont typeface="Arial" panose="020B0604020202020204" pitchFamily="34" charset="0"/>
              <a:buChar char="•"/>
            </a:pPr>
            <a:r>
              <a:rPr lang="en-GB" sz="1400" dirty="0" smtClean="0"/>
              <a:t>Somewhere </a:t>
            </a:r>
            <a:r>
              <a:rPr lang="en-GB" sz="1400" dirty="0"/>
              <a:t>beyond them is the horizon, the </a:t>
            </a:r>
            <a:r>
              <a:rPr lang="en-GB" sz="1400" i="1" dirty="0" err="1"/>
              <a:t>akhet</a:t>
            </a:r>
            <a:r>
              <a:rPr lang="en-GB" sz="1400" dirty="0"/>
              <a:t>. There, two mountains, in the east and the west, mark the places where the sun enters and exits the </a:t>
            </a:r>
            <a:r>
              <a:rPr lang="en-GB" sz="1400" dirty="0" err="1" smtClean="0"/>
              <a:t>Duat</a:t>
            </a:r>
            <a:r>
              <a:rPr lang="en-GB" sz="1400" dirty="0" smtClean="0"/>
              <a:t>.</a:t>
            </a:r>
          </a:p>
          <a:p>
            <a:pPr>
              <a:buFont typeface="Arial" panose="020B0604020202020204" pitchFamily="34" charset="0"/>
              <a:buChar char="•"/>
            </a:pPr>
            <a:endParaRPr lang="nl-NL" sz="1400" dirty="0"/>
          </a:p>
          <a:p>
            <a:pPr>
              <a:buFont typeface="Arial" panose="020B0604020202020204" pitchFamily="34" charset="0"/>
              <a:buChar char="•"/>
            </a:pPr>
            <a:r>
              <a:rPr lang="nl-NL" sz="1400" dirty="0" smtClean="0"/>
              <a:t>Egypt itself is usually the scene for  the action of the gods. </a:t>
            </a:r>
            <a:endParaRPr lang="nl-NL" sz="1400" dirty="0"/>
          </a:p>
          <a:p>
            <a:pPr marL="0" indent="0">
              <a:buNone/>
            </a:pPr>
            <a:endParaRPr lang="nl-NL" sz="1400" dirty="0" smtClean="0"/>
          </a:p>
        </p:txBody>
      </p:sp>
    </p:spTree>
    <p:extLst>
      <p:ext uri="{BB962C8B-B14F-4D97-AF65-F5344CB8AC3E}">
        <p14:creationId xmlns:p14="http://schemas.microsoft.com/office/powerpoint/2010/main" val="1156228654"/>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4763_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0340" y="910838"/>
            <a:ext cx="7133418" cy="530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3563888" y="-14240"/>
            <a:ext cx="8080920" cy="784830"/>
          </a:xfrm>
          <a:prstGeom prst="rect">
            <a:avLst/>
          </a:prstGeom>
          <a:noFill/>
        </p:spPr>
        <p:txBody>
          <a:bodyPr wrap="square" rtlCol="0">
            <a:spAutoFit/>
          </a:bodyPr>
          <a:lstStyle/>
          <a:p>
            <a:r>
              <a:rPr lang="nl-NL" sz="4500" dirty="0" smtClean="0">
                <a:solidFill>
                  <a:prstClr val="white"/>
                </a:solidFill>
                <a:latin typeface="Constantia"/>
              </a:rPr>
              <a:t>Time</a:t>
            </a:r>
            <a:endParaRPr lang="en-GB" sz="4500" dirty="0">
              <a:solidFill>
                <a:prstClr val="white"/>
              </a:solidFill>
              <a:latin typeface="Constantia"/>
            </a:endParaRPr>
          </a:p>
        </p:txBody>
      </p:sp>
      <p:sp>
        <p:nvSpPr>
          <p:cNvPr id="7" name="Rectangle 6"/>
          <p:cNvSpPr/>
          <p:nvPr/>
        </p:nvSpPr>
        <p:spPr>
          <a:xfrm>
            <a:off x="1030339" y="882878"/>
            <a:ext cx="7133419" cy="535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2195736" y="6226078"/>
            <a:ext cx="8440960" cy="369332"/>
          </a:xfrm>
          <a:prstGeom prst="rect">
            <a:avLst/>
          </a:prstGeom>
        </p:spPr>
        <p:txBody>
          <a:bodyPr wrap="square">
            <a:spAutoFit/>
          </a:bodyPr>
          <a:lstStyle/>
          <a:p>
            <a:r>
              <a:rPr lang="en-GB" dirty="0" smtClean="0">
                <a:solidFill>
                  <a:prstClr val="white"/>
                </a:solidFill>
              </a:rPr>
              <a:t>         </a:t>
            </a:r>
            <a:r>
              <a:rPr lang="en-GB" sz="1400" b="1" dirty="0">
                <a:solidFill>
                  <a:prstClr val="white"/>
                </a:solidFill>
              </a:rPr>
              <a:t> </a:t>
            </a:r>
            <a:r>
              <a:rPr lang="en-GB" sz="1400" b="1" dirty="0" smtClean="0">
                <a:solidFill>
                  <a:prstClr val="white"/>
                </a:solidFill>
              </a:rPr>
              <a:t>          annual flooding of the Nile</a:t>
            </a:r>
          </a:p>
        </p:txBody>
      </p:sp>
    </p:spTree>
    <p:extLst>
      <p:ext uri="{BB962C8B-B14F-4D97-AF65-F5344CB8AC3E}">
        <p14:creationId xmlns:p14="http://schemas.microsoft.com/office/powerpoint/2010/main" val="1932858367"/>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4763_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 y="-14240"/>
            <a:ext cx="9255341" cy="688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63888" y="-14240"/>
            <a:ext cx="8080920" cy="784830"/>
          </a:xfrm>
          <a:prstGeom prst="rect">
            <a:avLst/>
          </a:prstGeom>
          <a:noFill/>
        </p:spPr>
        <p:txBody>
          <a:bodyPr wrap="square" rtlCol="0">
            <a:spAutoFit/>
          </a:bodyPr>
          <a:lstStyle/>
          <a:p>
            <a:r>
              <a:rPr lang="nl-NL" sz="4500" dirty="0" smtClean="0">
                <a:solidFill>
                  <a:schemeClr val="bg1"/>
                </a:solidFill>
                <a:latin typeface="Constantia"/>
              </a:rPr>
              <a:t>Time</a:t>
            </a:r>
            <a:endParaRPr lang="en-GB" sz="4500" dirty="0">
              <a:solidFill>
                <a:schemeClr val="bg1"/>
              </a:solidFill>
              <a:latin typeface="Constantia"/>
            </a:endParaRPr>
          </a:p>
        </p:txBody>
      </p:sp>
      <p:sp>
        <p:nvSpPr>
          <p:cNvPr id="10" name="Rectangle 9"/>
          <p:cNvSpPr/>
          <p:nvPr/>
        </p:nvSpPr>
        <p:spPr>
          <a:xfrm>
            <a:off x="251520" y="784830"/>
            <a:ext cx="8712968" cy="5884530"/>
          </a:xfrm>
          <a:prstGeom prst="rect">
            <a:avLst/>
          </a:prstGeom>
          <a:solidFill>
            <a:schemeClr val="tx1">
              <a:lumMod val="75000"/>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Content Placeholder 4"/>
          <p:cNvSpPr>
            <a:spLocks noGrp="1"/>
          </p:cNvSpPr>
          <p:nvPr>
            <p:ph idx="1"/>
          </p:nvPr>
        </p:nvSpPr>
        <p:spPr>
          <a:xfrm>
            <a:off x="395536" y="744819"/>
            <a:ext cx="8229600" cy="5733256"/>
          </a:xfrm>
        </p:spPr>
        <p:txBody>
          <a:bodyPr/>
          <a:lstStyle/>
          <a:p>
            <a:pPr marL="0" indent="0">
              <a:buNone/>
            </a:pPr>
            <a:endParaRPr lang="nl-NL" sz="1400" dirty="0" smtClean="0">
              <a:solidFill>
                <a:schemeClr val="bg1"/>
              </a:solidFill>
            </a:endParaRPr>
          </a:p>
          <a:p>
            <a:r>
              <a:rPr lang="en-GB" sz="1400" dirty="0" smtClean="0">
                <a:solidFill>
                  <a:schemeClr val="bg1"/>
                </a:solidFill>
              </a:rPr>
              <a:t>The </a:t>
            </a:r>
            <a:r>
              <a:rPr lang="en-GB" sz="1400" dirty="0">
                <a:solidFill>
                  <a:schemeClr val="bg1"/>
                </a:solidFill>
              </a:rPr>
              <a:t>Egyptians' vision of time was influenced by their environment. </a:t>
            </a:r>
            <a:endParaRPr lang="en-GB" sz="1400" dirty="0" smtClean="0">
              <a:solidFill>
                <a:schemeClr val="bg1"/>
              </a:solidFill>
            </a:endParaRPr>
          </a:p>
          <a:p>
            <a:pPr marL="0" indent="0">
              <a:buNone/>
            </a:pPr>
            <a:r>
              <a:rPr lang="en-GB" sz="1400" dirty="0">
                <a:solidFill>
                  <a:schemeClr val="bg1"/>
                </a:solidFill>
              </a:rPr>
              <a:t> </a:t>
            </a:r>
            <a:r>
              <a:rPr lang="en-GB" sz="1400" dirty="0" smtClean="0">
                <a:solidFill>
                  <a:schemeClr val="bg1"/>
                </a:solidFill>
              </a:rPr>
              <a:t>       - Each </a:t>
            </a:r>
            <a:r>
              <a:rPr lang="en-GB" sz="1400" dirty="0">
                <a:solidFill>
                  <a:schemeClr val="bg1"/>
                </a:solidFill>
              </a:rPr>
              <a:t>day the sun rose and set, bringing light to the land and regulating human activity; </a:t>
            </a:r>
            <a:endParaRPr lang="en-GB" sz="1400" dirty="0" smtClean="0">
              <a:solidFill>
                <a:schemeClr val="bg1"/>
              </a:solidFill>
            </a:endParaRPr>
          </a:p>
          <a:p>
            <a:pPr marL="0" indent="0">
              <a:buNone/>
            </a:pPr>
            <a:r>
              <a:rPr lang="en-GB" sz="1400" dirty="0">
                <a:solidFill>
                  <a:schemeClr val="bg1"/>
                </a:solidFill>
              </a:rPr>
              <a:t> </a:t>
            </a:r>
            <a:r>
              <a:rPr lang="en-GB" sz="1400" dirty="0" smtClean="0">
                <a:solidFill>
                  <a:schemeClr val="bg1"/>
                </a:solidFill>
              </a:rPr>
              <a:t>       - Each </a:t>
            </a:r>
            <a:r>
              <a:rPr lang="en-GB" sz="1400" dirty="0">
                <a:solidFill>
                  <a:schemeClr val="bg1"/>
                </a:solidFill>
              </a:rPr>
              <a:t>year the </a:t>
            </a:r>
            <a:r>
              <a:rPr lang="en-GB" sz="1400" dirty="0">
                <a:solidFill>
                  <a:schemeClr val="bg1"/>
                </a:solidFill>
                <a:hlinkClick r:id="rId3" tooltip="Flooding of the Nile"/>
              </a:rPr>
              <a:t>Nile flooded</a:t>
            </a:r>
            <a:r>
              <a:rPr lang="en-GB" sz="1400" dirty="0">
                <a:solidFill>
                  <a:schemeClr val="bg1"/>
                </a:solidFill>
              </a:rPr>
              <a:t>, renewing the fertility of the soil and allowing the </a:t>
            </a:r>
            <a:endParaRPr lang="en-GB" sz="1400" dirty="0" smtClean="0">
              <a:solidFill>
                <a:schemeClr val="bg1"/>
              </a:solidFill>
            </a:endParaRPr>
          </a:p>
          <a:p>
            <a:pPr marL="0" indent="0">
              <a:buNone/>
            </a:pPr>
            <a:r>
              <a:rPr lang="en-GB" sz="1400" dirty="0">
                <a:solidFill>
                  <a:schemeClr val="bg1"/>
                </a:solidFill>
              </a:rPr>
              <a:t> </a:t>
            </a:r>
            <a:r>
              <a:rPr lang="en-GB" sz="1400" dirty="0" smtClean="0">
                <a:solidFill>
                  <a:schemeClr val="bg1"/>
                </a:solidFill>
              </a:rPr>
              <a:t>          highly </a:t>
            </a:r>
            <a:r>
              <a:rPr lang="en-GB" sz="1400" dirty="0">
                <a:solidFill>
                  <a:schemeClr val="bg1"/>
                </a:solidFill>
              </a:rPr>
              <a:t>productive agriculture that sustained Egyptian civilization. </a:t>
            </a:r>
          </a:p>
          <a:p>
            <a:pPr>
              <a:buFont typeface="Arial" panose="020B0604020202020204" pitchFamily="34" charset="0"/>
              <a:buChar char="•"/>
            </a:pPr>
            <a:r>
              <a:rPr lang="en-GB" sz="1400" dirty="0" smtClean="0">
                <a:solidFill>
                  <a:schemeClr val="bg1"/>
                </a:solidFill>
              </a:rPr>
              <a:t>These </a:t>
            </a:r>
            <a:r>
              <a:rPr lang="en-GB" sz="1400" dirty="0">
                <a:solidFill>
                  <a:schemeClr val="bg1"/>
                </a:solidFill>
              </a:rPr>
              <a:t>periodic events inspired the Egyptians to see all of time as a series of recurring patterns regulated by </a:t>
            </a:r>
            <a:r>
              <a:rPr lang="en-GB" sz="1400" dirty="0" err="1" smtClean="0">
                <a:solidFill>
                  <a:schemeClr val="bg1"/>
                </a:solidFill>
              </a:rPr>
              <a:t>Ma’at</a:t>
            </a:r>
            <a:r>
              <a:rPr lang="en-GB" sz="1400" dirty="0">
                <a:solidFill>
                  <a:schemeClr val="bg1"/>
                </a:solidFill>
              </a:rPr>
              <a:t>, renewing the gods and the universe</a:t>
            </a:r>
            <a:r>
              <a:rPr lang="en-GB" sz="1400" dirty="0" smtClean="0">
                <a:solidFill>
                  <a:schemeClr val="bg1"/>
                </a:solidFill>
              </a:rPr>
              <a:t>.</a:t>
            </a:r>
          </a:p>
          <a:p>
            <a:pPr>
              <a:buFont typeface="Arial" panose="020B0604020202020204" pitchFamily="34" charset="0"/>
              <a:buChar char="•"/>
            </a:pPr>
            <a:r>
              <a:rPr lang="en-GB" sz="1400" dirty="0" smtClean="0">
                <a:solidFill>
                  <a:schemeClr val="bg1"/>
                </a:solidFill>
              </a:rPr>
              <a:t>Although </a:t>
            </a:r>
            <a:r>
              <a:rPr lang="en-GB" sz="1400" dirty="0">
                <a:solidFill>
                  <a:schemeClr val="bg1"/>
                </a:solidFill>
              </a:rPr>
              <a:t>the Egyptians recognized that different historical eras differ in their particulars, mythic patterns dominate the Egyptian perception of history</a:t>
            </a:r>
            <a:r>
              <a:rPr lang="en-GB" sz="1400" dirty="0" smtClean="0">
                <a:solidFill>
                  <a:schemeClr val="bg1"/>
                </a:solidFill>
              </a:rPr>
              <a:t>.</a:t>
            </a:r>
          </a:p>
          <a:p>
            <a:pPr>
              <a:buFont typeface="Arial" panose="020B0604020202020204" pitchFamily="34" charset="0"/>
              <a:buChar char="•"/>
            </a:pPr>
            <a:endParaRPr lang="en-GB" sz="1400" dirty="0">
              <a:solidFill>
                <a:schemeClr val="bg1"/>
              </a:solidFill>
            </a:endParaRPr>
          </a:p>
          <a:p>
            <a:r>
              <a:rPr lang="en-GB" sz="1400" dirty="0">
                <a:solidFill>
                  <a:schemeClr val="bg1"/>
                </a:solidFill>
              </a:rPr>
              <a:t>Many Egyptian stories about the gods are </a:t>
            </a:r>
            <a:r>
              <a:rPr lang="en-GB" sz="1400" dirty="0" smtClean="0">
                <a:solidFill>
                  <a:schemeClr val="bg1"/>
                </a:solidFill>
              </a:rPr>
              <a:t>characterized </a:t>
            </a:r>
            <a:r>
              <a:rPr lang="en-GB" sz="1400" dirty="0">
                <a:solidFill>
                  <a:schemeClr val="bg1"/>
                </a:solidFill>
              </a:rPr>
              <a:t>as having taken place in a primeval </a:t>
            </a:r>
            <a:r>
              <a:rPr lang="en-GB" sz="1400" dirty="0" smtClean="0">
                <a:solidFill>
                  <a:schemeClr val="bg1"/>
                </a:solidFill>
              </a:rPr>
              <a:t>time when </a:t>
            </a:r>
            <a:r>
              <a:rPr lang="en-GB" sz="1400" dirty="0">
                <a:solidFill>
                  <a:schemeClr val="bg1"/>
                </a:solidFill>
              </a:rPr>
              <a:t>the gods were manifest on the earth and ruled over it.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After </a:t>
            </a:r>
            <a:r>
              <a:rPr lang="en-GB" sz="1400" dirty="0">
                <a:solidFill>
                  <a:schemeClr val="bg1"/>
                </a:solidFill>
              </a:rPr>
              <a:t>this time, the Egyptians believed, authority on earth passed to human </a:t>
            </a:r>
            <a:r>
              <a:rPr lang="en-GB" sz="1400" dirty="0" smtClean="0">
                <a:solidFill>
                  <a:schemeClr val="bg1"/>
                </a:solidFill>
              </a:rPr>
              <a:t>pharaohs.</a:t>
            </a:r>
            <a:endParaRPr lang="en-GB" sz="1400" baseline="30000" dirty="0">
              <a:solidFill>
                <a:schemeClr val="bg1"/>
              </a:solidFill>
            </a:endParaRPr>
          </a:p>
          <a:p>
            <a:pPr>
              <a:buFont typeface="Arial" panose="020B0604020202020204" pitchFamily="34" charset="0"/>
              <a:buChar char="•"/>
            </a:pPr>
            <a:r>
              <a:rPr lang="en-GB" sz="1400" dirty="0" smtClean="0">
                <a:solidFill>
                  <a:schemeClr val="bg1"/>
                </a:solidFill>
              </a:rPr>
              <a:t>This </a:t>
            </a:r>
            <a:r>
              <a:rPr lang="en-GB" sz="1400" dirty="0">
                <a:solidFill>
                  <a:schemeClr val="bg1"/>
                </a:solidFill>
              </a:rPr>
              <a:t>primeval era seems to predate the start of the sun's journey and the recurring patterns of the present world. </a:t>
            </a:r>
          </a:p>
          <a:p>
            <a:pPr>
              <a:buFont typeface="Arial" panose="020B0604020202020204" pitchFamily="34" charset="0"/>
              <a:buChar char="•"/>
            </a:pPr>
            <a:r>
              <a:rPr lang="en-GB" sz="1400" dirty="0" smtClean="0">
                <a:solidFill>
                  <a:schemeClr val="bg1"/>
                </a:solidFill>
              </a:rPr>
              <a:t>At </a:t>
            </a:r>
            <a:r>
              <a:rPr lang="en-GB" sz="1400" dirty="0">
                <a:solidFill>
                  <a:schemeClr val="bg1"/>
                </a:solidFill>
              </a:rPr>
              <a:t>the other end of time is the end of the cycles and the dissolution of the world.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Because </a:t>
            </a:r>
            <a:r>
              <a:rPr lang="en-GB" sz="1400" dirty="0">
                <a:solidFill>
                  <a:schemeClr val="bg1"/>
                </a:solidFill>
              </a:rPr>
              <a:t>these distant periods lend themselves to linear narrative better than the cycles of the present, </a:t>
            </a:r>
            <a:r>
              <a:rPr lang="en-GB" sz="1400" dirty="0" smtClean="0">
                <a:solidFill>
                  <a:schemeClr val="bg1"/>
                </a:solidFill>
              </a:rPr>
              <a:t>they are </a:t>
            </a:r>
            <a:r>
              <a:rPr lang="en-GB" sz="1400" dirty="0">
                <a:solidFill>
                  <a:schemeClr val="bg1"/>
                </a:solidFill>
              </a:rPr>
              <a:t>the only periods in which true myths take place</a:t>
            </a:r>
            <a:r>
              <a:rPr lang="en-GB" sz="1400" dirty="0" smtClean="0">
                <a:solidFill>
                  <a:schemeClr val="bg1"/>
                </a:solidFill>
              </a:rPr>
              <a:t>. </a:t>
            </a:r>
          </a:p>
          <a:p>
            <a:pPr>
              <a:buFont typeface="Arial" panose="020B0604020202020204" pitchFamily="34" charset="0"/>
              <a:buChar char="•"/>
            </a:pPr>
            <a:r>
              <a:rPr lang="en-GB" sz="1400" dirty="0" smtClean="0">
                <a:solidFill>
                  <a:schemeClr val="bg1"/>
                </a:solidFill>
              </a:rPr>
              <a:t>Yet</a:t>
            </a:r>
            <a:r>
              <a:rPr lang="en-GB" sz="1400" dirty="0">
                <a:solidFill>
                  <a:schemeClr val="bg1"/>
                </a:solidFill>
              </a:rPr>
              <a:t>, to some extent, the cyclical aspect of time was present in the mythic past as well.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The </a:t>
            </a:r>
            <a:r>
              <a:rPr lang="en-GB" sz="1400" dirty="0">
                <a:solidFill>
                  <a:schemeClr val="bg1"/>
                </a:solidFill>
              </a:rPr>
              <a:t>myths were made real every time the events to which they were related occurred. </a:t>
            </a:r>
            <a:endParaRPr lang="en-GB" sz="1400" dirty="0" smtClean="0">
              <a:solidFill>
                <a:schemeClr val="bg1"/>
              </a:solidFill>
            </a:endParaRPr>
          </a:p>
          <a:p>
            <a:pPr>
              <a:buFont typeface="Arial" panose="020B0604020202020204" pitchFamily="34" charset="0"/>
              <a:buChar char="•"/>
            </a:pPr>
            <a:r>
              <a:rPr lang="en-GB" sz="1400" dirty="0" smtClean="0">
                <a:solidFill>
                  <a:schemeClr val="bg1"/>
                </a:solidFill>
              </a:rPr>
              <a:t>Ritual </a:t>
            </a:r>
            <a:r>
              <a:rPr lang="en-GB" sz="1400" dirty="0">
                <a:solidFill>
                  <a:schemeClr val="bg1"/>
                </a:solidFill>
              </a:rPr>
              <a:t>allowed time to periodically return to the mythic past and renew life in the universe</a:t>
            </a:r>
          </a:p>
          <a:p>
            <a:pPr>
              <a:buFont typeface="Arial" panose="020B0604020202020204" pitchFamily="34" charset="0"/>
              <a:buChar char="•"/>
            </a:pPr>
            <a:endParaRPr lang="nl-NL" sz="1400" dirty="0" smtClean="0">
              <a:solidFill>
                <a:schemeClr val="bg1"/>
              </a:solidFill>
            </a:endParaRPr>
          </a:p>
        </p:txBody>
      </p:sp>
    </p:spTree>
    <p:extLst>
      <p:ext uri="{BB962C8B-B14F-4D97-AF65-F5344CB8AC3E}">
        <p14:creationId xmlns:p14="http://schemas.microsoft.com/office/powerpoint/2010/main" val="1410091693"/>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540552" cy="8300280"/>
          </a:xfrm>
          <a:prstGeom prst="rect">
            <a:avLst/>
          </a:prstGeom>
        </p:spPr>
      </p:pic>
      <p:sp>
        <p:nvSpPr>
          <p:cNvPr id="3" name="Title 2"/>
          <p:cNvSpPr>
            <a:spLocks noGrp="1"/>
          </p:cNvSpPr>
          <p:nvPr>
            <p:ph type="title"/>
          </p:nvPr>
        </p:nvSpPr>
        <p:spPr>
          <a:xfrm>
            <a:off x="-36512" y="-675456"/>
            <a:ext cx="9155360" cy="5436840"/>
          </a:xfrm>
          <a:effectLst>
            <a:outerShdw blurRad="50800" dist="114300" dir="4200000" algn="ctr" rotWithShape="0">
              <a:srgbClr val="000000">
                <a:alpha val="43137"/>
              </a:srgbClr>
            </a:outerShdw>
          </a:effectLst>
        </p:spPr>
        <p:txBody>
          <a:bodyPr>
            <a:normAutofit/>
          </a:bodyPr>
          <a:lstStyle/>
          <a:p>
            <a:pPr algn="ctr"/>
            <a:r>
              <a:rPr lang="nl-NL" sz="6000" dirty="0" smtClean="0"/>
              <a:t>Ancient Cosmology:</a:t>
            </a:r>
            <a:br>
              <a:rPr lang="nl-NL" sz="6000" dirty="0" smtClean="0"/>
            </a:br>
            <a:r>
              <a:rPr lang="nl-NL" sz="6000" dirty="0"/>
              <a:t/>
            </a:r>
            <a:br>
              <a:rPr lang="nl-NL" sz="6000" dirty="0"/>
            </a:br>
            <a:r>
              <a:rPr lang="nl-NL" sz="6000" dirty="0" smtClean="0"/>
              <a:t>Space and Time</a:t>
            </a:r>
            <a:endParaRPr lang="en-GB" sz="6000" dirty="0"/>
          </a:p>
        </p:txBody>
      </p:sp>
    </p:spTree>
    <p:extLst>
      <p:ext uri="{BB962C8B-B14F-4D97-AF65-F5344CB8AC3E}">
        <p14:creationId xmlns:p14="http://schemas.microsoft.com/office/powerpoint/2010/main" val="3922592623"/>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28" y="-97697"/>
            <a:ext cx="10764688" cy="7207295"/>
          </a:xfrm>
          <a:prstGeom prst="rect">
            <a:avLst/>
          </a:prstGeom>
        </p:spPr>
      </p:pic>
      <p:sp>
        <p:nvSpPr>
          <p:cNvPr id="6" name="TextBox 5"/>
          <p:cNvSpPr txBox="1"/>
          <p:nvPr/>
        </p:nvSpPr>
        <p:spPr>
          <a:xfrm>
            <a:off x="2339752" y="-97695"/>
            <a:ext cx="8080920" cy="784830"/>
          </a:xfrm>
          <a:prstGeom prst="rect">
            <a:avLst/>
          </a:prstGeom>
          <a:noFill/>
          <a:effectLst>
            <a:outerShdw blurRad="50800" dist="63500" dir="3240000" algn="ctr" rotWithShape="0">
              <a:srgbClr val="000000">
                <a:alpha val="43137"/>
              </a:srgbClr>
            </a:outerShdw>
          </a:effectLst>
        </p:spPr>
        <p:txBody>
          <a:bodyPr wrap="square" rtlCol="0">
            <a:spAutoFit/>
          </a:bodyPr>
          <a:lstStyle/>
          <a:p>
            <a:r>
              <a:rPr lang="nl-NL" sz="4500" b="1" dirty="0" smtClean="0">
                <a:latin typeface="Constantia"/>
              </a:rPr>
              <a:t>Creation Myths</a:t>
            </a:r>
            <a:endParaRPr lang="en-GB" sz="4500" b="1" dirty="0">
              <a:latin typeface="Constantia"/>
            </a:endParaRPr>
          </a:p>
        </p:txBody>
      </p:sp>
      <p:sp>
        <p:nvSpPr>
          <p:cNvPr id="10" name="Rectangle 9"/>
          <p:cNvSpPr/>
          <p:nvPr/>
        </p:nvSpPr>
        <p:spPr>
          <a:xfrm>
            <a:off x="261014" y="681747"/>
            <a:ext cx="8712968" cy="3461945"/>
          </a:xfrm>
          <a:prstGeom prst="rect">
            <a:avLst/>
          </a:prstGeom>
          <a:solidFill>
            <a:schemeClr val="tx1">
              <a:lumMod val="75000"/>
              <a:alpha val="9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Content Placeholder 4"/>
          <p:cNvSpPr>
            <a:spLocks noGrp="1"/>
          </p:cNvSpPr>
          <p:nvPr>
            <p:ph idx="1"/>
          </p:nvPr>
        </p:nvSpPr>
        <p:spPr>
          <a:xfrm>
            <a:off x="395536" y="404664"/>
            <a:ext cx="8229600" cy="5733256"/>
          </a:xfrm>
        </p:spPr>
        <p:txBody>
          <a:bodyPr/>
          <a:lstStyle/>
          <a:p>
            <a:pPr marL="0" indent="0">
              <a:buNone/>
            </a:pPr>
            <a:endParaRPr lang="nl-NL" sz="1400" dirty="0" smtClean="0">
              <a:solidFill>
                <a:schemeClr val="bg1"/>
              </a:solidFill>
            </a:endParaRPr>
          </a:p>
          <a:p>
            <a:r>
              <a:rPr lang="nl-NL" sz="1200" dirty="0" smtClean="0">
                <a:solidFill>
                  <a:schemeClr val="bg1">
                    <a:lumMod val="65000"/>
                    <a:lumOff val="35000"/>
                  </a:schemeClr>
                </a:solidFill>
              </a:rPr>
              <a:t>Ancient Egypt had many creation myths, involving many creation gods</a:t>
            </a:r>
            <a:endParaRPr lang="nl-NL" sz="1200" dirty="0">
              <a:solidFill>
                <a:schemeClr val="bg1">
                  <a:lumMod val="65000"/>
                  <a:lumOff val="35000"/>
                </a:schemeClr>
              </a:solidFill>
            </a:endParaRPr>
          </a:p>
          <a:p>
            <a:r>
              <a:rPr lang="en-GB" sz="1200" dirty="0">
                <a:solidFill>
                  <a:schemeClr val="bg1">
                    <a:lumMod val="65000"/>
                    <a:lumOff val="35000"/>
                  </a:schemeClr>
                </a:solidFill>
              </a:rPr>
              <a:t>In all of these myths, the world was said to have emerged from an infinite, lifeless sea when the sun rose for the first time, in a distant period known as </a:t>
            </a:r>
            <a:r>
              <a:rPr lang="en-GB" sz="1200" i="1" dirty="0" err="1">
                <a:solidFill>
                  <a:schemeClr val="bg1">
                    <a:lumMod val="65000"/>
                    <a:lumOff val="35000"/>
                  </a:schemeClr>
                </a:solidFill>
              </a:rPr>
              <a:t>zp</a:t>
            </a:r>
            <a:r>
              <a:rPr lang="en-GB" sz="1200" i="1" dirty="0">
                <a:solidFill>
                  <a:schemeClr val="bg1">
                    <a:lumMod val="65000"/>
                    <a:lumOff val="35000"/>
                  </a:schemeClr>
                </a:solidFill>
              </a:rPr>
              <a:t> </a:t>
            </a:r>
            <a:r>
              <a:rPr lang="en-GB" sz="1200" i="1" dirty="0" err="1">
                <a:solidFill>
                  <a:schemeClr val="bg1">
                    <a:lumMod val="65000"/>
                    <a:lumOff val="35000"/>
                  </a:schemeClr>
                </a:solidFill>
              </a:rPr>
              <a:t>tpj</a:t>
            </a:r>
            <a:r>
              <a:rPr lang="en-GB" sz="1200" dirty="0">
                <a:solidFill>
                  <a:schemeClr val="bg1">
                    <a:lumMod val="65000"/>
                    <a:lumOff val="35000"/>
                  </a:schemeClr>
                </a:solidFill>
              </a:rPr>
              <a:t> </a:t>
            </a:r>
            <a:r>
              <a:rPr lang="en-GB" sz="1200" dirty="0" smtClean="0">
                <a:solidFill>
                  <a:schemeClr val="bg1">
                    <a:lumMod val="65000"/>
                    <a:lumOff val="35000"/>
                  </a:schemeClr>
                </a:solidFill>
              </a:rPr>
              <a:t>"</a:t>
            </a:r>
            <a:r>
              <a:rPr lang="en-GB" sz="1200" dirty="0">
                <a:solidFill>
                  <a:schemeClr val="bg1">
                    <a:lumMod val="65000"/>
                    <a:lumOff val="35000"/>
                  </a:schemeClr>
                </a:solidFill>
              </a:rPr>
              <a:t>the first occasion</a:t>
            </a:r>
            <a:r>
              <a:rPr lang="en-GB" sz="1200" dirty="0" smtClean="0">
                <a:solidFill>
                  <a:schemeClr val="bg1">
                    <a:lumMod val="65000"/>
                    <a:lumOff val="35000"/>
                  </a:schemeClr>
                </a:solidFill>
              </a:rPr>
              <a:t>".</a:t>
            </a:r>
            <a:endParaRPr lang="en-GB" sz="1200" baseline="30000" dirty="0" smtClean="0">
              <a:solidFill>
                <a:schemeClr val="bg1">
                  <a:lumMod val="65000"/>
                  <a:lumOff val="35000"/>
                </a:schemeClr>
              </a:solidFill>
            </a:endParaRPr>
          </a:p>
          <a:p>
            <a:endParaRPr lang="en-GB" sz="1200" baseline="30000" dirty="0" smtClean="0">
              <a:solidFill>
                <a:schemeClr val="bg1">
                  <a:lumMod val="65000"/>
                  <a:lumOff val="35000"/>
                </a:schemeClr>
              </a:solidFill>
            </a:endParaRPr>
          </a:p>
          <a:p>
            <a:r>
              <a:rPr lang="en-GB" sz="1200" dirty="0" smtClean="0">
                <a:solidFill>
                  <a:schemeClr val="bg1">
                    <a:lumMod val="65000"/>
                    <a:lumOff val="35000"/>
                  </a:schemeClr>
                </a:solidFill>
              </a:rPr>
              <a:t>Different </a:t>
            </a:r>
            <a:r>
              <a:rPr lang="en-GB" sz="1200" dirty="0">
                <a:solidFill>
                  <a:schemeClr val="bg1">
                    <a:lumMod val="65000"/>
                    <a:lumOff val="35000"/>
                  </a:schemeClr>
                </a:solidFill>
              </a:rPr>
              <a:t>myths attributed the creation to different gods: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the </a:t>
            </a:r>
            <a:r>
              <a:rPr lang="en-GB" sz="1200" dirty="0">
                <a:solidFill>
                  <a:schemeClr val="bg1">
                    <a:lumMod val="65000"/>
                    <a:lumOff val="35000"/>
                  </a:schemeClr>
                </a:solidFill>
              </a:rPr>
              <a:t>set of eight primordial deities called the </a:t>
            </a:r>
            <a:r>
              <a:rPr lang="en-GB" sz="1200" b="1" dirty="0" smtClean="0">
                <a:solidFill>
                  <a:schemeClr val="bg1">
                    <a:lumMod val="65000"/>
                    <a:lumOff val="35000"/>
                  </a:schemeClr>
                </a:solidFill>
              </a:rPr>
              <a:t>Ogdoad</a:t>
            </a:r>
            <a:r>
              <a:rPr lang="en-GB" sz="1200" dirty="0" smtClean="0">
                <a:solidFill>
                  <a:schemeClr val="bg1">
                    <a:lumMod val="65000"/>
                    <a:lumOff val="35000"/>
                  </a:schemeClr>
                </a:solidFill>
              </a:rPr>
              <a:t>:</a:t>
            </a: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a:t>
            </a:r>
            <a:r>
              <a:rPr lang="en-GB" sz="1200" dirty="0">
                <a:solidFill>
                  <a:schemeClr val="bg1">
                    <a:lumMod val="65000"/>
                    <a:lumOff val="35000"/>
                  </a:schemeClr>
                </a:solidFill>
              </a:rPr>
              <a:t>the self-engendered god </a:t>
            </a:r>
            <a:r>
              <a:rPr lang="en-GB" sz="1200" b="1" dirty="0">
                <a:solidFill>
                  <a:schemeClr val="bg1">
                    <a:lumMod val="65000"/>
                    <a:lumOff val="35000"/>
                  </a:schemeClr>
                </a:solidFill>
              </a:rPr>
              <a:t>Atum</a:t>
            </a:r>
            <a:r>
              <a:rPr lang="en-GB" sz="1200" dirty="0">
                <a:solidFill>
                  <a:schemeClr val="bg1">
                    <a:lumMod val="65000"/>
                    <a:lumOff val="35000"/>
                  </a:schemeClr>
                </a:solidFill>
              </a:rPr>
              <a:t> and his offspring,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the </a:t>
            </a:r>
            <a:r>
              <a:rPr lang="en-GB" sz="1200" dirty="0">
                <a:solidFill>
                  <a:schemeClr val="bg1">
                    <a:lumMod val="65000"/>
                    <a:lumOff val="35000"/>
                  </a:schemeClr>
                </a:solidFill>
              </a:rPr>
              <a:t>contemplative deity </a:t>
            </a:r>
            <a:r>
              <a:rPr lang="en-GB" sz="1200" b="1" dirty="0">
                <a:solidFill>
                  <a:schemeClr val="bg1">
                    <a:lumMod val="65000"/>
                    <a:lumOff val="35000"/>
                  </a:schemeClr>
                </a:solidFill>
              </a:rPr>
              <a:t>Ptah</a:t>
            </a:r>
            <a:r>
              <a:rPr lang="en-GB" sz="1200" dirty="0">
                <a:solidFill>
                  <a:schemeClr val="bg1">
                    <a:lumMod val="65000"/>
                    <a:lumOff val="35000"/>
                  </a:schemeClr>
                </a:solidFill>
              </a:rPr>
              <a:t>,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the </a:t>
            </a:r>
            <a:r>
              <a:rPr lang="en-GB" sz="1200" dirty="0">
                <a:solidFill>
                  <a:schemeClr val="bg1">
                    <a:lumMod val="65000"/>
                    <a:lumOff val="35000"/>
                  </a:schemeClr>
                </a:solidFill>
              </a:rPr>
              <a:t>mysterious, transcendent god </a:t>
            </a:r>
            <a:r>
              <a:rPr lang="en-GB" sz="1200" b="1" dirty="0">
                <a:solidFill>
                  <a:schemeClr val="bg1">
                    <a:lumMod val="65000"/>
                    <a:lumOff val="35000"/>
                  </a:schemeClr>
                </a:solidFill>
              </a:rPr>
              <a:t>Amun</a:t>
            </a:r>
            <a:r>
              <a:rPr lang="en-GB" sz="1200" dirty="0">
                <a:solidFill>
                  <a:schemeClr val="bg1">
                    <a:lumMod val="65000"/>
                    <a:lumOff val="35000"/>
                  </a:schemeClr>
                </a:solidFill>
              </a:rPr>
              <a:t>. </a:t>
            </a:r>
            <a:endParaRPr lang="en-GB" sz="1200" dirty="0" smtClean="0">
              <a:solidFill>
                <a:schemeClr val="bg1">
                  <a:lumMod val="65000"/>
                  <a:lumOff val="35000"/>
                </a:schemeClr>
              </a:solidFill>
            </a:endParaRPr>
          </a:p>
          <a:p>
            <a:pPr>
              <a:buFont typeface="Arial" panose="020B0604020202020204" pitchFamily="34" charset="0"/>
              <a:buChar char="•"/>
            </a:pPr>
            <a:r>
              <a:rPr lang="en-GB" sz="1200" dirty="0" smtClean="0">
                <a:solidFill>
                  <a:schemeClr val="bg1">
                    <a:lumMod val="65000"/>
                    <a:lumOff val="35000"/>
                  </a:schemeClr>
                </a:solidFill>
              </a:rPr>
              <a:t>While </a:t>
            </a:r>
            <a:r>
              <a:rPr lang="en-GB" sz="1200" dirty="0">
                <a:solidFill>
                  <a:schemeClr val="bg1">
                    <a:lumMod val="65000"/>
                    <a:lumOff val="35000"/>
                  </a:schemeClr>
                </a:solidFill>
              </a:rPr>
              <a:t>these differing </a:t>
            </a:r>
            <a:r>
              <a:rPr lang="en-GB" sz="1200" dirty="0" smtClean="0">
                <a:solidFill>
                  <a:schemeClr val="bg1">
                    <a:lumMod val="65000"/>
                    <a:lumOff val="35000"/>
                  </a:schemeClr>
                </a:solidFill>
              </a:rPr>
              <a:t>cosmogonies competed </a:t>
            </a:r>
            <a:r>
              <a:rPr lang="en-GB" sz="1200" dirty="0">
                <a:solidFill>
                  <a:schemeClr val="bg1">
                    <a:lumMod val="65000"/>
                    <a:lumOff val="35000"/>
                  </a:schemeClr>
                </a:solidFill>
              </a:rPr>
              <a:t>to some extent, in other ways they were complementary, as different aspects of the Egyptian understanding of </a:t>
            </a:r>
            <a:r>
              <a:rPr lang="en-GB" sz="1200" dirty="0" smtClean="0">
                <a:solidFill>
                  <a:schemeClr val="bg1">
                    <a:lumMod val="65000"/>
                    <a:lumOff val="35000"/>
                  </a:schemeClr>
                </a:solidFill>
              </a:rPr>
              <a:t>creation</a:t>
            </a:r>
            <a:endParaRPr lang="nl-NL" sz="1200" dirty="0">
              <a:solidFill>
                <a:schemeClr val="bg1">
                  <a:lumMod val="65000"/>
                  <a:lumOff val="35000"/>
                </a:schemeClr>
              </a:solidFill>
            </a:endParaRPr>
          </a:p>
          <a:p>
            <a:pPr>
              <a:buFont typeface="Arial" panose="020B0604020202020204" pitchFamily="34" charset="0"/>
              <a:buChar char="•"/>
            </a:pPr>
            <a:r>
              <a:rPr lang="en-GB" sz="1200" dirty="0">
                <a:solidFill>
                  <a:schemeClr val="bg1">
                    <a:lumMod val="65000"/>
                    <a:lumOff val="35000"/>
                  </a:schemeClr>
                </a:solidFill>
              </a:rPr>
              <a:t>The different creation accounts were each associated with the cult of a particular god in one of the major cities of Egypt: </a:t>
            </a:r>
            <a:endParaRPr lang="en-GB" sz="1200" dirty="0" smtClean="0">
              <a:solidFill>
                <a:schemeClr val="bg1">
                  <a:lumMod val="65000"/>
                  <a:lumOff val="35000"/>
                </a:schemeClr>
              </a:solidFill>
            </a:endParaRPr>
          </a:p>
          <a:p>
            <a:pPr marL="0" indent="0">
              <a:buNone/>
            </a:pPr>
            <a:r>
              <a:rPr lang="en-GB" sz="1200" dirty="0">
                <a:solidFill>
                  <a:schemeClr val="bg1">
                    <a:lumMod val="65000"/>
                    <a:lumOff val="35000"/>
                  </a:schemeClr>
                </a:solidFill>
              </a:rPr>
              <a:t> </a:t>
            </a:r>
            <a:r>
              <a:rPr lang="en-GB" sz="1200" dirty="0" smtClean="0">
                <a:solidFill>
                  <a:schemeClr val="bg1">
                    <a:lumMod val="65000"/>
                    <a:lumOff val="35000"/>
                  </a:schemeClr>
                </a:solidFill>
              </a:rPr>
              <a:t>      - </a:t>
            </a:r>
            <a:r>
              <a:rPr lang="en-GB" sz="1200" b="1" dirty="0" smtClean="0">
                <a:solidFill>
                  <a:schemeClr val="bg1">
                    <a:lumMod val="65000"/>
                    <a:lumOff val="35000"/>
                  </a:schemeClr>
                </a:solidFill>
              </a:rPr>
              <a:t>Hermopolis</a:t>
            </a:r>
            <a:r>
              <a:rPr lang="en-GB" sz="1200" dirty="0">
                <a:solidFill>
                  <a:schemeClr val="bg1">
                    <a:lumMod val="65000"/>
                    <a:lumOff val="35000"/>
                  </a:schemeClr>
                </a:solidFill>
              </a:rPr>
              <a:t>, </a:t>
            </a:r>
            <a:r>
              <a:rPr lang="en-GB" sz="1200" b="1" dirty="0">
                <a:solidFill>
                  <a:schemeClr val="bg1">
                    <a:lumMod val="65000"/>
                    <a:lumOff val="35000"/>
                  </a:schemeClr>
                </a:solidFill>
              </a:rPr>
              <a:t>Heliopolis,</a:t>
            </a:r>
            <a:r>
              <a:rPr lang="en-GB" sz="1200" dirty="0">
                <a:solidFill>
                  <a:schemeClr val="bg1">
                    <a:lumMod val="65000"/>
                    <a:lumOff val="35000"/>
                  </a:schemeClr>
                </a:solidFill>
              </a:rPr>
              <a:t> </a:t>
            </a:r>
            <a:r>
              <a:rPr lang="en-GB" sz="1200" b="1" dirty="0">
                <a:solidFill>
                  <a:schemeClr val="bg1">
                    <a:lumMod val="65000"/>
                    <a:lumOff val="35000"/>
                  </a:schemeClr>
                </a:solidFill>
              </a:rPr>
              <a:t>Memphis</a:t>
            </a:r>
            <a:r>
              <a:rPr lang="en-GB" sz="1200" dirty="0">
                <a:solidFill>
                  <a:schemeClr val="bg1">
                    <a:lumMod val="65000"/>
                    <a:lumOff val="35000"/>
                  </a:schemeClr>
                </a:solidFill>
              </a:rPr>
              <a:t>, and </a:t>
            </a:r>
            <a:r>
              <a:rPr lang="en-GB" sz="1200" b="1" dirty="0">
                <a:solidFill>
                  <a:schemeClr val="bg1">
                    <a:lumMod val="65000"/>
                    <a:lumOff val="35000"/>
                  </a:schemeClr>
                </a:solidFill>
              </a:rPr>
              <a:t>Thebes</a:t>
            </a:r>
            <a:r>
              <a:rPr lang="en-GB" sz="1200" dirty="0" smtClean="0">
                <a:solidFill>
                  <a:schemeClr val="bg1">
                    <a:lumMod val="65000"/>
                    <a:lumOff val="35000"/>
                  </a:schemeClr>
                </a:solidFill>
              </a:rPr>
              <a:t>. </a:t>
            </a:r>
            <a:endParaRPr lang="nl-NL" sz="1200" dirty="0" smtClean="0">
              <a:solidFill>
                <a:schemeClr val="bg1">
                  <a:lumMod val="65000"/>
                  <a:lumOff val="35000"/>
                </a:schemeClr>
              </a:solidFill>
            </a:endParaRPr>
          </a:p>
        </p:txBody>
      </p:sp>
      <p:sp>
        <p:nvSpPr>
          <p:cNvPr id="7" name="Rectangle 6"/>
          <p:cNvSpPr/>
          <p:nvPr/>
        </p:nvSpPr>
        <p:spPr>
          <a:xfrm>
            <a:off x="259466" y="4257909"/>
            <a:ext cx="8712968" cy="2584798"/>
          </a:xfrm>
          <a:prstGeom prst="rect">
            <a:avLst/>
          </a:prstGeom>
          <a:solidFill>
            <a:schemeClr val="tx1">
              <a:lumMod val="75000"/>
              <a:alpha val="9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439486" y="4349717"/>
            <a:ext cx="8352928" cy="2492990"/>
          </a:xfrm>
          <a:prstGeom prst="rect">
            <a:avLst/>
          </a:prstGeom>
          <a:noFill/>
        </p:spPr>
        <p:txBody>
          <a:bodyPr wrap="square" rtlCol="0">
            <a:spAutoFit/>
          </a:bodyPr>
          <a:lstStyle/>
          <a:p>
            <a:r>
              <a:rPr lang="en-GB" sz="1200" dirty="0">
                <a:solidFill>
                  <a:schemeClr val="bg1">
                    <a:lumMod val="65000"/>
                    <a:lumOff val="35000"/>
                  </a:schemeClr>
                </a:solidFill>
                <a:latin typeface="+mn-lt"/>
              </a:rPr>
              <a:t>The different creation myths have some elements in common. </a:t>
            </a:r>
            <a:endParaRPr lang="en-GB" sz="1200" dirty="0" smtClean="0">
              <a:solidFill>
                <a:schemeClr val="bg1">
                  <a:lumMod val="65000"/>
                  <a:lumOff val="35000"/>
                </a:schemeClr>
              </a:solidFill>
              <a:latin typeface="+mn-lt"/>
            </a:endParaRPr>
          </a:p>
          <a:p>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r>
              <a:rPr lang="en-GB" sz="1200" dirty="0" smtClean="0">
                <a:solidFill>
                  <a:schemeClr val="bg1">
                    <a:lumMod val="65000"/>
                    <a:lumOff val="35000"/>
                  </a:schemeClr>
                </a:solidFill>
                <a:latin typeface="+mn-lt"/>
              </a:rPr>
              <a:t>They </a:t>
            </a:r>
            <a:r>
              <a:rPr lang="en-GB" sz="1200" dirty="0">
                <a:solidFill>
                  <a:schemeClr val="bg1">
                    <a:lumMod val="65000"/>
                    <a:lumOff val="35000"/>
                  </a:schemeClr>
                </a:solidFill>
                <a:latin typeface="+mn-lt"/>
              </a:rPr>
              <a:t>all held that the world had arisen out of the lifeless waters of chaos, called Nu. </a:t>
            </a: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r>
              <a:rPr lang="en-GB" sz="1200" dirty="0" smtClean="0">
                <a:solidFill>
                  <a:schemeClr val="bg1">
                    <a:lumMod val="65000"/>
                    <a:lumOff val="35000"/>
                  </a:schemeClr>
                </a:solidFill>
                <a:latin typeface="+mn-lt"/>
              </a:rPr>
              <a:t>They </a:t>
            </a:r>
            <a:r>
              <a:rPr lang="en-GB" sz="1200" dirty="0">
                <a:solidFill>
                  <a:schemeClr val="bg1">
                    <a:lumMod val="65000"/>
                    <a:lumOff val="35000"/>
                  </a:schemeClr>
                </a:solidFill>
                <a:latin typeface="+mn-lt"/>
              </a:rPr>
              <a:t>also included a pyramid-shaped mound, called the </a:t>
            </a:r>
            <a:r>
              <a:rPr lang="en-GB" sz="1200" dirty="0" err="1">
                <a:solidFill>
                  <a:schemeClr val="bg1">
                    <a:lumMod val="65000"/>
                    <a:lumOff val="35000"/>
                  </a:schemeClr>
                </a:solidFill>
                <a:latin typeface="+mn-lt"/>
              </a:rPr>
              <a:t>benben</a:t>
            </a:r>
            <a:r>
              <a:rPr lang="en-GB" sz="1200" dirty="0">
                <a:solidFill>
                  <a:schemeClr val="bg1">
                    <a:lumMod val="65000"/>
                    <a:lumOff val="35000"/>
                  </a:schemeClr>
                </a:solidFill>
                <a:latin typeface="+mn-lt"/>
              </a:rPr>
              <a:t>, which was the first thing to emerge from the waters. </a:t>
            </a: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endParaRPr lang="en-GB" sz="1200" dirty="0" smtClean="0">
              <a:solidFill>
                <a:schemeClr val="bg1">
                  <a:lumMod val="65000"/>
                  <a:lumOff val="35000"/>
                </a:schemeClr>
              </a:solidFill>
              <a:latin typeface="+mn-lt"/>
            </a:endParaRPr>
          </a:p>
          <a:p>
            <a:pPr marL="171450" indent="-171450">
              <a:buFont typeface="Arial" panose="020B0604020202020204" pitchFamily="34" charset="0"/>
              <a:buChar char="•"/>
            </a:pPr>
            <a:r>
              <a:rPr lang="en-GB" sz="1200" dirty="0" smtClean="0">
                <a:solidFill>
                  <a:schemeClr val="bg1">
                    <a:lumMod val="65000"/>
                    <a:lumOff val="35000"/>
                  </a:schemeClr>
                </a:solidFill>
                <a:latin typeface="+mn-lt"/>
              </a:rPr>
              <a:t>The </a:t>
            </a:r>
            <a:r>
              <a:rPr lang="en-GB" sz="1200" dirty="0">
                <a:solidFill>
                  <a:schemeClr val="bg1">
                    <a:lumMod val="65000"/>
                    <a:lumOff val="35000"/>
                  </a:schemeClr>
                </a:solidFill>
                <a:latin typeface="+mn-lt"/>
              </a:rPr>
              <a:t>sun was also closely associated with creation, and it was said to have first risen from the mound, as the general sun-god </a:t>
            </a:r>
            <a:r>
              <a:rPr lang="en-GB" sz="1200" dirty="0" smtClean="0">
                <a:solidFill>
                  <a:schemeClr val="bg1">
                    <a:lumMod val="65000"/>
                    <a:lumOff val="35000"/>
                  </a:schemeClr>
                </a:solidFill>
                <a:latin typeface="+mn-lt"/>
              </a:rPr>
              <a:t>Ra or </a:t>
            </a:r>
            <a:r>
              <a:rPr lang="en-GB" sz="1200" dirty="0">
                <a:solidFill>
                  <a:schemeClr val="bg1">
                    <a:lumMod val="65000"/>
                    <a:lumOff val="35000"/>
                  </a:schemeClr>
                </a:solidFill>
                <a:latin typeface="+mn-lt"/>
              </a:rPr>
              <a:t>as the god </a:t>
            </a:r>
            <a:r>
              <a:rPr lang="en-GB" sz="1200" dirty="0" err="1">
                <a:solidFill>
                  <a:schemeClr val="bg1">
                    <a:lumMod val="65000"/>
                    <a:lumOff val="35000"/>
                  </a:schemeClr>
                </a:solidFill>
                <a:latin typeface="+mn-lt"/>
              </a:rPr>
              <a:t>Khepri</a:t>
            </a:r>
            <a:r>
              <a:rPr lang="en-GB" sz="1200" dirty="0">
                <a:solidFill>
                  <a:schemeClr val="bg1">
                    <a:lumMod val="65000"/>
                    <a:lumOff val="35000"/>
                  </a:schemeClr>
                </a:solidFill>
                <a:latin typeface="+mn-lt"/>
              </a:rPr>
              <a:t>, who represented the newly-risen sun</a:t>
            </a:r>
            <a:r>
              <a:rPr lang="en-GB" sz="1200" dirty="0" smtClean="0">
                <a:solidFill>
                  <a:schemeClr val="bg1">
                    <a:lumMod val="65000"/>
                    <a:lumOff val="35000"/>
                  </a:schemeClr>
                </a:solidFill>
                <a:latin typeface="+mn-lt"/>
              </a:rPr>
              <a:t>.</a:t>
            </a:r>
            <a:r>
              <a:rPr lang="en-GB" sz="1200" baseline="30000" dirty="0" smtClean="0">
                <a:solidFill>
                  <a:schemeClr val="bg1">
                    <a:lumMod val="65000"/>
                    <a:lumOff val="35000"/>
                  </a:schemeClr>
                </a:solidFill>
                <a:latin typeface="+mn-lt"/>
              </a:rPr>
              <a:t>[</a:t>
            </a:r>
            <a:r>
              <a:rPr lang="en-GB" sz="1200" dirty="0" smtClean="0">
                <a:solidFill>
                  <a:schemeClr val="bg1">
                    <a:lumMod val="65000"/>
                    <a:lumOff val="35000"/>
                  </a:schemeClr>
                </a:solidFill>
                <a:latin typeface="+mn-lt"/>
              </a:rPr>
              <a:t>There </a:t>
            </a:r>
            <a:r>
              <a:rPr lang="en-GB" sz="1200" dirty="0">
                <a:solidFill>
                  <a:schemeClr val="bg1">
                    <a:lumMod val="65000"/>
                    <a:lumOff val="35000"/>
                  </a:schemeClr>
                </a:solidFill>
                <a:latin typeface="+mn-lt"/>
              </a:rPr>
              <a:t>were many versions of the sun's emergence, and it was said to have emerged directly from the mound or from a lotus flower that grew from the mound, in the form of a heron, falcon, scarab beetle, or human </a:t>
            </a:r>
            <a:r>
              <a:rPr lang="en-GB" sz="1200" dirty="0" smtClean="0">
                <a:solidFill>
                  <a:schemeClr val="bg1">
                    <a:lumMod val="65000"/>
                    <a:lumOff val="35000"/>
                  </a:schemeClr>
                </a:solidFill>
                <a:latin typeface="+mn-lt"/>
              </a:rPr>
              <a:t>child</a:t>
            </a:r>
            <a:r>
              <a:rPr lang="en-GB" sz="1200" baseline="30000" dirty="0" smtClean="0">
                <a:solidFill>
                  <a:schemeClr val="bg1">
                    <a:lumMod val="65000"/>
                    <a:lumOff val="35000"/>
                  </a:schemeClr>
                </a:solidFill>
                <a:latin typeface="+mn-lt"/>
              </a:rPr>
              <a:t>.</a:t>
            </a:r>
          </a:p>
          <a:p>
            <a:pPr marL="171450" indent="-171450">
              <a:buFont typeface="Arial" panose="020B0604020202020204" pitchFamily="34" charset="0"/>
              <a:buChar char="•"/>
            </a:pPr>
            <a:endParaRPr lang="en-GB" sz="1200" dirty="0">
              <a:solidFill>
                <a:schemeClr val="bg1">
                  <a:lumMod val="65000"/>
                  <a:lumOff val="35000"/>
                </a:schemeClr>
              </a:solidFill>
              <a:latin typeface="+mn-lt"/>
            </a:endParaRPr>
          </a:p>
          <a:p>
            <a:pPr marL="171450" indent="-171450">
              <a:buFont typeface="Arial" panose="020B0604020202020204" pitchFamily="34" charset="0"/>
              <a:buChar char="•"/>
            </a:pPr>
            <a:r>
              <a:rPr lang="en-GB" sz="1200" dirty="0">
                <a:solidFill>
                  <a:schemeClr val="bg1">
                    <a:lumMod val="65000"/>
                    <a:lumOff val="35000"/>
                  </a:schemeClr>
                </a:solidFill>
                <a:latin typeface="+mn-lt"/>
              </a:rPr>
              <a:t>Another common element of Egyptian cosmogonies is the familiar figure of the </a:t>
            </a:r>
            <a:r>
              <a:rPr lang="en-GB" sz="1200" b="1" dirty="0">
                <a:solidFill>
                  <a:schemeClr val="bg1">
                    <a:lumMod val="65000"/>
                    <a:lumOff val="35000"/>
                  </a:schemeClr>
                </a:solidFill>
                <a:latin typeface="+mn-lt"/>
              </a:rPr>
              <a:t>cosmic egg, </a:t>
            </a:r>
            <a:r>
              <a:rPr lang="en-GB" sz="1200" dirty="0">
                <a:solidFill>
                  <a:schemeClr val="bg1">
                    <a:lumMod val="65000"/>
                    <a:lumOff val="35000"/>
                  </a:schemeClr>
                </a:solidFill>
                <a:latin typeface="+mn-lt"/>
              </a:rPr>
              <a:t>a substitute for the primeval waters or the primeval mound. </a:t>
            </a:r>
          </a:p>
        </p:txBody>
      </p:sp>
    </p:spTree>
    <p:extLst>
      <p:ext uri="{BB962C8B-B14F-4D97-AF65-F5344CB8AC3E}">
        <p14:creationId xmlns:p14="http://schemas.microsoft.com/office/powerpoint/2010/main" val="157492305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708" y="1412776"/>
            <a:ext cx="4822586" cy="3464932"/>
          </a:xfrm>
          <a:prstGeom prst="rect">
            <a:avLst/>
          </a:prstGeom>
        </p:spPr>
      </p:pic>
      <p:sp>
        <p:nvSpPr>
          <p:cNvPr id="3" name="TextBox 2"/>
          <p:cNvSpPr txBox="1"/>
          <p:nvPr/>
        </p:nvSpPr>
        <p:spPr>
          <a:xfrm>
            <a:off x="4283968" y="5026067"/>
            <a:ext cx="7353300" cy="738664"/>
          </a:xfrm>
          <a:prstGeom prst="rect">
            <a:avLst/>
          </a:prstGeom>
          <a:noFill/>
        </p:spPr>
        <p:txBody>
          <a:bodyPr wrap="square" rtlCol="0">
            <a:spAutoFit/>
          </a:bodyPr>
          <a:lstStyle/>
          <a:p>
            <a:r>
              <a:rPr lang="nl-NL" b="1" dirty="0" smtClean="0">
                <a:solidFill>
                  <a:prstClr val="white"/>
                </a:solidFill>
              </a:rPr>
              <a:t>Marduk and the Dragon</a:t>
            </a:r>
          </a:p>
          <a:p>
            <a:r>
              <a:rPr lang="nl-NL" sz="1200" dirty="0" smtClean="0">
                <a:solidFill>
                  <a:prstClr val="white"/>
                </a:solidFill>
              </a:rPr>
              <a:t>Marduk, chief god of Babylon, destroys – with his thunderbolt – </a:t>
            </a:r>
          </a:p>
          <a:p>
            <a:r>
              <a:rPr lang="nl-NL" sz="1200" dirty="0" smtClean="0">
                <a:solidFill>
                  <a:prstClr val="white"/>
                </a:solidFill>
              </a:rPr>
              <a:t>Tiamat the dragon of primeval chaos </a:t>
            </a:r>
            <a:endParaRPr lang="en-GB" sz="1200" dirty="0">
              <a:solidFill>
                <a:prstClr val="white"/>
              </a:solidFill>
            </a:endParaRPr>
          </a:p>
        </p:txBody>
      </p:sp>
      <p:sp>
        <p:nvSpPr>
          <p:cNvPr id="4" name="Rectangle 3"/>
          <p:cNvSpPr/>
          <p:nvPr/>
        </p:nvSpPr>
        <p:spPr>
          <a:xfrm>
            <a:off x="4172115" y="4949729"/>
            <a:ext cx="4822586" cy="855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2483768" y="260648"/>
            <a:ext cx="6768752" cy="861774"/>
          </a:xfrm>
          <a:prstGeom prst="rect">
            <a:avLst/>
          </a:prstGeom>
          <a:noFill/>
        </p:spPr>
        <p:txBody>
          <a:bodyPr wrap="square" rtlCol="0">
            <a:spAutoFit/>
          </a:bodyPr>
          <a:lstStyle/>
          <a:p>
            <a:r>
              <a:rPr lang="nl-NL" sz="5000" b="1" dirty="0" smtClean="0">
                <a:solidFill>
                  <a:prstClr val="white"/>
                </a:solidFill>
              </a:rPr>
              <a:t>Enuma Elis</a:t>
            </a:r>
            <a:endParaRPr lang="en-GB" sz="5000" b="1" dirty="0">
              <a:solidFill>
                <a:prstClr val="white"/>
              </a:solidFill>
            </a:endParaRPr>
          </a:p>
        </p:txBody>
      </p:sp>
      <p:sp>
        <p:nvSpPr>
          <p:cNvPr id="6" name="Rectangle 5"/>
          <p:cNvSpPr/>
          <p:nvPr/>
        </p:nvSpPr>
        <p:spPr>
          <a:xfrm>
            <a:off x="57380" y="4949729"/>
            <a:ext cx="4010564" cy="162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238274" y="5072233"/>
            <a:ext cx="4084240" cy="1384995"/>
          </a:xfrm>
          <a:prstGeom prst="rect">
            <a:avLst/>
          </a:prstGeom>
          <a:noFill/>
        </p:spPr>
        <p:txBody>
          <a:bodyPr wrap="square" rtlCol="0">
            <a:spAutoFit/>
          </a:bodyPr>
          <a:lstStyle/>
          <a:p>
            <a:r>
              <a:rPr lang="nl-NL" sz="1200" dirty="0" smtClean="0">
                <a:solidFill>
                  <a:prstClr val="white"/>
                </a:solidFill>
                <a:latin typeface="Constantia"/>
              </a:rPr>
              <a:t>When the sky above was not named</a:t>
            </a:r>
          </a:p>
          <a:p>
            <a:r>
              <a:rPr lang="nl-NL" sz="1200" dirty="0" smtClean="0">
                <a:solidFill>
                  <a:prstClr val="white"/>
                </a:solidFill>
                <a:latin typeface="Constantia"/>
              </a:rPr>
              <a:t>And the earth beneath did not yet bear a name</a:t>
            </a:r>
          </a:p>
          <a:p>
            <a:r>
              <a:rPr lang="nl-NL" sz="1200" dirty="0" smtClean="0">
                <a:solidFill>
                  <a:prstClr val="white"/>
                </a:solidFill>
                <a:latin typeface="Constantia"/>
              </a:rPr>
              <a:t>And the primeval Apsu, who begat them,</a:t>
            </a:r>
          </a:p>
          <a:p>
            <a:r>
              <a:rPr lang="nl-NL" sz="1200" dirty="0" smtClean="0">
                <a:solidFill>
                  <a:prstClr val="white"/>
                </a:solidFill>
                <a:latin typeface="Constantia"/>
              </a:rPr>
              <a:t>And chaos, Tiamat, the mother of them both,</a:t>
            </a:r>
          </a:p>
          <a:p>
            <a:r>
              <a:rPr lang="nl-NL" sz="1200" dirty="0" smtClean="0">
                <a:solidFill>
                  <a:prstClr val="white"/>
                </a:solidFill>
                <a:latin typeface="Constantia"/>
              </a:rPr>
              <a:t>Their waters were mingled together,</a:t>
            </a:r>
          </a:p>
          <a:p>
            <a:r>
              <a:rPr lang="nl-NL" sz="1200" dirty="0" smtClean="0">
                <a:solidFill>
                  <a:prstClr val="white"/>
                </a:solidFill>
                <a:latin typeface="Constantia"/>
              </a:rPr>
              <a:t>And no field was formed, no marsh was to be seen;</a:t>
            </a:r>
          </a:p>
          <a:p>
            <a:r>
              <a:rPr lang="nl-NL" sz="1200" dirty="0" smtClean="0">
                <a:solidFill>
                  <a:prstClr val="white"/>
                </a:solidFill>
                <a:latin typeface="Constantia"/>
              </a:rPr>
              <a:t>When the gods none had been called into being.</a:t>
            </a:r>
            <a:endParaRPr lang="en-GB" sz="1200" dirty="0">
              <a:solidFill>
                <a:prstClr val="white"/>
              </a:solidFill>
              <a:latin typeface="Constantia"/>
            </a:endParaRPr>
          </a:p>
        </p:txBody>
      </p:sp>
      <p:sp>
        <p:nvSpPr>
          <p:cNvPr id="10" name="TextBox 9"/>
          <p:cNvSpPr txBox="1"/>
          <p:nvPr/>
        </p:nvSpPr>
        <p:spPr>
          <a:xfrm>
            <a:off x="179512" y="1628800"/>
            <a:ext cx="3672408" cy="2862322"/>
          </a:xfrm>
          <a:prstGeom prst="rect">
            <a:avLst/>
          </a:prstGeom>
          <a:noFill/>
        </p:spPr>
        <p:txBody>
          <a:bodyPr wrap="square" rtlCol="0">
            <a:spAutoFit/>
          </a:bodyPr>
          <a:lstStyle/>
          <a:p>
            <a:r>
              <a:rPr lang="nl-NL" sz="1200" dirty="0" smtClean="0">
                <a:solidFill>
                  <a:prstClr val="white"/>
                </a:solidFill>
              </a:rPr>
              <a:t>Enuma Elis is the Babylonian creation mythos. </a:t>
            </a:r>
          </a:p>
          <a:p>
            <a:endParaRPr lang="nl-NL" sz="1200" dirty="0">
              <a:solidFill>
                <a:prstClr val="white"/>
              </a:solidFill>
            </a:endParaRPr>
          </a:p>
          <a:p>
            <a:r>
              <a:rPr lang="nl-NL" sz="1200" dirty="0" smtClean="0">
                <a:solidFill>
                  <a:prstClr val="white"/>
                </a:solidFill>
              </a:rPr>
              <a:t>Striking similarity to Genesis</a:t>
            </a:r>
          </a:p>
          <a:p>
            <a:endParaRPr lang="nl-NL" sz="1200" dirty="0">
              <a:solidFill>
                <a:prstClr val="white"/>
              </a:solidFill>
            </a:endParaRPr>
          </a:p>
          <a:p>
            <a:r>
              <a:rPr lang="nl-NL" sz="1200" dirty="0" smtClean="0">
                <a:solidFill>
                  <a:prstClr val="white"/>
                </a:solidFill>
              </a:rPr>
              <a:t>Important source for understanding Babylonian worldview, centered on the supremacy of Marduk</a:t>
            </a:r>
          </a:p>
          <a:p>
            <a:r>
              <a:rPr lang="nl-NL" sz="1200" dirty="0">
                <a:solidFill>
                  <a:prstClr val="white"/>
                </a:solidFill>
              </a:rPr>
              <a:t>a</a:t>
            </a:r>
            <a:r>
              <a:rPr lang="nl-NL" sz="1200" dirty="0" smtClean="0">
                <a:solidFill>
                  <a:prstClr val="white"/>
                </a:solidFill>
              </a:rPr>
              <a:t>nd the creation of humankind for the service of the gods.</a:t>
            </a:r>
          </a:p>
          <a:p>
            <a:endParaRPr lang="nl-NL" sz="1200" dirty="0" smtClean="0">
              <a:solidFill>
                <a:prstClr val="white"/>
              </a:solidFill>
            </a:endParaRPr>
          </a:p>
          <a:p>
            <a:r>
              <a:rPr lang="en-GB" sz="1200" dirty="0" smtClean="0"/>
              <a:t>The </a:t>
            </a:r>
            <a:r>
              <a:rPr lang="en-GB" sz="1200" i="1" dirty="0" err="1"/>
              <a:t>Enûma</a:t>
            </a:r>
            <a:r>
              <a:rPr lang="en-GB" sz="1200" i="1" dirty="0"/>
              <a:t> </a:t>
            </a:r>
            <a:r>
              <a:rPr lang="en-GB" sz="1200" i="1" dirty="0" err="1"/>
              <a:t>Eliš</a:t>
            </a:r>
            <a:r>
              <a:rPr lang="en-GB" sz="1200" dirty="0"/>
              <a:t> exists in various copies from Babylon and Assyria. </a:t>
            </a:r>
            <a:r>
              <a:rPr lang="en-GB" sz="1200" dirty="0" smtClean="0"/>
              <a:t>The </a:t>
            </a:r>
            <a:r>
              <a:rPr lang="en-GB" sz="1200" dirty="0"/>
              <a:t>composition of the text probably dates to the Bronze Age, to the time of Hammurabi or perhaps the early Kassite era (roughly 18th to 16th centuries BCE), although some scholars favour a later date of c. 1100 </a:t>
            </a:r>
            <a:r>
              <a:rPr lang="en-GB" sz="1200" dirty="0" smtClean="0"/>
              <a:t>BCE</a:t>
            </a:r>
            <a:r>
              <a:rPr lang="nl-NL" sz="1200" dirty="0" smtClean="0">
                <a:solidFill>
                  <a:prstClr val="white"/>
                </a:solidFill>
              </a:rPr>
              <a:t>.</a:t>
            </a:r>
            <a:endParaRPr lang="en-GB" sz="1200" dirty="0">
              <a:solidFill>
                <a:prstClr val="white"/>
              </a:solidFill>
            </a:endParaRPr>
          </a:p>
        </p:txBody>
      </p:sp>
      <p:sp>
        <p:nvSpPr>
          <p:cNvPr id="15" name="Rectangle 14"/>
          <p:cNvSpPr/>
          <p:nvPr/>
        </p:nvSpPr>
        <p:spPr>
          <a:xfrm>
            <a:off x="80969" y="1412777"/>
            <a:ext cx="3986975" cy="34649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4172115" y="1412777"/>
            <a:ext cx="4822586" cy="34521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15586827"/>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4" y="0"/>
            <a:ext cx="9683486" cy="6957392"/>
          </a:xfrm>
          <a:prstGeom prst="rect">
            <a:avLst/>
          </a:prstGeom>
        </p:spPr>
      </p:pic>
      <p:sp>
        <p:nvSpPr>
          <p:cNvPr id="5" name="TextBox 4"/>
          <p:cNvSpPr txBox="1"/>
          <p:nvPr/>
        </p:nvSpPr>
        <p:spPr>
          <a:xfrm>
            <a:off x="2511664" y="116632"/>
            <a:ext cx="6768752" cy="861774"/>
          </a:xfrm>
          <a:prstGeom prst="rect">
            <a:avLst/>
          </a:prstGeom>
          <a:noFill/>
        </p:spPr>
        <p:txBody>
          <a:bodyPr wrap="square" rtlCol="0">
            <a:spAutoFit/>
          </a:bodyPr>
          <a:lstStyle/>
          <a:p>
            <a:r>
              <a:rPr lang="nl-NL" sz="5000" b="1" dirty="0" smtClean="0">
                <a:solidFill>
                  <a:prstClr val="white"/>
                </a:solidFill>
              </a:rPr>
              <a:t>Enuma Elis</a:t>
            </a:r>
            <a:endParaRPr lang="en-GB" sz="5000" b="1" dirty="0">
              <a:solidFill>
                <a:prstClr val="white"/>
              </a:solidFill>
            </a:endParaRPr>
          </a:p>
        </p:txBody>
      </p:sp>
      <p:sp>
        <p:nvSpPr>
          <p:cNvPr id="8" name="Rectangle 7"/>
          <p:cNvSpPr/>
          <p:nvPr/>
        </p:nvSpPr>
        <p:spPr>
          <a:xfrm>
            <a:off x="179512" y="964006"/>
            <a:ext cx="8856984" cy="5735578"/>
          </a:xfrm>
          <a:prstGeom prst="rect">
            <a:avLst/>
          </a:prstGeom>
          <a:solidFill>
            <a:schemeClr val="tx1">
              <a:lumMod val="75000"/>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23528" y="1052736"/>
            <a:ext cx="8928992" cy="6186309"/>
          </a:xfrm>
          <a:prstGeom prst="rect">
            <a:avLst/>
          </a:prstGeom>
          <a:noFill/>
        </p:spPr>
        <p:txBody>
          <a:bodyPr wrap="square" rtlCol="0">
            <a:spAutoFit/>
          </a:bodyPr>
          <a:lstStyle/>
          <a:p>
            <a:r>
              <a:rPr lang="en-GB" sz="1200" dirty="0"/>
              <a:t>T</a:t>
            </a:r>
            <a:r>
              <a:rPr lang="en-GB" sz="1200" dirty="0" smtClean="0"/>
              <a:t>wo </a:t>
            </a:r>
            <a:r>
              <a:rPr lang="en-GB" sz="1200" dirty="0"/>
              <a:t>primeval gods: </a:t>
            </a:r>
            <a:endParaRPr lang="en-GB" sz="1200" dirty="0" smtClean="0"/>
          </a:p>
          <a:p>
            <a:r>
              <a:rPr lang="en-GB" sz="1200" dirty="0" smtClean="0"/>
              <a:t>                    </a:t>
            </a:r>
            <a:r>
              <a:rPr lang="en-GB" sz="1200" b="1" dirty="0" smtClean="0"/>
              <a:t>Apsu,                       </a:t>
            </a:r>
            <a:r>
              <a:rPr lang="en-GB" sz="1200" dirty="0" smtClean="0"/>
              <a:t>representing </a:t>
            </a:r>
            <a:r>
              <a:rPr lang="en-GB" sz="1200" dirty="0"/>
              <a:t>fresh water </a:t>
            </a:r>
          </a:p>
          <a:p>
            <a:r>
              <a:rPr lang="en-GB" sz="1200" dirty="0" smtClean="0"/>
              <a:t>                    </a:t>
            </a:r>
            <a:r>
              <a:rPr lang="en-GB" sz="1200" b="1" dirty="0" smtClean="0"/>
              <a:t>Tiamat,                    </a:t>
            </a:r>
            <a:r>
              <a:rPr lang="en-GB" sz="1200" dirty="0"/>
              <a:t>representing oceanic waters. </a:t>
            </a:r>
            <a:endParaRPr lang="en-GB" sz="1200" dirty="0" smtClean="0"/>
          </a:p>
          <a:p>
            <a:endParaRPr lang="en-GB" sz="1200" dirty="0"/>
          </a:p>
          <a:p>
            <a:r>
              <a:rPr lang="en-GB" sz="1200" dirty="0" smtClean="0"/>
              <a:t>Several </a:t>
            </a:r>
            <a:r>
              <a:rPr lang="en-GB" sz="1200" dirty="0"/>
              <a:t>other gods are created - </a:t>
            </a:r>
            <a:r>
              <a:rPr lang="en-GB" sz="1200" b="1" dirty="0"/>
              <a:t>Ea</a:t>
            </a:r>
            <a:r>
              <a:rPr lang="en-GB" sz="1200" dirty="0"/>
              <a:t> and his brothers - who reside in Tiamat's vast body. </a:t>
            </a:r>
            <a:endParaRPr lang="en-GB" sz="1200" dirty="0" smtClean="0"/>
          </a:p>
          <a:p>
            <a:endParaRPr lang="en-GB" sz="1200" dirty="0" smtClean="0"/>
          </a:p>
          <a:p>
            <a:r>
              <a:rPr lang="en-GB" sz="1200" dirty="0" smtClean="0"/>
              <a:t>They </a:t>
            </a:r>
            <a:r>
              <a:rPr lang="en-GB" sz="1200" dirty="0"/>
              <a:t>make so much noise that the babel or noise annoys Tiamat and </a:t>
            </a:r>
            <a:r>
              <a:rPr lang="en-GB" sz="1200" dirty="0" err="1"/>
              <a:t>Apsû</a:t>
            </a:r>
            <a:r>
              <a:rPr lang="en-GB" sz="1200" dirty="0"/>
              <a:t> greatly. </a:t>
            </a:r>
            <a:r>
              <a:rPr lang="en-GB" sz="1200" dirty="0" err="1"/>
              <a:t>Apsû</a:t>
            </a:r>
            <a:r>
              <a:rPr lang="en-GB" sz="1200" dirty="0"/>
              <a:t> wishes to kill the young gods, </a:t>
            </a:r>
            <a:endParaRPr lang="en-GB" sz="1200" dirty="0" smtClean="0"/>
          </a:p>
          <a:p>
            <a:r>
              <a:rPr lang="en-GB" sz="1200" dirty="0" smtClean="0"/>
              <a:t>but </a:t>
            </a:r>
            <a:r>
              <a:rPr lang="en-GB" sz="1200" dirty="0"/>
              <a:t>Tiamat disagrees. The vizier, </a:t>
            </a:r>
            <a:r>
              <a:rPr lang="en-GB" sz="1200" dirty="0" err="1"/>
              <a:t>Mummu</a:t>
            </a:r>
            <a:r>
              <a:rPr lang="en-GB" sz="1200" dirty="0"/>
              <a:t>, agrees with </a:t>
            </a:r>
            <a:r>
              <a:rPr lang="en-GB" sz="1200" dirty="0" err="1"/>
              <a:t>Apsû's</a:t>
            </a:r>
            <a:r>
              <a:rPr lang="en-GB" sz="1200" dirty="0"/>
              <a:t> plan to destroy them. </a:t>
            </a:r>
            <a:endParaRPr lang="en-GB" sz="1200" dirty="0" smtClean="0"/>
          </a:p>
          <a:p>
            <a:endParaRPr lang="en-GB" sz="1200" dirty="0"/>
          </a:p>
          <a:p>
            <a:r>
              <a:rPr lang="en-GB" sz="1200" dirty="0" smtClean="0"/>
              <a:t>Tiamat</a:t>
            </a:r>
            <a:r>
              <a:rPr lang="en-GB" sz="1200" dirty="0"/>
              <a:t>, in order to stop this from occurring, warns </a:t>
            </a:r>
            <a:r>
              <a:rPr lang="en-GB" sz="1200" dirty="0" smtClean="0"/>
              <a:t>Ea, </a:t>
            </a:r>
            <a:r>
              <a:rPr lang="en-GB" sz="1200" dirty="0"/>
              <a:t>the most powerful of the gods. Ea uses magic to put </a:t>
            </a:r>
            <a:r>
              <a:rPr lang="en-GB" sz="1200" dirty="0" err="1"/>
              <a:t>Apsû</a:t>
            </a:r>
            <a:r>
              <a:rPr lang="en-GB" sz="1200" dirty="0"/>
              <a:t> into a coma, then kills him, and shuts </a:t>
            </a:r>
            <a:r>
              <a:rPr lang="en-GB" sz="1200" dirty="0" err="1"/>
              <a:t>Mummu</a:t>
            </a:r>
            <a:r>
              <a:rPr lang="en-GB" sz="1200" dirty="0"/>
              <a:t> out. Ea then becomes the chief god. </a:t>
            </a:r>
            <a:endParaRPr lang="en-GB" sz="1200" dirty="0" smtClean="0"/>
          </a:p>
          <a:p>
            <a:endParaRPr lang="en-GB" sz="1200" dirty="0"/>
          </a:p>
          <a:p>
            <a:r>
              <a:rPr lang="en-GB" sz="1200" dirty="0" smtClean="0"/>
              <a:t>With </a:t>
            </a:r>
            <a:r>
              <a:rPr lang="en-GB" sz="1200" dirty="0"/>
              <a:t>his consort </a:t>
            </a:r>
            <a:r>
              <a:rPr lang="en-GB" sz="1200" dirty="0" err="1"/>
              <a:t>Damkina</a:t>
            </a:r>
            <a:r>
              <a:rPr lang="en-GB" sz="1200" dirty="0"/>
              <a:t>, he has a son, </a:t>
            </a:r>
            <a:r>
              <a:rPr lang="en-GB" sz="1200" b="1" dirty="0"/>
              <a:t>Marduk</a:t>
            </a:r>
            <a:r>
              <a:rPr lang="en-GB" sz="1200" dirty="0"/>
              <a:t>, greater still than himself. </a:t>
            </a:r>
            <a:endParaRPr lang="en-GB" sz="1200" dirty="0" smtClean="0"/>
          </a:p>
          <a:p>
            <a:endParaRPr lang="en-GB" sz="1200" dirty="0"/>
          </a:p>
          <a:p>
            <a:r>
              <a:rPr lang="en-GB" sz="1200" dirty="0" smtClean="0"/>
              <a:t>Marduk </a:t>
            </a:r>
            <a:r>
              <a:rPr lang="en-GB" sz="1200" dirty="0"/>
              <a:t>is given wind to play with and he uses the wind to make dust storms and tornadoes. This disrupts Tiamat's great body </a:t>
            </a:r>
            <a:endParaRPr lang="en-GB" sz="1200" dirty="0" smtClean="0"/>
          </a:p>
          <a:p>
            <a:r>
              <a:rPr lang="en-GB" sz="1200" dirty="0" smtClean="0"/>
              <a:t>and </a:t>
            </a:r>
            <a:r>
              <a:rPr lang="en-GB" sz="1200" dirty="0"/>
              <a:t>causes the gods still residing inside her to be unable to </a:t>
            </a:r>
            <a:r>
              <a:rPr lang="en-GB" sz="1200" dirty="0" err="1" smtClean="0"/>
              <a:t>sleep.They</a:t>
            </a:r>
            <a:r>
              <a:rPr lang="en-GB" sz="1200" dirty="0" smtClean="0"/>
              <a:t> </a:t>
            </a:r>
            <a:r>
              <a:rPr lang="en-GB" sz="1200" dirty="0"/>
              <a:t>persuade Tiamat to take revenge for the death of her husband, </a:t>
            </a:r>
            <a:r>
              <a:rPr lang="en-GB" sz="1200" dirty="0" err="1"/>
              <a:t>Apsû</a:t>
            </a:r>
            <a:r>
              <a:rPr lang="en-GB" sz="1200" dirty="0"/>
              <a:t>. Her power grows, and some of the gods join her. </a:t>
            </a:r>
            <a:endParaRPr lang="en-GB" sz="1200" dirty="0" smtClean="0"/>
          </a:p>
          <a:p>
            <a:endParaRPr lang="en-GB" sz="1200" dirty="0"/>
          </a:p>
          <a:p>
            <a:r>
              <a:rPr lang="en-GB" sz="1200" dirty="0" smtClean="0"/>
              <a:t>She </a:t>
            </a:r>
            <a:r>
              <a:rPr lang="en-GB" sz="1200" dirty="0"/>
              <a:t>creates 11 monsters </a:t>
            </a:r>
            <a:r>
              <a:rPr lang="en-GB" sz="1200" dirty="0" smtClean="0"/>
              <a:t>to </a:t>
            </a:r>
            <a:r>
              <a:rPr lang="en-GB" sz="1200" dirty="0"/>
              <a:t>help her win the battle and elevates </a:t>
            </a:r>
            <a:r>
              <a:rPr lang="en-GB" sz="1200" b="1" dirty="0"/>
              <a:t>Kingu</a:t>
            </a:r>
            <a:r>
              <a:rPr lang="en-GB" sz="1200" dirty="0"/>
              <a:t>, her new husband, to "supreme dominion." </a:t>
            </a:r>
            <a:endParaRPr lang="en-GB" sz="1200" dirty="0" smtClean="0"/>
          </a:p>
          <a:p>
            <a:endParaRPr lang="en-GB" sz="1200" dirty="0"/>
          </a:p>
          <a:p>
            <a:r>
              <a:rPr lang="en-GB" sz="1200" dirty="0" smtClean="0"/>
              <a:t>A </a:t>
            </a:r>
            <a:r>
              <a:rPr lang="en-GB" sz="1200" dirty="0"/>
              <a:t>lengthy description of the other gods' inability to deal with the threat follows. Marduk offers to save the gods if he is appointed </a:t>
            </a:r>
            <a:endParaRPr lang="en-GB" sz="1200" dirty="0" smtClean="0"/>
          </a:p>
          <a:p>
            <a:r>
              <a:rPr lang="en-GB" sz="1200" dirty="0" smtClean="0"/>
              <a:t>as </a:t>
            </a:r>
            <a:r>
              <a:rPr lang="en-GB" sz="1200" dirty="0"/>
              <a:t>their leader and allowed to remain so even after the threat passes. When the gods agree to </a:t>
            </a:r>
            <a:r>
              <a:rPr lang="en-GB" sz="1200" dirty="0" err="1"/>
              <a:t>Marduk's</a:t>
            </a:r>
            <a:r>
              <a:rPr lang="en-GB" sz="1200" dirty="0"/>
              <a:t> conditions he is </a:t>
            </a:r>
            <a:endParaRPr lang="en-GB" sz="1200" dirty="0" smtClean="0"/>
          </a:p>
          <a:p>
            <a:r>
              <a:rPr lang="en-GB" sz="1200" dirty="0" smtClean="0"/>
              <a:t>selected </a:t>
            </a:r>
            <a:r>
              <a:rPr lang="en-GB" sz="1200" dirty="0"/>
              <a:t>as their champion against Tiamat, and becomes very powerful. </a:t>
            </a:r>
            <a:endParaRPr lang="en-GB" sz="1200" dirty="0" smtClean="0"/>
          </a:p>
          <a:p>
            <a:endParaRPr lang="en-GB" sz="1200" dirty="0"/>
          </a:p>
          <a:p>
            <a:r>
              <a:rPr lang="en-GB" sz="1200" dirty="0" smtClean="0"/>
              <a:t>Marduk </a:t>
            </a:r>
            <a:r>
              <a:rPr lang="en-GB" sz="1200" dirty="0"/>
              <a:t>challenges Tiamat to combat and destroys her. He then rips her corpse into two halves with which he fashions the earth and the skies. Marduk then creates the calendar, organizes the planets and stars, and regulates the moon, the sun, and weather</a:t>
            </a:r>
            <a:r>
              <a:rPr lang="en-GB" sz="1200" dirty="0" smtClean="0"/>
              <a:t>.</a:t>
            </a:r>
            <a:endParaRPr lang="en-GB" sz="1200" baseline="30000" dirty="0"/>
          </a:p>
          <a:p>
            <a:endParaRPr lang="en-GB" sz="1200" dirty="0"/>
          </a:p>
          <a:p>
            <a:r>
              <a:rPr lang="en-GB" sz="1200" dirty="0"/>
              <a:t>The gods who have pledged their allegiance to Tiamat are initially forced into </a:t>
            </a:r>
            <a:r>
              <a:rPr lang="en-GB" sz="1200" dirty="0" err="1"/>
              <a:t>labor</a:t>
            </a:r>
            <a:r>
              <a:rPr lang="en-GB" sz="1200" dirty="0"/>
              <a:t> in the service of the gods who sided with Marduk. But they are freed from these </a:t>
            </a:r>
            <a:r>
              <a:rPr lang="en-GB" sz="1200" dirty="0" err="1"/>
              <a:t>labors</a:t>
            </a:r>
            <a:r>
              <a:rPr lang="en-GB" sz="1200" dirty="0"/>
              <a:t> when Marduk then destroys Tiamat's husband, Kingu, and uses his </a:t>
            </a:r>
            <a:r>
              <a:rPr lang="en-GB" sz="1200" dirty="0" err="1"/>
              <a:t>bloodto</a:t>
            </a:r>
            <a:r>
              <a:rPr lang="en-GB" sz="1200" dirty="0"/>
              <a:t> create humankind to do the work for the </a:t>
            </a:r>
            <a:r>
              <a:rPr lang="en-GB" sz="1200" dirty="0" smtClean="0"/>
              <a:t>gods</a:t>
            </a:r>
            <a:endParaRPr lang="en-GB" sz="1200" dirty="0"/>
          </a:p>
          <a:p>
            <a:endParaRPr lang="nl-NL" sz="1200" dirty="0" smtClean="0"/>
          </a:p>
          <a:p>
            <a:endParaRPr lang="en-GB" sz="1200" dirty="0"/>
          </a:p>
        </p:txBody>
      </p:sp>
    </p:spTree>
    <p:extLst>
      <p:ext uri="{BB962C8B-B14F-4D97-AF65-F5344CB8AC3E}">
        <p14:creationId xmlns:p14="http://schemas.microsoft.com/office/powerpoint/2010/main" val="3264577064"/>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520" y="2636912"/>
            <a:ext cx="8784976" cy="2492990"/>
          </a:xfrm>
          <a:prstGeom prst="rect">
            <a:avLst/>
          </a:prstGeom>
          <a:effectLst>
            <a:outerShdw blurRad="50800" dist="203200" dir="3900000" algn="ctr" rotWithShape="0">
              <a:srgbClr val="000000">
                <a:alpha val="43137"/>
              </a:srgbClr>
            </a:outerShdw>
          </a:effectLst>
          <a:scene3d>
            <a:camera prst="orthographicFront"/>
            <a:lightRig rig="threePt" dir="t"/>
          </a:scene3d>
          <a:sp3d>
            <a:bevelT/>
          </a:sp3d>
        </p:spPr>
        <p:txBody>
          <a:bodyPr wrap="square">
            <a:spAutoFit/>
          </a:bodyPr>
          <a:lstStyle/>
          <a:p>
            <a:r>
              <a:rPr lang="en-GB" sz="4000" b="1" dirty="0">
                <a:solidFill>
                  <a:prstClr val="white"/>
                </a:solidFill>
                <a:latin typeface="Constantia"/>
              </a:rPr>
              <a:t>"In the beginning God </a:t>
            </a:r>
            <a:endParaRPr lang="en-GB" sz="4000" b="1" dirty="0" smtClean="0">
              <a:solidFill>
                <a:prstClr val="white"/>
              </a:solidFill>
              <a:latin typeface="Constantia"/>
            </a:endParaRPr>
          </a:p>
          <a:p>
            <a:r>
              <a:rPr lang="en-GB" sz="4000" b="1" dirty="0">
                <a:solidFill>
                  <a:prstClr val="white"/>
                </a:solidFill>
                <a:latin typeface="Constantia"/>
              </a:rPr>
              <a:t> </a:t>
            </a:r>
            <a:r>
              <a:rPr lang="en-GB" sz="4000" b="1" dirty="0" smtClean="0">
                <a:solidFill>
                  <a:prstClr val="white"/>
                </a:solidFill>
                <a:latin typeface="Constantia"/>
              </a:rPr>
              <a:t>created </a:t>
            </a:r>
            <a:r>
              <a:rPr lang="en-GB" sz="4000" b="1" dirty="0">
                <a:solidFill>
                  <a:prstClr val="white"/>
                </a:solidFill>
                <a:latin typeface="Constantia"/>
              </a:rPr>
              <a:t>the heavens and the </a:t>
            </a:r>
            <a:r>
              <a:rPr lang="en-GB" sz="4000" b="1" dirty="0" smtClean="0">
                <a:solidFill>
                  <a:prstClr val="white"/>
                </a:solidFill>
                <a:latin typeface="Constantia"/>
              </a:rPr>
              <a:t>earth”</a:t>
            </a:r>
          </a:p>
          <a:p>
            <a:endParaRPr lang="en-GB" sz="4000" b="1" dirty="0" smtClean="0">
              <a:solidFill>
                <a:prstClr val="white"/>
              </a:solidFill>
              <a:latin typeface="Constantia"/>
            </a:endParaRPr>
          </a:p>
          <a:p>
            <a:endParaRPr lang="nl-NL" dirty="0">
              <a:solidFill>
                <a:prstClr val="white"/>
              </a:solidFill>
            </a:endParaRPr>
          </a:p>
          <a:p>
            <a:r>
              <a:rPr lang="nl-NL" dirty="0" smtClean="0">
                <a:solidFill>
                  <a:prstClr val="white"/>
                </a:solidFill>
              </a:rPr>
              <a:t>                                                                                                 Genesis 1; 1-26</a:t>
            </a:r>
            <a:endParaRPr lang="en-GB" dirty="0">
              <a:solidFill>
                <a:prstClr val="white"/>
              </a:solidFill>
            </a:endParaRPr>
          </a:p>
        </p:txBody>
      </p:sp>
    </p:spTree>
    <p:extLst>
      <p:ext uri="{BB962C8B-B14F-4D97-AF65-F5344CB8AC3E}">
        <p14:creationId xmlns:p14="http://schemas.microsoft.com/office/powerpoint/2010/main" val="2154344847"/>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069" y="-243408"/>
            <a:ext cx="12426831" cy="7704856"/>
          </a:xfrm>
          <a:prstGeom prst="rect">
            <a:avLst/>
          </a:prstGeom>
        </p:spPr>
      </p:pic>
      <p:sp>
        <p:nvSpPr>
          <p:cNvPr id="5" name="Rectangle 4"/>
          <p:cNvSpPr/>
          <p:nvPr/>
        </p:nvSpPr>
        <p:spPr>
          <a:xfrm>
            <a:off x="-1351069" y="44624"/>
            <a:ext cx="12426831" cy="7272808"/>
          </a:xfrm>
          <a:prstGeom prst="rect">
            <a:avLst/>
          </a:prstGeom>
          <a:solidFill>
            <a:schemeClr val="tx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Content Placeholder 1"/>
          <p:cNvSpPr>
            <a:spLocks noGrp="1"/>
          </p:cNvSpPr>
          <p:nvPr>
            <p:ph idx="1"/>
          </p:nvPr>
        </p:nvSpPr>
        <p:spPr>
          <a:xfrm>
            <a:off x="1043608" y="980728"/>
            <a:ext cx="7920880" cy="4572000"/>
          </a:xfrm>
          <a:effectLst>
            <a:outerShdw blurRad="50800" dist="114300" dir="2820000" algn="ctr" rotWithShape="0">
              <a:srgbClr val="000000">
                <a:alpha val="43137"/>
              </a:srgbClr>
            </a:outerShdw>
          </a:effectLst>
        </p:spPr>
        <p:txBody>
          <a:bodyPr/>
          <a:lstStyle/>
          <a:p>
            <a:pPr marL="0" indent="0">
              <a:buNone/>
            </a:pPr>
            <a:r>
              <a:rPr lang="en-GB" sz="1500" dirty="0">
                <a:solidFill>
                  <a:schemeClr val="bg1"/>
                </a:solidFill>
              </a:rPr>
              <a:t>14 </a:t>
            </a:r>
            <a:r>
              <a:rPr lang="en-GB" sz="1500" dirty="0" smtClean="0">
                <a:solidFill>
                  <a:schemeClr val="bg1"/>
                </a:solidFill>
              </a:rPr>
              <a:t>And </a:t>
            </a:r>
            <a:r>
              <a:rPr lang="en-GB" sz="1500" dirty="0">
                <a:solidFill>
                  <a:schemeClr val="bg1"/>
                </a:solidFill>
              </a:rPr>
              <a:t>God said, Let there be lights in the firmament of  </a:t>
            </a:r>
            <a:r>
              <a:rPr lang="en-GB" sz="1500" dirty="0" smtClean="0">
                <a:solidFill>
                  <a:schemeClr val="bg1"/>
                </a:solidFill>
              </a:rPr>
              <a:t>the </a:t>
            </a:r>
            <a:r>
              <a:rPr lang="en-GB" sz="1500" dirty="0">
                <a:solidFill>
                  <a:schemeClr val="bg1"/>
                </a:solidFill>
              </a:rPr>
              <a:t>heaven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to </a:t>
            </a:r>
            <a:r>
              <a:rPr lang="en-GB" sz="1500" dirty="0">
                <a:solidFill>
                  <a:schemeClr val="bg1"/>
                </a:solidFill>
              </a:rPr>
              <a:t>divide the day from the night; and let them be for signs, and for seasons,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for days, and years: </a:t>
            </a:r>
            <a:endParaRPr lang="en-GB" sz="1500" dirty="0" smtClean="0">
              <a:solidFill>
                <a:schemeClr val="bg1"/>
              </a:solidFill>
            </a:endParaRPr>
          </a:p>
          <a:p>
            <a:pPr marL="0" indent="0">
              <a:buNone/>
            </a:pPr>
            <a:r>
              <a:rPr lang="en-GB" sz="1500" dirty="0" smtClean="0">
                <a:solidFill>
                  <a:schemeClr val="bg1"/>
                </a:solidFill>
              </a:rPr>
              <a:t>15 </a:t>
            </a:r>
            <a:r>
              <a:rPr lang="en-GB" sz="1500" dirty="0">
                <a:solidFill>
                  <a:schemeClr val="bg1"/>
                </a:solidFill>
              </a:rPr>
              <a:t>And let them be for lights in the firmament of the heaven to give light upon the earth: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it was so. </a:t>
            </a:r>
            <a:endParaRPr lang="en-GB" sz="1500" dirty="0" smtClean="0">
              <a:solidFill>
                <a:schemeClr val="bg1"/>
              </a:solidFill>
            </a:endParaRPr>
          </a:p>
          <a:p>
            <a:pPr marL="0" indent="0">
              <a:buNone/>
            </a:pPr>
            <a:r>
              <a:rPr lang="en-GB" sz="1500" dirty="0" smtClean="0">
                <a:solidFill>
                  <a:schemeClr val="bg1"/>
                </a:solidFill>
              </a:rPr>
              <a:t>16 </a:t>
            </a:r>
            <a:r>
              <a:rPr lang="en-GB" sz="1500" dirty="0">
                <a:solidFill>
                  <a:schemeClr val="bg1"/>
                </a:solidFill>
              </a:rPr>
              <a:t>And God made two great lights;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the </a:t>
            </a:r>
            <a:r>
              <a:rPr lang="en-GB" sz="1500" dirty="0">
                <a:solidFill>
                  <a:schemeClr val="bg1"/>
                </a:solidFill>
              </a:rPr>
              <a:t>greater light to rule the day, and the lesser light to rule the night: </a:t>
            </a:r>
            <a:endParaRPr lang="en-GB" sz="1500" dirty="0" smtClean="0">
              <a:solidFill>
                <a:schemeClr val="bg1"/>
              </a:solidFill>
            </a:endParaRPr>
          </a:p>
          <a:p>
            <a:pPr marL="0" indent="0">
              <a:buNone/>
            </a:pPr>
            <a:r>
              <a:rPr lang="en-GB" sz="1500" i="1" dirty="0">
                <a:solidFill>
                  <a:schemeClr val="bg1"/>
                </a:solidFill>
              </a:rPr>
              <a:t> </a:t>
            </a:r>
            <a:r>
              <a:rPr lang="en-GB" sz="1500" i="1" dirty="0" smtClean="0">
                <a:solidFill>
                  <a:schemeClr val="bg1"/>
                </a:solidFill>
              </a:rPr>
              <a:t>   [</a:t>
            </a:r>
            <a:r>
              <a:rPr lang="en-GB" sz="1500" i="1" dirty="0">
                <a:solidFill>
                  <a:schemeClr val="bg1"/>
                </a:solidFill>
              </a:rPr>
              <a:t>he made]</a:t>
            </a:r>
            <a:r>
              <a:rPr lang="en-GB" sz="1500" dirty="0">
                <a:solidFill>
                  <a:schemeClr val="bg1"/>
                </a:solidFill>
              </a:rPr>
              <a:t> the stars also. </a:t>
            </a:r>
            <a:endParaRPr lang="en-GB" sz="1500" dirty="0" smtClean="0">
              <a:solidFill>
                <a:schemeClr val="bg1"/>
              </a:solidFill>
            </a:endParaRPr>
          </a:p>
          <a:p>
            <a:pPr marL="0" indent="0">
              <a:buNone/>
            </a:pPr>
            <a:r>
              <a:rPr lang="en-GB" sz="1500" dirty="0" smtClean="0">
                <a:solidFill>
                  <a:schemeClr val="bg1"/>
                </a:solidFill>
              </a:rPr>
              <a:t>17 </a:t>
            </a:r>
            <a:r>
              <a:rPr lang="en-GB" sz="1500" dirty="0">
                <a:solidFill>
                  <a:schemeClr val="bg1"/>
                </a:solidFill>
              </a:rPr>
              <a:t>And God set them in the firmament of the heaven to give light upon the earth, </a:t>
            </a:r>
            <a:endParaRPr lang="en-GB" sz="1500" dirty="0" smtClean="0">
              <a:solidFill>
                <a:schemeClr val="bg1"/>
              </a:solidFill>
            </a:endParaRPr>
          </a:p>
          <a:p>
            <a:pPr marL="0" indent="0">
              <a:buNone/>
            </a:pPr>
            <a:r>
              <a:rPr lang="en-GB" sz="1500" dirty="0" smtClean="0">
                <a:solidFill>
                  <a:schemeClr val="bg1"/>
                </a:solidFill>
              </a:rPr>
              <a:t>18 </a:t>
            </a:r>
            <a:r>
              <a:rPr lang="en-GB" sz="1500" dirty="0">
                <a:solidFill>
                  <a:schemeClr val="bg1"/>
                </a:solidFill>
              </a:rPr>
              <a:t>And to rule over the day and over the night,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to divide the light from the darkness: </a:t>
            </a:r>
            <a:endParaRPr lang="en-GB" sz="1500" dirty="0" smtClean="0">
              <a:solidFill>
                <a:schemeClr val="bg1"/>
              </a:solidFill>
            </a:endParaRPr>
          </a:p>
          <a:p>
            <a:pPr marL="0" indent="0">
              <a:buNone/>
            </a:pPr>
            <a:r>
              <a:rPr lang="en-GB" sz="1500" dirty="0">
                <a:solidFill>
                  <a:schemeClr val="bg1"/>
                </a:solidFill>
              </a:rPr>
              <a:t> </a:t>
            </a:r>
            <a:r>
              <a:rPr lang="en-GB" sz="1500" dirty="0" smtClean="0">
                <a:solidFill>
                  <a:schemeClr val="bg1"/>
                </a:solidFill>
              </a:rPr>
              <a:t>    and </a:t>
            </a:r>
            <a:r>
              <a:rPr lang="en-GB" sz="1500" dirty="0">
                <a:solidFill>
                  <a:schemeClr val="bg1"/>
                </a:solidFill>
              </a:rPr>
              <a:t>God saw that </a:t>
            </a:r>
            <a:r>
              <a:rPr lang="en-GB" sz="1500" i="1" dirty="0">
                <a:solidFill>
                  <a:schemeClr val="bg1"/>
                </a:solidFill>
              </a:rPr>
              <a:t>[it was]</a:t>
            </a:r>
            <a:r>
              <a:rPr lang="en-GB" sz="1500" dirty="0">
                <a:solidFill>
                  <a:schemeClr val="bg1"/>
                </a:solidFill>
              </a:rPr>
              <a:t> good. </a:t>
            </a:r>
            <a:endParaRPr lang="en-GB" sz="1500" dirty="0" smtClean="0">
              <a:solidFill>
                <a:schemeClr val="bg1"/>
              </a:solidFill>
            </a:endParaRPr>
          </a:p>
          <a:p>
            <a:pPr marL="0" indent="0">
              <a:buNone/>
            </a:pPr>
            <a:r>
              <a:rPr lang="en-GB" sz="1500" dirty="0" smtClean="0">
                <a:solidFill>
                  <a:schemeClr val="bg1"/>
                </a:solidFill>
              </a:rPr>
              <a:t>19 </a:t>
            </a:r>
            <a:r>
              <a:rPr lang="en-GB" sz="1500" dirty="0">
                <a:solidFill>
                  <a:schemeClr val="bg1"/>
                </a:solidFill>
              </a:rPr>
              <a:t>And the evening and the morning were the fourth day</a:t>
            </a:r>
            <a:r>
              <a:rPr lang="en-GB" sz="1500" dirty="0" smtClean="0">
                <a:solidFill>
                  <a:schemeClr val="bg1"/>
                </a:solidFill>
              </a:rPr>
              <a:t>.</a:t>
            </a:r>
          </a:p>
          <a:p>
            <a:pPr marL="0" indent="0">
              <a:buNone/>
            </a:pPr>
            <a:endParaRPr lang="nl-NL" sz="1500" dirty="0" smtClean="0">
              <a:solidFill>
                <a:schemeClr val="bg1"/>
              </a:solidFill>
            </a:endParaRPr>
          </a:p>
          <a:p>
            <a:pPr marL="0" indent="0">
              <a:buNone/>
            </a:pPr>
            <a:endParaRPr lang="nl-NL" sz="1500" dirty="0" smtClean="0"/>
          </a:p>
          <a:p>
            <a:pPr marL="0" indent="0">
              <a:buNone/>
            </a:pPr>
            <a:endParaRPr lang="nl-NL" sz="1500" dirty="0"/>
          </a:p>
          <a:p>
            <a:pPr marL="0" indent="0">
              <a:buNone/>
            </a:pPr>
            <a:r>
              <a:rPr lang="nl-NL" sz="1500" dirty="0" smtClean="0"/>
              <a:t>                                                                                           </a:t>
            </a:r>
            <a:r>
              <a:rPr lang="nl-NL" sz="1800" i="1" dirty="0" smtClean="0"/>
              <a:t>Genesis  1:14-1:19</a:t>
            </a:r>
            <a:endParaRPr lang="en-GB" sz="1800" i="1" dirty="0"/>
          </a:p>
          <a:p>
            <a:pPr marL="0" indent="0">
              <a:buNone/>
            </a:pPr>
            <a:endParaRPr lang="en-GB" sz="1500" dirty="0" smtClean="0"/>
          </a:p>
          <a:p>
            <a:pPr marL="0" indent="0">
              <a:buNone/>
            </a:pPr>
            <a:r>
              <a:rPr lang="en-GB" sz="1500" dirty="0"/>
              <a:t/>
            </a:r>
            <a:br>
              <a:rPr lang="en-GB" sz="1500" dirty="0"/>
            </a:br>
            <a:endParaRPr lang="en-GB" dirty="0"/>
          </a:p>
        </p:txBody>
      </p:sp>
    </p:spTree>
    <p:extLst>
      <p:ext uri="{BB962C8B-B14F-4D97-AF65-F5344CB8AC3E}">
        <p14:creationId xmlns:p14="http://schemas.microsoft.com/office/powerpoint/2010/main" val="3246994262"/>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99392"/>
            <a:ext cx="12339770" cy="7632848"/>
          </a:xfrm>
          <a:prstGeom prst="rect">
            <a:avLst/>
          </a:prstGeom>
        </p:spPr>
      </p:pic>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Hindu Cosmology</a:t>
            </a:r>
            <a:endParaRPr lang="en-GB" sz="6000" dirty="0">
              <a:solidFill>
                <a:prstClr val="white"/>
              </a:solidFill>
              <a:latin typeface="Constantia"/>
            </a:endParaRPr>
          </a:p>
        </p:txBody>
      </p:sp>
    </p:spTree>
    <p:extLst>
      <p:ext uri="{BB962C8B-B14F-4D97-AF65-F5344CB8AC3E}">
        <p14:creationId xmlns:p14="http://schemas.microsoft.com/office/powerpoint/2010/main" val="1236867236"/>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0958" y="1844824"/>
            <a:ext cx="8229600" cy="4572000"/>
          </a:xfrm>
        </p:spPr>
        <p:txBody>
          <a:bodyPr/>
          <a:lstStyle/>
          <a:p>
            <a:r>
              <a:rPr lang="nl-NL" sz="2000" dirty="0" smtClean="0"/>
              <a:t>In Hindu cosmology, the Universe is cyclically </a:t>
            </a:r>
          </a:p>
          <a:p>
            <a:pPr marL="0" indent="0">
              <a:buNone/>
            </a:pPr>
            <a:r>
              <a:rPr lang="nl-NL" sz="2000" dirty="0"/>
              <a:t> </a:t>
            </a:r>
            <a:r>
              <a:rPr lang="nl-NL" sz="2000" dirty="0" smtClean="0"/>
              <a:t>   created and destroyed in a timespan of 8.6 billion years</a:t>
            </a:r>
          </a:p>
          <a:p>
            <a:pPr marL="0" indent="0">
              <a:buNone/>
            </a:pPr>
            <a:endParaRPr lang="nl-NL" sz="2000" dirty="0"/>
          </a:p>
          <a:p>
            <a:pPr>
              <a:buFont typeface="Arial" panose="020B0604020202020204" pitchFamily="34" charset="0"/>
              <a:buChar char="•"/>
            </a:pPr>
            <a:r>
              <a:rPr lang="en-GB" sz="2000" dirty="0"/>
              <a:t>Deeply rooted in Hindu literature including </a:t>
            </a:r>
            <a:r>
              <a:rPr lang="en-GB" sz="2000" b="1" dirty="0"/>
              <a:t>Vedas</a:t>
            </a:r>
            <a:r>
              <a:rPr lang="en-GB" sz="2000" dirty="0"/>
              <a:t> and </a:t>
            </a:r>
            <a:r>
              <a:rPr lang="en-GB" sz="2000" b="1" dirty="0"/>
              <a:t>Puranas</a:t>
            </a:r>
            <a:r>
              <a:rPr lang="en-GB" sz="2000" dirty="0"/>
              <a:t>, </a:t>
            </a:r>
            <a:endParaRPr lang="en-GB" sz="2000" dirty="0" smtClean="0"/>
          </a:p>
          <a:p>
            <a:pPr marL="0" indent="0">
              <a:buNone/>
            </a:pPr>
            <a:r>
              <a:rPr lang="en-GB" sz="2000" dirty="0"/>
              <a:t> </a:t>
            </a:r>
            <a:r>
              <a:rPr lang="en-GB" sz="2000" dirty="0" smtClean="0"/>
              <a:t>    it </a:t>
            </a:r>
            <a:r>
              <a:rPr lang="en-GB" sz="2000" dirty="0"/>
              <a:t>is believed time is divided into four epochs or </a:t>
            </a:r>
            <a:r>
              <a:rPr lang="en-GB" sz="2000" b="1" dirty="0"/>
              <a:t>Yuga</a:t>
            </a:r>
            <a:r>
              <a:rPr lang="en-GB" sz="2000" dirty="0"/>
              <a:t>, of which we </a:t>
            </a:r>
            <a:endParaRPr lang="en-GB" sz="2000" dirty="0" smtClean="0"/>
          </a:p>
          <a:p>
            <a:pPr marL="0" indent="0">
              <a:buNone/>
            </a:pPr>
            <a:r>
              <a:rPr lang="en-GB" sz="2000" dirty="0"/>
              <a:t> </a:t>
            </a:r>
            <a:r>
              <a:rPr lang="en-GB" sz="2000" dirty="0" smtClean="0"/>
              <a:t>    occupy </a:t>
            </a:r>
            <a:r>
              <a:rPr lang="en-GB" sz="2000" dirty="0"/>
              <a:t>the final. </a:t>
            </a:r>
            <a:endParaRPr lang="en-GB" sz="2000" dirty="0" smtClean="0"/>
          </a:p>
          <a:p>
            <a:pPr marL="0" indent="0">
              <a:buNone/>
            </a:pPr>
            <a:endParaRPr lang="en-GB" sz="2000" dirty="0"/>
          </a:p>
          <a:p>
            <a:pPr>
              <a:buFont typeface="Arial" panose="020B0604020202020204" pitchFamily="34" charset="0"/>
              <a:buChar char="•"/>
            </a:pPr>
            <a:r>
              <a:rPr lang="en-GB" sz="2000" dirty="0" smtClean="0"/>
              <a:t>In </a:t>
            </a:r>
            <a:r>
              <a:rPr lang="en-GB" sz="2000" dirty="0"/>
              <a:t>roughly 432,000 years the final Avatar </a:t>
            </a:r>
            <a:r>
              <a:rPr lang="en-GB" sz="2000" dirty="0" err="1"/>
              <a:t>Kalki</a:t>
            </a:r>
            <a:r>
              <a:rPr lang="en-GB" sz="2000" dirty="0"/>
              <a:t> will end time. </a:t>
            </a:r>
            <a:endParaRPr lang="en-GB" sz="2000" dirty="0" smtClean="0"/>
          </a:p>
          <a:p>
            <a:pPr>
              <a:buFont typeface="Arial" panose="020B0604020202020204" pitchFamily="34" charset="0"/>
              <a:buChar char="•"/>
            </a:pPr>
            <a:r>
              <a:rPr lang="en-GB" sz="2000" dirty="0" smtClean="0"/>
              <a:t>Shiva </a:t>
            </a:r>
            <a:r>
              <a:rPr lang="en-GB" sz="2000" dirty="0"/>
              <a:t>destroys all this existence while creating a new existence. </a:t>
            </a:r>
            <a:endParaRPr lang="en-GB" sz="2000" dirty="0" smtClean="0"/>
          </a:p>
          <a:p>
            <a:pPr>
              <a:buFont typeface="Arial" panose="020B0604020202020204" pitchFamily="34" charset="0"/>
              <a:buChar char="•"/>
            </a:pPr>
            <a:endParaRPr lang="en-GB" sz="2000" dirty="0"/>
          </a:p>
          <a:p>
            <a:pPr>
              <a:buFont typeface="Arial" panose="020B0604020202020204" pitchFamily="34" charset="0"/>
              <a:buChar char="•"/>
            </a:pPr>
            <a:r>
              <a:rPr lang="en-GB" sz="2000" b="1" dirty="0" smtClean="0"/>
              <a:t>Time </a:t>
            </a:r>
            <a:r>
              <a:rPr lang="en-GB" sz="2000" b="1" dirty="0"/>
              <a:t>starts over</a:t>
            </a:r>
            <a:r>
              <a:rPr lang="en-GB" sz="2000" dirty="0"/>
              <a:t>.</a:t>
            </a:r>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Hindu Cosmology</a:t>
            </a:r>
            <a:endParaRPr lang="en-GB" sz="6000" dirty="0">
              <a:solidFill>
                <a:prstClr val="white"/>
              </a:solidFill>
              <a:latin typeface="Constantia"/>
            </a:endParaRPr>
          </a:p>
        </p:txBody>
      </p:sp>
      <p:sp>
        <p:nvSpPr>
          <p:cNvPr id="7" name="Rectangle 6"/>
          <p:cNvSpPr/>
          <p:nvPr/>
        </p:nvSpPr>
        <p:spPr>
          <a:xfrm>
            <a:off x="539552" y="1700808"/>
            <a:ext cx="8280920"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376756141"/>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0958" y="1844824"/>
            <a:ext cx="8229600" cy="4572000"/>
          </a:xfrm>
        </p:spPr>
        <p:txBody>
          <a:bodyPr/>
          <a:lstStyle/>
          <a:p>
            <a:r>
              <a:rPr lang="nl-NL" sz="2000" dirty="0" smtClean="0"/>
              <a:t>Rig Veda </a:t>
            </a:r>
          </a:p>
          <a:p>
            <a:pPr marL="0" indent="0">
              <a:buNone/>
            </a:pPr>
            <a:r>
              <a:rPr lang="nl-NL" sz="2000" dirty="0"/>
              <a:t> </a:t>
            </a:r>
            <a:r>
              <a:rPr lang="nl-NL" sz="2000" dirty="0" smtClean="0"/>
              <a:t>    ancient Indian collection of Vedic Sanskrit hymns</a:t>
            </a:r>
          </a:p>
          <a:p>
            <a:pPr marL="0" indent="0">
              <a:buNone/>
            </a:pPr>
            <a:endParaRPr lang="nl-NL" sz="2000" dirty="0"/>
          </a:p>
          <a:p>
            <a:pPr>
              <a:buFont typeface="Arial" panose="020B0604020202020204" pitchFamily="34" charset="0"/>
              <a:buChar char="•"/>
            </a:pPr>
            <a:r>
              <a:rPr lang="nl-NL" sz="2000" dirty="0" smtClean="0"/>
              <a:t>One of the four canonical sacred texts of Hinduism (Vedas)</a:t>
            </a:r>
          </a:p>
          <a:p>
            <a:pPr>
              <a:buFont typeface="Arial" panose="020B0604020202020204" pitchFamily="34" charset="0"/>
              <a:buChar char="•"/>
            </a:pPr>
            <a:r>
              <a:rPr lang="nl-NL" sz="2000" dirty="0" smtClean="0"/>
              <a:t>1028 hymns, 10600 verses, organized in 10 books (Mandelas)</a:t>
            </a:r>
          </a:p>
          <a:p>
            <a:pPr marL="0" indent="0">
              <a:buNone/>
            </a:pPr>
            <a:r>
              <a:rPr lang="nl-NL" sz="2000" dirty="0"/>
              <a:t> </a:t>
            </a:r>
            <a:r>
              <a:rPr lang="nl-NL" sz="2000" dirty="0" smtClean="0"/>
              <a:t>   </a:t>
            </a:r>
            <a:endParaRPr lang="en-GB" sz="2000" dirty="0"/>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Hindu Cosmology</a:t>
            </a:r>
            <a:endParaRPr lang="en-GB" sz="6000" dirty="0">
              <a:solidFill>
                <a:prstClr val="white"/>
              </a:solidFill>
              <a:latin typeface="Constantia"/>
            </a:endParaRPr>
          </a:p>
        </p:txBody>
      </p:sp>
      <p:sp>
        <p:nvSpPr>
          <p:cNvPr id="7" name="Rectangle 6"/>
          <p:cNvSpPr/>
          <p:nvPr/>
        </p:nvSpPr>
        <p:spPr>
          <a:xfrm>
            <a:off x="539552" y="1700808"/>
            <a:ext cx="8280920" cy="22682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4482986"/>
            <a:ext cx="8136904" cy="1569660"/>
          </a:xfrm>
          <a:prstGeom prst="rect">
            <a:avLst/>
          </a:prstGeom>
        </p:spPr>
        <p:txBody>
          <a:bodyPr wrap="square">
            <a:spAutoFit/>
          </a:bodyPr>
          <a:lstStyle/>
          <a:p>
            <a:r>
              <a:rPr lang="en-GB" sz="1400" dirty="0" smtClean="0">
                <a:latin typeface="+mn-lt"/>
              </a:rPr>
              <a:t>“Neither </a:t>
            </a:r>
            <a:r>
              <a:rPr lang="en-GB" sz="1400" dirty="0">
                <a:latin typeface="+mn-lt"/>
              </a:rPr>
              <a:t>being (sat) nor non-being was as yet. What was concealed? And where? And in whose protection?…Who really knows? Who can declare it? When was it born, and when came this creation? The devas were born later than this world's creation, so who knows from where it came into existence? None can know from where creation has arisen, and whether he has or has not produced it. He who surveys it in the highest heavens, He alone knows-or perhaps does not know." </a:t>
            </a:r>
            <a:endParaRPr lang="en-GB" sz="1400" dirty="0" smtClean="0">
              <a:latin typeface="+mn-lt"/>
            </a:endParaRPr>
          </a:p>
          <a:p>
            <a:endParaRPr lang="en-GB" sz="1400" dirty="0">
              <a:latin typeface="+mn-lt"/>
            </a:endParaRPr>
          </a:p>
          <a:p>
            <a:r>
              <a:rPr lang="en-GB" sz="1200" dirty="0" smtClean="0">
                <a:latin typeface="+mn-lt"/>
              </a:rPr>
              <a:t>(</a:t>
            </a:r>
            <a:r>
              <a:rPr lang="en-GB" sz="1200" dirty="0">
                <a:latin typeface="+mn-lt"/>
              </a:rPr>
              <a:t>Rig Veda 10. </a:t>
            </a:r>
            <a:r>
              <a:rPr lang="en-GB" sz="1200" dirty="0" smtClean="0">
                <a:latin typeface="+mn-lt"/>
              </a:rPr>
              <a:t>129)</a:t>
            </a:r>
            <a:endParaRPr lang="en-GB" sz="1200" dirty="0">
              <a:latin typeface="+mn-lt"/>
            </a:endParaRPr>
          </a:p>
        </p:txBody>
      </p:sp>
      <p:sp>
        <p:nvSpPr>
          <p:cNvPr id="8" name="Rectangle 7"/>
          <p:cNvSpPr/>
          <p:nvPr/>
        </p:nvSpPr>
        <p:spPr>
          <a:xfrm>
            <a:off x="539552" y="4107525"/>
            <a:ext cx="8280920" cy="2129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2718523"/>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nl-NL" sz="6000" dirty="0" smtClean="0">
                <a:solidFill>
                  <a:schemeClr val="bg1">
                    <a:lumMod val="75000"/>
                    <a:lumOff val="25000"/>
                  </a:schemeClr>
                </a:solidFill>
              </a:rPr>
              <a:t>Hindu Cosmic Structure</a:t>
            </a:r>
            <a:endParaRPr lang="en-GB" sz="6000" dirty="0">
              <a:solidFill>
                <a:schemeClr val="bg1">
                  <a:lumMod val="75000"/>
                  <a:lumOff val="2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112387"/>
            <a:ext cx="3672408" cy="33486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348880"/>
            <a:ext cx="2331078" cy="30559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271" y="2348879"/>
            <a:ext cx="2331079" cy="3055987"/>
          </a:xfrm>
          <a:prstGeom prst="rect">
            <a:avLst/>
          </a:prstGeom>
        </p:spPr>
      </p:pic>
      <p:sp>
        <p:nvSpPr>
          <p:cNvPr id="7" name="TextBox 6"/>
          <p:cNvSpPr txBox="1"/>
          <p:nvPr/>
        </p:nvSpPr>
        <p:spPr>
          <a:xfrm>
            <a:off x="2317569" y="5977663"/>
            <a:ext cx="8424936" cy="369332"/>
          </a:xfrm>
          <a:prstGeom prst="rect">
            <a:avLst/>
          </a:prstGeom>
          <a:noFill/>
        </p:spPr>
        <p:txBody>
          <a:bodyPr wrap="square" rtlCol="0">
            <a:spAutoFit/>
          </a:bodyPr>
          <a:lstStyle/>
          <a:p>
            <a:r>
              <a:rPr lang="nl-NL" b="1" dirty="0" smtClean="0">
                <a:solidFill>
                  <a:schemeClr val="bg1"/>
                </a:solidFill>
              </a:rPr>
              <a:t>Hindu large scale structure of the Universe</a:t>
            </a:r>
            <a:endParaRPr lang="en-GB" b="1" dirty="0">
              <a:solidFill>
                <a:schemeClr val="bg1"/>
              </a:solidFill>
            </a:endParaRPr>
          </a:p>
        </p:txBody>
      </p:sp>
      <p:cxnSp>
        <p:nvCxnSpPr>
          <p:cNvPr id="9" name="Straight Connector 8"/>
          <p:cNvCxnSpPr/>
          <p:nvPr/>
        </p:nvCxnSpPr>
        <p:spPr>
          <a:xfrm flipV="1">
            <a:off x="2051720" y="2348879"/>
            <a:ext cx="2160240" cy="13681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86718" y="3911592"/>
            <a:ext cx="2125242" cy="14932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67415" y="4900578"/>
            <a:ext cx="1265855" cy="4636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67416" y="2348880"/>
            <a:ext cx="1265855" cy="23604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5536" y="5877272"/>
            <a:ext cx="8568952" cy="504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3519835"/>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610269" y="1988840"/>
            <a:ext cx="8229600" cy="4572000"/>
          </a:xfrm>
        </p:spPr>
        <p:txBody>
          <a:bodyPr/>
          <a:lstStyle/>
          <a:p>
            <a:r>
              <a:rPr lang="en-GB" dirty="0"/>
              <a:t>The </a:t>
            </a:r>
            <a:r>
              <a:rPr lang="en-GB" b="1" dirty="0" err="1"/>
              <a:t>Nasadiya</a:t>
            </a:r>
            <a:r>
              <a:rPr lang="en-GB" b="1" dirty="0"/>
              <a:t> </a:t>
            </a:r>
            <a:r>
              <a:rPr lang="en-GB" b="1" dirty="0" err="1"/>
              <a:t>Sukta</a:t>
            </a:r>
            <a:r>
              <a:rPr lang="en-GB" dirty="0"/>
              <a:t> </a:t>
            </a:r>
            <a:endParaRPr lang="en-GB" dirty="0" smtClean="0"/>
          </a:p>
          <a:p>
            <a:pPr marL="0" indent="0">
              <a:buNone/>
            </a:pPr>
            <a:r>
              <a:rPr lang="en-GB" dirty="0"/>
              <a:t> </a:t>
            </a:r>
            <a:r>
              <a:rPr lang="en-GB" dirty="0" smtClean="0"/>
              <a:t>   </a:t>
            </a:r>
            <a:r>
              <a:rPr lang="en-GB" sz="2000" dirty="0" smtClean="0"/>
              <a:t>(</a:t>
            </a:r>
            <a:r>
              <a:rPr lang="en-GB" sz="2000" dirty="0"/>
              <a:t>after the incipit </a:t>
            </a:r>
            <a:r>
              <a:rPr lang="en-GB" sz="2000" i="1" dirty="0" err="1"/>
              <a:t>ná</a:t>
            </a:r>
            <a:r>
              <a:rPr lang="en-GB" sz="2000" i="1" dirty="0"/>
              <a:t> </a:t>
            </a:r>
            <a:r>
              <a:rPr lang="en-GB" sz="2000" i="1" dirty="0" err="1"/>
              <a:t>ásat</a:t>
            </a:r>
            <a:r>
              <a:rPr lang="en-GB" sz="2000" dirty="0"/>
              <a:t> "not the non-existent"), </a:t>
            </a:r>
            <a:r>
              <a:rPr lang="en-GB" sz="2000" dirty="0" smtClean="0"/>
              <a:t>also </a:t>
            </a:r>
            <a:r>
              <a:rPr lang="en-GB" sz="2000" dirty="0"/>
              <a:t>known as the </a:t>
            </a:r>
            <a:endParaRPr lang="en-GB" sz="2000" dirty="0" smtClean="0"/>
          </a:p>
          <a:p>
            <a:pPr marL="0" indent="0">
              <a:buNone/>
            </a:pPr>
            <a:endParaRPr lang="en-GB" b="1" dirty="0"/>
          </a:p>
          <a:p>
            <a:pPr>
              <a:buFont typeface="Arial" panose="020B0604020202020204" pitchFamily="34" charset="0"/>
              <a:buChar char="•"/>
            </a:pPr>
            <a:r>
              <a:rPr lang="en-GB" b="1" dirty="0" smtClean="0"/>
              <a:t>Hymn </a:t>
            </a:r>
            <a:r>
              <a:rPr lang="en-GB" b="1" dirty="0"/>
              <a:t>of Creation</a:t>
            </a:r>
            <a:r>
              <a:rPr lang="en-GB" dirty="0"/>
              <a:t>, </a:t>
            </a:r>
            <a:endParaRPr lang="en-GB" dirty="0" smtClean="0"/>
          </a:p>
          <a:p>
            <a:pPr marL="0" indent="0">
              <a:buNone/>
            </a:pPr>
            <a:r>
              <a:rPr lang="en-GB" dirty="0"/>
              <a:t> </a:t>
            </a:r>
            <a:r>
              <a:rPr lang="en-GB" dirty="0" smtClean="0"/>
              <a:t>   </a:t>
            </a:r>
            <a:r>
              <a:rPr lang="en-GB" sz="2000" dirty="0" smtClean="0"/>
              <a:t>is </a:t>
            </a:r>
            <a:r>
              <a:rPr lang="en-GB" sz="2000" dirty="0"/>
              <a:t>the 129th hymn of the 10th </a:t>
            </a:r>
            <a:r>
              <a:rPr lang="en-GB" sz="2000" dirty="0" smtClean="0"/>
              <a:t>Mandala of </a:t>
            </a:r>
            <a:r>
              <a:rPr lang="en-GB" sz="2000" dirty="0"/>
              <a:t>the </a:t>
            </a:r>
            <a:endParaRPr lang="en-GB" sz="2000" dirty="0" smtClean="0"/>
          </a:p>
          <a:p>
            <a:endParaRPr lang="en-GB" dirty="0"/>
          </a:p>
          <a:p>
            <a:pPr>
              <a:buFont typeface="Arial" panose="020B0604020202020204" pitchFamily="34" charset="0"/>
              <a:buChar char="•"/>
            </a:pPr>
            <a:r>
              <a:rPr lang="en-GB" b="1" dirty="0" smtClean="0"/>
              <a:t>Rigveda </a:t>
            </a:r>
            <a:r>
              <a:rPr lang="en-GB" b="1" dirty="0"/>
              <a:t>(10:129). </a:t>
            </a:r>
            <a:endParaRPr lang="en-GB" b="1" dirty="0" smtClean="0"/>
          </a:p>
          <a:p>
            <a:pPr marL="0" indent="0">
              <a:buNone/>
            </a:pPr>
            <a:r>
              <a:rPr lang="en-GB" b="1" dirty="0"/>
              <a:t> </a:t>
            </a:r>
            <a:r>
              <a:rPr lang="en-GB" b="1" dirty="0" smtClean="0"/>
              <a:t>   </a:t>
            </a:r>
            <a:r>
              <a:rPr lang="en-GB" sz="2000" dirty="0" smtClean="0"/>
              <a:t>It </a:t>
            </a:r>
            <a:r>
              <a:rPr lang="en-GB" sz="2000" dirty="0"/>
              <a:t>is concerned with cosmology and </a:t>
            </a:r>
            <a:r>
              <a:rPr lang="en-GB" sz="2000" dirty="0" smtClean="0"/>
              <a:t>the </a:t>
            </a:r>
            <a:r>
              <a:rPr lang="en-GB" sz="2000" dirty="0"/>
              <a:t>origin of the </a:t>
            </a:r>
            <a:r>
              <a:rPr lang="en-GB" sz="2000" dirty="0" smtClean="0"/>
              <a:t>universe</a:t>
            </a:r>
            <a:endParaRPr lang="en-GB" sz="2000" dirty="0"/>
          </a:p>
        </p:txBody>
      </p:sp>
      <p:sp>
        <p:nvSpPr>
          <p:cNvPr id="6" name="TextBox 5"/>
          <p:cNvSpPr txBox="1"/>
          <p:nvPr/>
        </p:nvSpPr>
        <p:spPr>
          <a:xfrm>
            <a:off x="1619672" y="332656"/>
            <a:ext cx="8080920" cy="1015663"/>
          </a:xfrm>
          <a:prstGeom prst="rect">
            <a:avLst/>
          </a:prstGeom>
          <a:noFill/>
        </p:spPr>
        <p:txBody>
          <a:bodyPr wrap="square" rtlCol="0">
            <a:spAutoFit/>
          </a:bodyPr>
          <a:lstStyle/>
          <a:p>
            <a:r>
              <a:rPr lang="nl-NL" sz="6000" dirty="0" smtClean="0">
                <a:solidFill>
                  <a:prstClr val="white"/>
                </a:solidFill>
                <a:latin typeface="Constantia"/>
              </a:rPr>
              <a:t>Hymn of Creation </a:t>
            </a:r>
            <a:endParaRPr lang="en-GB" sz="6000" dirty="0">
              <a:solidFill>
                <a:prstClr val="white"/>
              </a:solidFill>
              <a:latin typeface="Constantia"/>
            </a:endParaRPr>
          </a:p>
        </p:txBody>
      </p:sp>
      <p:sp>
        <p:nvSpPr>
          <p:cNvPr id="7" name="Rectangle 6"/>
          <p:cNvSpPr/>
          <p:nvPr/>
        </p:nvSpPr>
        <p:spPr>
          <a:xfrm>
            <a:off x="539552" y="1700808"/>
            <a:ext cx="8280920"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915094547"/>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539552" y="1844824"/>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pPr>
            <a:endParaRPr lang="nl-NL" sz="1400" b="1" dirty="0" smtClean="0">
              <a:solidFill>
                <a:prstClr val="white"/>
              </a:solidFill>
            </a:endParaRPr>
          </a:p>
          <a:p>
            <a:pPr marL="0" indent="0">
              <a:buClr>
                <a:srgbClr val="F3A447"/>
              </a:buClr>
              <a:buFont typeface="Wingdings 2" pitchFamily="18" charset="2"/>
              <a:buNone/>
            </a:pPr>
            <a:r>
              <a:rPr lang="nl-NL" sz="2000" b="1" dirty="0" smtClean="0">
                <a:solidFill>
                  <a:prstClr val="white"/>
                </a:solidFill>
              </a:rPr>
              <a:t>Ancient Cosmology</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smtClean="0">
                <a:solidFill>
                  <a:prstClr val="white"/>
                </a:solidFill>
              </a:rPr>
              <a:t>           - What was the shape of the Universe imaged by those ancient peoples to whom all </a:t>
            </a:r>
          </a:p>
          <a:p>
            <a:pPr marL="0" indent="0">
              <a:buClr>
                <a:srgbClr val="F3A447"/>
              </a:buClr>
              <a:buFont typeface="Wingdings 2" pitchFamily="18" charset="2"/>
              <a:buNone/>
            </a:pPr>
            <a:r>
              <a:rPr lang="nl-NL" sz="1400" dirty="0" smtClean="0">
                <a:solidFill>
                  <a:prstClr val="white"/>
                </a:solidFill>
              </a:rPr>
              <a:t>              modern knowledge of geography and astronomy was inacessible ?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smtClean="0">
                <a:solidFill>
                  <a:prstClr val="white"/>
                </a:solidFill>
              </a:rPr>
              <a:t>           - How did they conceive the form of the cosmos which accommodated not only the known </a:t>
            </a:r>
          </a:p>
          <a:p>
            <a:pPr marL="0" indent="0">
              <a:buClr>
                <a:srgbClr val="F3A447"/>
              </a:buClr>
              <a:buFont typeface="Wingdings 2" pitchFamily="18" charset="2"/>
              <a:buNone/>
            </a:pPr>
            <a:r>
              <a:rPr lang="nl-NL" sz="1400" dirty="0" smtClean="0">
                <a:solidFill>
                  <a:prstClr val="white"/>
                </a:solidFill>
              </a:rPr>
              <a:t>              face of the earth and the visible heavenly bodies, but also those other worlds </a:t>
            </a:r>
          </a:p>
          <a:p>
            <a:pPr marL="0" indent="0">
              <a:buClr>
                <a:srgbClr val="F3A447"/>
              </a:buClr>
              <a:buFont typeface="Wingdings 2" pitchFamily="18" charset="2"/>
              <a:buNone/>
            </a:pPr>
            <a:r>
              <a:rPr lang="nl-NL" sz="1400" dirty="0" smtClean="0">
                <a:solidFill>
                  <a:prstClr val="white"/>
                </a:solidFill>
              </a:rPr>
              <a:t>              ie. the realms of the dead, both blessed and damned, </a:t>
            </a:r>
          </a:p>
          <a:p>
            <a:pPr marL="0" indent="0">
              <a:buClr>
                <a:srgbClr val="F3A447"/>
              </a:buClr>
              <a:buFont typeface="Wingdings 2" pitchFamily="18" charset="2"/>
              <a:buNone/>
            </a:pPr>
            <a:r>
              <a:rPr lang="nl-NL" sz="1400" dirty="0" smtClean="0">
                <a:solidFill>
                  <a:prstClr val="white"/>
                </a:solidFill>
              </a:rPr>
              <a:t>                   and the countries inhabited by gods and demons ?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a:solidFill>
                  <a:prstClr val="white"/>
                </a:solidFill>
              </a:rPr>
              <a:t> </a:t>
            </a:r>
            <a:r>
              <a:rPr lang="nl-NL" sz="1400" dirty="0" smtClean="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a:buClr>
                <a:srgbClr val="F3A447"/>
              </a:buClr>
              <a:buFont typeface="Arial" panose="020B0604020202020204" pitchFamily="34" charset="0"/>
              <a:buChar char="•"/>
            </a:pPr>
            <a:r>
              <a:rPr lang="nl-NL" sz="1400" dirty="0" smtClean="0">
                <a:solidFill>
                  <a:prstClr val="white"/>
                </a:solidFill>
              </a:rPr>
              <a:t> </a:t>
            </a:r>
            <a:endParaRPr lang="en-GB" sz="1400" dirty="0" smtClean="0">
              <a:solidFill>
                <a:prstClr val="white"/>
              </a:solidFill>
            </a:endParaRPr>
          </a:p>
        </p:txBody>
      </p:sp>
      <p:sp>
        <p:nvSpPr>
          <p:cNvPr id="5" name="Rectangle 4"/>
          <p:cNvSpPr/>
          <p:nvPr/>
        </p:nvSpPr>
        <p:spPr>
          <a:xfrm>
            <a:off x="298788" y="1952836"/>
            <a:ext cx="8567112"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65573428"/>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820" y="1052736"/>
            <a:ext cx="8229600" cy="4716016"/>
          </a:xfrm>
        </p:spPr>
        <p:txBody>
          <a:bodyPr/>
          <a:lstStyle/>
          <a:p>
            <a:pPr marL="0" indent="0" algn="ctr">
              <a:buNone/>
            </a:pPr>
            <a:r>
              <a:rPr lang="en-GB" sz="1600" dirty="0" smtClean="0">
                <a:solidFill>
                  <a:schemeClr val="bg1"/>
                </a:solidFill>
              </a:rPr>
              <a:t>There </a:t>
            </a:r>
            <a:r>
              <a:rPr lang="en-GB" sz="1600" dirty="0">
                <a:solidFill>
                  <a:schemeClr val="bg1"/>
                </a:solidFill>
              </a:rPr>
              <a:t>was neither non-existence nor existence then;</a:t>
            </a:r>
            <a:br>
              <a:rPr lang="en-GB" sz="1600" dirty="0">
                <a:solidFill>
                  <a:schemeClr val="bg1"/>
                </a:solidFill>
              </a:rPr>
            </a:br>
            <a:r>
              <a:rPr lang="en-GB" sz="1600" dirty="0">
                <a:solidFill>
                  <a:schemeClr val="bg1"/>
                </a:solidFill>
              </a:rPr>
              <a:t>Neither the realm of space, nor the sky which is beyond;</a:t>
            </a:r>
            <a:br>
              <a:rPr lang="en-GB" sz="1600" dirty="0">
                <a:solidFill>
                  <a:schemeClr val="bg1"/>
                </a:solidFill>
              </a:rPr>
            </a:br>
            <a:r>
              <a:rPr lang="en-GB" sz="1600" dirty="0">
                <a:solidFill>
                  <a:schemeClr val="bg1"/>
                </a:solidFill>
              </a:rPr>
              <a:t>What stirred? Where? In whose protection?</a:t>
            </a:r>
          </a:p>
          <a:p>
            <a:pPr marL="0" indent="0" algn="ctr">
              <a:buNone/>
            </a:pPr>
            <a:r>
              <a:rPr lang="en-GB" sz="1600" dirty="0">
                <a:solidFill>
                  <a:schemeClr val="bg1"/>
                </a:solidFill>
              </a:rPr>
              <a:t>There was neither death nor immortality then;</a:t>
            </a:r>
            <a:br>
              <a:rPr lang="en-GB" sz="1600" dirty="0">
                <a:solidFill>
                  <a:schemeClr val="bg1"/>
                </a:solidFill>
              </a:rPr>
            </a:br>
            <a:r>
              <a:rPr lang="en-GB" sz="1600" dirty="0">
                <a:solidFill>
                  <a:schemeClr val="bg1"/>
                </a:solidFill>
              </a:rPr>
              <a:t>No distinguishing sign of night nor of day;</a:t>
            </a:r>
            <a:br>
              <a:rPr lang="en-GB" sz="1600" dirty="0">
                <a:solidFill>
                  <a:schemeClr val="bg1"/>
                </a:solidFill>
              </a:rPr>
            </a:br>
            <a:r>
              <a:rPr lang="en-GB" sz="1600" dirty="0">
                <a:solidFill>
                  <a:schemeClr val="bg1"/>
                </a:solidFill>
              </a:rPr>
              <a:t>That One breathed, windless, by its own impulse;</a:t>
            </a:r>
            <a:br>
              <a:rPr lang="en-GB" sz="1600" dirty="0">
                <a:solidFill>
                  <a:schemeClr val="bg1"/>
                </a:solidFill>
              </a:rPr>
            </a:br>
            <a:r>
              <a:rPr lang="en-GB" sz="1600" dirty="0">
                <a:solidFill>
                  <a:schemeClr val="bg1"/>
                </a:solidFill>
              </a:rPr>
              <a:t>Other than that there was nothing beyond.</a:t>
            </a:r>
          </a:p>
          <a:p>
            <a:pPr marL="0" indent="0" algn="ctr">
              <a:buNone/>
            </a:pPr>
            <a:r>
              <a:rPr lang="en-GB" sz="1600" dirty="0">
                <a:solidFill>
                  <a:schemeClr val="bg1"/>
                </a:solidFill>
              </a:rPr>
              <a:t>Darkness there was at first, by darkness hidden;</a:t>
            </a:r>
            <a:br>
              <a:rPr lang="en-GB" sz="1600" dirty="0">
                <a:solidFill>
                  <a:schemeClr val="bg1"/>
                </a:solidFill>
              </a:rPr>
            </a:br>
            <a:r>
              <a:rPr lang="en-GB" sz="1600" dirty="0">
                <a:solidFill>
                  <a:schemeClr val="bg1"/>
                </a:solidFill>
              </a:rPr>
              <a:t>Without distinctive marks, this all was water;</a:t>
            </a:r>
            <a:br>
              <a:rPr lang="en-GB" sz="1600" dirty="0">
                <a:solidFill>
                  <a:schemeClr val="bg1"/>
                </a:solidFill>
              </a:rPr>
            </a:br>
            <a:r>
              <a:rPr lang="en-GB" sz="1600" dirty="0">
                <a:solidFill>
                  <a:schemeClr val="bg1"/>
                </a:solidFill>
              </a:rPr>
              <a:t>That which, becoming, by the void was covered;</a:t>
            </a:r>
            <a:br>
              <a:rPr lang="en-GB" sz="1600" dirty="0">
                <a:solidFill>
                  <a:schemeClr val="bg1"/>
                </a:solidFill>
              </a:rPr>
            </a:br>
            <a:r>
              <a:rPr lang="en-GB" sz="1600" dirty="0">
                <a:solidFill>
                  <a:schemeClr val="bg1"/>
                </a:solidFill>
              </a:rPr>
              <a:t>That One by force of heat came into being;</a:t>
            </a:r>
          </a:p>
          <a:p>
            <a:pPr marL="0" indent="0" algn="ctr">
              <a:buNone/>
            </a:pPr>
            <a:r>
              <a:rPr lang="en-GB" sz="1600" dirty="0">
                <a:solidFill>
                  <a:schemeClr val="bg1"/>
                </a:solidFill>
              </a:rPr>
              <a:t>Who really knows? Who will here proclaim it?</a:t>
            </a:r>
            <a:br>
              <a:rPr lang="en-GB" sz="1600" dirty="0">
                <a:solidFill>
                  <a:schemeClr val="bg1"/>
                </a:solidFill>
              </a:rPr>
            </a:br>
            <a:r>
              <a:rPr lang="en-GB" sz="1600" dirty="0">
                <a:solidFill>
                  <a:schemeClr val="bg1"/>
                </a:solidFill>
              </a:rPr>
              <a:t>Whence was it produced? Whence is this creation?</a:t>
            </a:r>
            <a:br>
              <a:rPr lang="en-GB" sz="1600" dirty="0">
                <a:solidFill>
                  <a:schemeClr val="bg1"/>
                </a:solidFill>
              </a:rPr>
            </a:br>
            <a:r>
              <a:rPr lang="en-GB" sz="1600" dirty="0">
                <a:solidFill>
                  <a:schemeClr val="bg1"/>
                </a:solidFill>
              </a:rPr>
              <a:t>Gods came afterwards, with the creation of this universe.</a:t>
            </a:r>
            <a:br>
              <a:rPr lang="en-GB" sz="1600" dirty="0">
                <a:solidFill>
                  <a:schemeClr val="bg1"/>
                </a:solidFill>
              </a:rPr>
            </a:br>
            <a:r>
              <a:rPr lang="en-GB" sz="1600" dirty="0">
                <a:solidFill>
                  <a:schemeClr val="bg1"/>
                </a:solidFill>
              </a:rPr>
              <a:t>Who then knows whence it has arisen?</a:t>
            </a:r>
          </a:p>
          <a:p>
            <a:pPr marL="0" indent="0" algn="ctr">
              <a:buNone/>
            </a:pPr>
            <a:r>
              <a:rPr lang="en-GB" sz="1600" dirty="0">
                <a:solidFill>
                  <a:schemeClr val="bg1"/>
                </a:solidFill>
              </a:rPr>
              <a:t>Whether God's will created it, or whether He was mute;</a:t>
            </a:r>
            <a:br>
              <a:rPr lang="en-GB" sz="1600" dirty="0">
                <a:solidFill>
                  <a:schemeClr val="bg1"/>
                </a:solidFill>
              </a:rPr>
            </a:br>
            <a:r>
              <a:rPr lang="en-GB" sz="1600" dirty="0">
                <a:solidFill>
                  <a:schemeClr val="bg1"/>
                </a:solidFill>
              </a:rPr>
              <a:t>Perhaps it formed itself, or perhaps it did not;</a:t>
            </a:r>
            <a:br>
              <a:rPr lang="en-GB" sz="1600" dirty="0">
                <a:solidFill>
                  <a:schemeClr val="bg1"/>
                </a:solidFill>
              </a:rPr>
            </a:br>
            <a:r>
              <a:rPr lang="en-GB" sz="1600" dirty="0">
                <a:solidFill>
                  <a:schemeClr val="bg1"/>
                </a:solidFill>
              </a:rPr>
              <a:t>Only He who is its overseer in highest heaven knows,</a:t>
            </a:r>
            <a:br>
              <a:rPr lang="en-GB" sz="1600" dirty="0">
                <a:solidFill>
                  <a:schemeClr val="bg1"/>
                </a:solidFill>
              </a:rPr>
            </a:br>
            <a:r>
              <a:rPr lang="en-GB" sz="1600" dirty="0">
                <a:solidFill>
                  <a:schemeClr val="bg1"/>
                </a:solidFill>
              </a:rPr>
              <a:t>Only He knows, or perhaps He does not know.</a:t>
            </a:r>
          </a:p>
          <a:p>
            <a:pPr marL="0" indent="0">
              <a:buNone/>
            </a:pPr>
            <a:endParaRPr lang="en-GB" sz="1700" dirty="0" smtClean="0">
              <a:solidFill>
                <a:schemeClr val="bg1"/>
              </a:solidFill>
            </a:endParaRPr>
          </a:p>
          <a:p>
            <a:pPr marL="0" indent="0">
              <a:buNone/>
            </a:pPr>
            <a:r>
              <a:rPr lang="en-GB" sz="1700" i="1" dirty="0">
                <a:solidFill>
                  <a:schemeClr val="bg1"/>
                </a:solidFill>
              </a:rPr>
              <a:t> </a:t>
            </a:r>
            <a:r>
              <a:rPr lang="en-GB" sz="1700" i="1" dirty="0" smtClean="0">
                <a:solidFill>
                  <a:schemeClr val="bg1"/>
                </a:solidFill>
              </a:rPr>
              <a:t>                                                                                                     The </a:t>
            </a:r>
            <a:r>
              <a:rPr lang="en-GB" sz="1700" i="1" dirty="0">
                <a:solidFill>
                  <a:schemeClr val="bg1"/>
                </a:solidFill>
              </a:rPr>
              <a:t>Rig Veda, 10.129.1–7</a:t>
            </a:r>
            <a:endParaRPr lang="en-GB" sz="1700" i="1" dirty="0" smtClean="0">
              <a:solidFill>
                <a:schemeClr val="bg1"/>
              </a:solidFill>
            </a:endParaRPr>
          </a:p>
          <a:p>
            <a:endParaRPr lang="en-GB" dirty="0"/>
          </a:p>
        </p:txBody>
      </p:sp>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539552" y="116632"/>
            <a:ext cx="8856984" cy="630942"/>
          </a:xfrm>
          <a:prstGeom prst="rect">
            <a:avLst/>
          </a:prstGeom>
          <a:noFill/>
        </p:spPr>
        <p:txBody>
          <a:bodyPr wrap="square" rtlCol="0">
            <a:spAutoFit/>
          </a:bodyPr>
          <a:lstStyle/>
          <a:p>
            <a:r>
              <a:rPr lang="nl-NL" sz="3500" b="1" dirty="0" smtClean="0">
                <a:solidFill>
                  <a:prstClr val="black"/>
                </a:solidFill>
              </a:rPr>
              <a:t>Nasadiya Sukta – Hymn of Creation</a:t>
            </a:r>
            <a:endParaRPr lang="en-GB" sz="3500" b="1" dirty="0">
              <a:solidFill>
                <a:prstClr val="black"/>
              </a:solidFill>
            </a:endParaRPr>
          </a:p>
        </p:txBody>
      </p:sp>
    </p:spTree>
    <p:extLst>
      <p:ext uri="{BB962C8B-B14F-4D97-AF65-F5344CB8AC3E}">
        <p14:creationId xmlns:p14="http://schemas.microsoft.com/office/powerpoint/2010/main" val="1379554726"/>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solidFill>
                  <a:schemeClr val="bg1"/>
                </a:solidFill>
              </a:rPr>
              <a:t>Hindu Cyclical Universe</a:t>
            </a:r>
            <a:endParaRPr lang="en-GB" dirty="0">
              <a:solidFill>
                <a:schemeClr val="bg1"/>
              </a:solidFill>
            </a:endParaRPr>
          </a:p>
        </p:txBody>
      </p:sp>
      <p:sp>
        <p:nvSpPr>
          <p:cNvPr id="4" name="TextBox 3"/>
          <p:cNvSpPr txBox="1"/>
          <p:nvPr/>
        </p:nvSpPr>
        <p:spPr>
          <a:xfrm>
            <a:off x="331095" y="1031264"/>
            <a:ext cx="8208912" cy="3611245"/>
          </a:xfrm>
          <a:prstGeom prst="rect">
            <a:avLst/>
          </a:prstGeom>
          <a:noFill/>
        </p:spPr>
        <p:txBody>
          <a:bodyPr wrap="square" rtlCol="0">
            <a:spAutoFit/>
          </a:bodyPr>
          <a:lstStyle/>
          <a:p>
            <a:endParaRPr lang="en-GB" sz="1400" dirty="0">
              <a:solidFill>
                <a:schemeClr val="bg1"/>
              </a:solidFill>
              <a:latin typeface="Constantia"/>
            </a:endParaRPr>
          </a:p>
          <a:p>
            <a:r>
              <a:rPr lang="en-GB" sz="1400" dirty="0" smtClean="0">
                <a:solidFill>
                  <a:schemeClr val="bg1"/>
                </a:solidFill>
                <a:latin typeface="+mn-lt"/>
              </a:rPr>
              <a:t>The </a:t>
            </a:r>
            <a:r>
              <a:rPr lang="en-GB" sz="1400" dirty="0">
                <a:solidFill>
                  <a:schemeClr val="bg1"/>
                </a:solidFill>
                <a:latin typeface="+mn-lt"/>
              </a:rPr>
              <a:t>Rig Veda's view of the cosmos </a:t>
            </a:r>
            <a:r>
              <a:rPr lang="en-GB" sz="1400" dirty="0" smtClean="0">
                <a:solidFill>
                  <a:schemeClr val="bg1"/>
                </a:solidFill>
                <a:latin typeface="+mn-lt"/>
              </a:rPr>
              <a:t>sees </a:t>
            </a:r>
            <a:r>
              <a:rPr lang="en-GB" sz="1400" dirty="0">
                <a:solidFill>
                  <a:schemeClr val="bg1"/>
                </a:solidFill>
                <a:latin typeface="+mn-lt"/>
              </a:rPr>
              <a:t>one true divine principle self-projecting as the divine word, </a:t>
            </a:r>
            <a:r>
              <a:rPr lang="en-GB" sz="1400" dirty="0" err="1">
                <a:solidFill>
                  <a:schemeClr val="bg1"/>
                </a:solidFill>
                <a:latin typeface="+mn-lt"/>
              </a:rPr>
              <a:t>Vaak</a:t>
            </a:r>
            <a:r>
              <a:rPr lang="en-GB" sz="1400" dirty="0">
                <a:solidFill>
                  <a:schemeClr val="bg1"/>
                </a:solidFill>
                <a:latin typeface="+mn-lt"/>
              </a:rPr>
              <a:t>, 'birthing' the cosmos that we know, from the </a:t>
            </a:r>
            <a:r>
              <a:rPr lang="en-GB" sz="1400" i="1" dirty="0" smtClean="0">
                <a:solidFill>
                  <a:schemeClr val="bg1"/>
                </a:solidFill>
                <a:latin typeface="+mn-lt"/>
              </a:rPr>
              <a:t>Hiranyagarbha</a:t>
            </a:r>
            <a:r>
              <a:rPr lang="en-GB" sz="1400" dirty="0" smtClean="0">
                <a:solidFill>
                  <a:schemeClr val="bg1"/>
                </a:solidFill>
                <a:latin typeface="+mn-lt"/>
              </a:rPr>
              <a:t> </a:t>
            </a:r>
            <a:r>
              <a:rPr lang="en-GB" sz="1400" dirty="0">
                <a:solidFill>
                  <a:schemeClr val="bg1"/>
                </a:solidFill>
                <a:latin typeface="+mn-lt"/>
              </a:rPr>
              <a:t>or Golden Egg</a:t>
            </a:r>
            <a:r>
              <a:rPr lang="en-GB" sz="1400" dirty="0" smtClean="0">
                <a:solidFill>
                  <a:schemeClr val="bg1"/>
                </a:solidFill>
                <a:latin typeface="+mn-lt"/>
              </a:rPr>
              <a:t>.</a:t>
            </a:r>
            <a:endParaRPr lang="en-GB" sz="1400" baseline="30000" dirty="0">
              <a:solidFill>
                <a:schemeClr val="bg1"/>
              </a:solidFill>
              <a:latin typeface="+mn-lt"/>
            </a:endParaRPr>
          </a:p>
          <a:p>
            <a:endParaRPr lang="en-GB" sz="1400" baseline="30000" dirty="0" smtClean="0">
              <a:solidFill>
                <a:schemeClr val="bg1"/>
              </a:solidFill>
              <a:latin typeface="+mn-lt"/>
            </a:endParaRPr>
          </a:p>
          <a:p>
            <a:endParaRPr lang="nl-NL" sz="1400" baseline="30000" dirty="0" smtClean="0">
              <a:solidFill>
                <a:schemeClr val="bg1"/>
              </a:solidFill>
              <a:latin typeface="+mn-lt"/>
            </a:endParaRPr>
          </a:p>
          <a:p>
            <a:endParaRPr lang="nl-NL" sz="1400" baseline="30000" dirty="0" smtClean="0">
              <a:solidFill>
                <a:schemeClr val="bg1"/>
              </a:solidFill>
              <a:latin typeface="+mn-lt"/>
            </a:endParaRPr>
          </a:p>
          <a:p>
            <a:endParaRPr lang="nl-NL" sz="1400" baseline="30000" dirty="0">
              <a:solidFill>
                <a:schemeClr val="bg1"/>
              </a:solidFill>
              <a:latin typeface="+mn-lt"/>
            </a:endParaRPr>
          </a:p>
          <a:p>
            <a:endParaRPr lang="en-GB" sz="1400" baseline="300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Holy Trinity (Trimurti) of Hindu religion:</a:t>
            </a:r>
          </a:p>
          <a:p>
            <a:endParaRPr lang="nl-NL" sz="1400" dirty="0" smtClean="0">
              <a:solidFill>
                <a:schemeClr val="bg1"/>
              </a:solidFill>
              <a:latin typeface="+mn-lt"/>
            </a:endParaRPr>
          </a:p>
          <a:p>
            <a:r>
              <a:rPr lang="nl-NL" sz="1400" dirty="0">
                <a:solidFill>
                  <a:schemeClr val="bg1"/>
                </a:solidFill>
                <a:latin typeface="+mn-lt"/>
              </a:rPr>
              <a:t> </a:t>
            </a:r>
            <a:r>
              <a:rPr lang="nl-NL" sz="1400" dirty="0" smtClean="0">
                <a:solidFill>
                  <a:schemeClr val="bg1"/>
                </a:solidFill>
                <a:latin typeface="+mn-lt"/>
              </a:rPr>
              <a:t>             </a:t>
            </a:r>
            <a:r>
              <a:rPr lang="nl-NL" sz="1400" b="1" dirty="0" smtClean="0">
                <a:solidFill>
                  <a:schemeClr val="bg1"/>
                </a:solidFill>
                <a:latin typeface="+mn-lt"/>
              </a:rPr>
              <a:t>Brahma</a:t>
            </a:r>
            <a:endParaRPr lang="en-GB" sz="1400" b="1" dirty="0">
              <a:solidFill>
                <a:schemeClr val="bg1"/>
              </a:solidFill>
              <a:latin typeface="+mn-lt"/>
            </a:endParaRPr>
          </a:p>
          <a:p>
            <a:r>
              <a:rPr lang="en-GB" sz="1400" dirty="0" smtClean="0">
                <a:solidFill>
                  <a:schemeClr val="bg1"/>
                </a:solidFill>
                <a:latin typeface="+mn-lt"/>
              </a:rPr>
              <a:t> </a:t>
            </a:r>
            <a:r>
              <a:rPr lang="en-GB" sz="1400" dirty="0">
                <a:solidFill>
                  <a:schemeClr val="bg1"/>
                </a:solidFill>
                <a:latin typeface="+mn-lt"/>
              </a:rPr>
              <a:t> </a:t>
            </a:r>
            <a:r>
              <a:rPr lang="en-GB" sz="1400" dirty="0" smtClean="0">
                <a:solidFill>
                  <a:schemeClr val="bg1"/>
                </a:solidFill>
                <a:latin typeface="+mn-lt"/>
              </a:rPr>
              <a:t>            </a:t>
            </a:r>
            <a:r>
              <a:rPr lang="en-GB" sz="1400" b="1" dirty="0" smtClean="0">
                <a:solidFill>
                  <a:schemeClr val="bg1"/>
                </a:solidFill>
                <a:latin typeface="+mn-lt"/>
              </a:rPr>
              <a:t>Vishnu</a:t>
            </a:r>
            <a:r>
              <a:rPr lang="en-GB" sz="1400" dirty="0" smtClean="0">
                <a:solidFill>
                  <a:schemeClr val="bg1"/>
                </a:solidFill>
                <a:latin typeface="+mn-lt"/>
              </a:rPr>
              <a:t> </a:t>
            </a:r>
            <a:r>
              <a:rPr lang="en-GB" sz="1400" dirty="0">
                <a:solidFill>
                  <a:schemeClr val="bg1"/>
                </a:solidFill>
                <a:latin typeface="+mn-lt"/>
              </a:rPr>
              <a:t>(The God of Preservation) </a:t>
            </a:r>
            <a:r>
              <a:rPr lang="en-GB" sz="1400" dirty="0" smtClean="0">
                <a:solidFill>
                  <a:schemeClr val="bg1"/>
                </a:solidFill>
                <a:latin typeface="+mn-lt"/>
              </a:rPr>
              <a:t>preserves the Universe</a:t>
            </a:r>
          </a:p>
          <a:p>
            <a:r>
              <a:rPr lang="en-GB" sz="1400" dirty="0">
                <a:solidFill>
                  <a:schemeClr val="bg1"/>
                </a:solidFill>
                <a:latin typeface="+mn-lt"/>
              </a:rPr>
              <a:t> </a:t>
            </a:r>
            <a:r>
              <a:rPr lang="en-GB" sz="1400" dirty="0" smtClean="0">
                <a:solidFill>
                  <a:schemeClr val="bg1"/>
                </a:solidFill>
                <a:latin typeface="+mn-lt"/>
              </a:rPr>
              <a:t>              </a:t>
            </a:r>
            <a:r>
              <a:rPr lang="en-GB" sz="1400" b="1" dirty="0" smtClean="0">
                <a:solidFill>
                  <a:schemeClr val="bg1"/>
                </a:solidFill>
                <a:latin typeface="+mn-lt"/>
              </a:rPr>
              <a:t>Shiva</a:t>
            </a:r>
            <a:r>
              <a:rPr lang="en-GB" sz="1400" dirty="0" smtClean="0">
                <a:solidFill>
                  <a:schemeClr val="bg1"/>
                </a:solidFill>
                <a:latin typeface="+mn-lt"/>
              </a:rPr>
              <a:t> </a:t>
            </a:r>
            <a:r>
              <a:rPr lang="en-GB" sz="1400" dirty="0">
                <a:solidFill>
                  <a:schemeClr val="bg1"/>
                </a:solidFill>
                <a:latin typeface="+mn-lt"/>
              </a:rPr>
              <a:t>(The God of Destruction</a:t>
            </a:r>
            <a:r>
              <a:rPr lang="en-GB" sz="1400" dirty="0" smtClean="0">
                <a:solidFill>
                  <a:schemeClr val="bg1"/>
                </a:solidFill>
                <a:latin typeface="+mn-lt"/>
              </a:rPr>
              <a:t>) destroys the Universe. </a:t>
            </a:r>
            <a:endParaRPr lang="en-GB" sz="1400" dirty="0">
              <a:solidFill>
                <a:schemeClr val="bg1"/>
              </a:solidFill>
              <a:latin typeface="+mn-lt"/>
            </a:endParaRPr>
          </a:p>
          <a:p>
            <a:endParaRPr lang="en-GB" sz="1400" dirty="0" smtClean="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Once </a:t>
            </a:r>
            <a:r>
              <a:rPr lang="en-GB" sz="1400" dirty="0">
                <a:solidFill>
                  <a:schemeClr val="bg1"/>
                </a:solidFill>
                <a:latin typeface="+mn-lt"/>
              </a:rPr>
              <a:t>the Universe has been destroyed by Shiva, Brahma starts the creation once again. </a:t>
            </a:r>
            <a:endParaRPr lang="en-GB" sz="1400" dirty="0" smtClean="0">
              <a:solidFill>
                <a:schemeClr val="bg1"/>
              </a:solidFill>
              <a:latin typeface="+mn-lt"/>
            </a:endParaRPr>
          </a:p>
          <a:p>
            <a:endParaRPr lang="en-GB" sz="14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This </a:t>
            </a:r>
            <a:r>
              <a:rPr lang="en-GB" sz="1400" dirty="0">
                <a:solidFill>
                  <a:schemeClr val="bg1"/>
                </a:solidFill>
                <a:latin typeface="+mn-lt"/>
              </a:rPr>
              <a:t>creation-destruction cycle repeats itself almost </a:t>
            </a:r>
            <a:r>
              <a:rPr lang="en-GB" sz="1400" dirty="0" smtClean="0">
                <a:solidFill>
                  <a:schemeClr val="bg1"/>
                </a:solidFill>
                <a:latin typeface="+mn-lt"/>
              </a:rPr>
              <a:t>endlessly</a:t>
            </a:r>
            <a:endParaRPr lang="en-GB" sz="1400" dirty="0">
              <a:solidFill>
                <a:schemeClr val="bg1"/>
              </a:solidFill>
              <a:latin typeface="+mn-lt"/>
            </a:endParaRPr>
          </a:p>
          <a:p>
            <a:endParaRPr lang="nl-NL" sz="1400" dirty="0" smtClean="0">
              <a:solidFill>
                <a:schemeClr val="bg1"/>
              </a:solidFill>
              <a:latin typeface="Constantia"/>
            </a:endParaRPr>
          </a:p>
        </p:txBody>
      </p:sp>
      <p:sp>
        <p:nvSpPr>
          <p:cNvPr id="5" name="Rectangle 4"/>
          <p:cNvSpPr/>
          <p:nvPr/>
        </p:nvSpPr>
        <p:spPr>
          <a:xfrm>
            <a:off x="226838" y="980728"/>
            <a:ext cx="8803349"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26839" y="4581128"/>
            <a:ext cx="8803349" cy="21602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44045" y="1412192"/>
            <a:ext cx="2016225" cy="8642125"/>
          </a:xfrm>
          <a:prstGeom prst="rect">
            <a:avLst/>
          </a:prstGeom>
        </p:spPr>
      </p:pic>
      <p:sp>
        <p:nvSpPr>
          <p:cNvPr id="8" name="Rectangle 7"/>
          <p:cNvSpPr/>
          <p:nvPr/>
        </p:nvSpPr>
        <p:spPr>
          <a:xfrm>
            <a:off x="226837" y="2420888"/>
            <a:ext cx="8803349" cy="20078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342036831"/>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solidFill>
                  <a:schemeClr val="bg1"/>
                </a:solidFill>
              </a:rPr>
              <a:t>Hindu Cyclical Universe</a:t>
            </a:r>
            <a:endParaRPr lang="en-GB" dirty="0">
              <a:solidFill>
                <a:schemeClr val="bg1"/>
              </a:solidFill>
            </a:endParaRPr>
          </a:p>
        </p:txBody>
      </p:sp>
      <p:sp>
        <p:nvSpPr>
          <p:cNvPr id="4" name="TextBox 3"/>
          <p:cNvSpPr txBox="1"/>
          <p:nvPr/>
        </p:nvSpPr>
        <p:spPr>
          <a:xfrm>
            <a:off x="331095" y="1031264"/>
            <a:ext cx="8208912" cy="3036729"/>
          </a:xfrm>
          <a:prstGeom prst="rect">
            <a:avLst/>
          </a:prstGeom>
          <a:noFill/>
        </p:spPr>
        <p:txBody>
          <a:bodyPr wrap="square" rtlCol="0">
            <a:spAutoFit/>
          </a:bodyPr>
          <a:lstStyle/>
          <a:p>
            <a:endParaRPr lang="en-GB" sz="1400" dirty="0">
              <a:solidFill>
                <a:prstClr val="black"/>
              </a:solidFill>
              <a:latin typeface="Constantia"/>
            </a:endParaRPr>
          </a:p>
          <a:p>
            <a:r>
              <a:rPr lang="en-GB" sz="1400" dirty="0" smtClean="0">
                <a:solidFill>
                  <a:prstClr val="black"/>
                </a:solidFill>
                <a:latin typeface="Constantia"/>
              </a:rPr>
              <a:t>The </a:t>
            </a:r>
            <a:r>
              <a:rPr lang="en-GB" sz="1400" dirty="0">
                <a:solidFill>
                  <a:prstClr val="black"/>
                </a:solidFill>
                <a:latin typeface="Constantia"/>
              </a:rPr>
              <a:t>Rig Veda's view of the cosmos </a:t>
            </a:r>
            <a:r>
              <a:rPr lang="en-GB" sz="1400" dirty="0" smtClean="0">
                <a:solidFill>
                  <a:prstClr val="black"/>
                </a:solidFill>
                <a:latin typeface="Constantia"/>
              </a:rPr>
              <a:t>sees </a:t>
            </a:r>
            <a:r>
              <a:rPr lang="en-GB" sz="1400" dirty="0">
                <a:solidFill>
                  <a:prstClr val="black"/>
                </a:solidFill>
                <a:latin typeface="Constantia"/>
              </a:rPr>
              <a:t>one true divine principle self-projecting as the divine word, </a:t>
            </a:r>
            <a:r>
              <a:rPr lang="en-GB" sz="1400" dirty="0" err="1">
                <a:solidFill>
                  <a:prstClr val="black"/>
                </a:solidFill>
                <a:latin typeface="Constantia"/>
              </a:rPr>
              <a:t>Vaak</a:t>
            </a:r>
            <a:r>
              <a:rPr lang="en-GB" sz="1400" dirty="0">
                <a:solidFill>
                  <a:prstClr val="black"/>
                </a:solidFill>
                <a:latin typeface="Constantia"/>
              </a:rPr>
              <a:t>, 'birthing' the cosmos that we know, from the </a:t>
            </a:r>
            <a:r>
              <a:rPr lang="en-GB" sz="1400" i="1" dirty="0" smtClean="0">
                <a:solidFill>
                  <a:prstClr val="black"/>
                </a:solidFill>
                <a:latin typeface="Constantia"/>
              </a:rPr>
              <a:t>Hiranyagarbha</a:t>
            </a:r>
            <a:r>
              <a:rPr lang="en-GB" sz="1400" dirty="0" smtClean="0">
                <a:solidFill>
                  <a:prstClr val="black"/>
                </a:solidFill>
                <a:latin typeface="Constantia"/>
              </a:rPr>
              <a:t> </a:t>
            </a:r>
            <a:r>
              <a:rPr lang="en-GB" sz="1400" dirty="0">
                <a:solidFill>
                  <a:prstClr val="black"/>
                </a:solidFill>
                <a:latin typeface="Constantia"/>
              </a:rPr>
              <a:t>or Golden Egg</a:t>
            </a:r>
            <a:r>
              <a:rPr lang="en-GB" sz="1400" dirty="0" smtClean="0">
                <a:solidFill>
                  <a:prstClr val="black"/>
                </a:solidFill>
                <a:latin typeface="Constantia"/>
              </a:rPr>
              <a:t>.</a:t>
            </a:r>
            <a:endParaRPr lang="en-GB" sz="1400" baseline="30000" dirty="0">
              <a:solidFill>
                <a:prstClr val="black"/>
              </a:solidFill>
              <a:latin typeface="Constantia"/>
            </a:endParaRPr>
          </a:p>
          <a:p>
            <a:endParaRPr lang="en-GB" sz="1400" baseline="30000" dirty="0" smtClean="0">
              <a:solidFill>
                <a:prstClr val="black"/>
              </a:solidFill>
              <a:latin typeface="Constantia"/>
            </a:endParaRPr>
          </a:p>
          <a:p>
            <a:endParaRPr lang="nl-NL" sz="1400" baseline="30000" dirty="0" smtClean="0">
              <a:solidFill>
                <a:prstClr val="black"/>
              </a:solidFill>
              <a:latin typeface="Constantia"/>
            </a:endParaRPr>
          </a:p>
          <a:p>
            <a:endParaRPr lang="nl-NL" sz="1400" baseline="30000" dirty="0" smtClean="0">
              <a:solidFill>
                <a:prstClr val="black"/>
              </a:solidFill>
              <a:latin typeface="Constantia"/>
            </a:endParaRPr>
          </a:p>
          <a:p>
            <a:endParaRPr lang="nl-NL" sz="1400" baseline="30000" dirty="0">
              <a:solidFill>
                <a:schemeClr val="bg1"/>
              </a:solidFill>
              <a:latin typeface="Constantia"/>
            </a:endParaRPr>
          </a:p>
          <a:p>
            <a:endParaRPr lang="nl-NL" sz="1400" baseline="30000" dirty="0" smtClean="0">
              <a:solidFill>
                <a:schemeClr val="bg1"/>
              </a:solidFill>
              <a:latin typeface="Constantia"/>
            </a:endParaRPr>
          </a:p>
          <a:p>
            <a:endParaRPr lang="en-GB" sz="1400" baseline="30000" dirty="0" smtClean="0">
              <a:solidFill>
                <a:schemeClr val="bg1"/>
              </a:solidFill>
              <a:latin typeface="Constantia"/>
            </a:endParaRPr>
          </a:p>
          <a:p>
            <a:endParaRPr lang="en-GB" sz="1400" baseline="30000" dirty="0">
              <a:solidFill>
                <a:schemeClr val="bg1"/>
              </a:solidFill>
              <a:latin typeface="Constantia"/>
            </a:endParaRPr>
          </a:p>
          <a:p>
            <a:pPr marL="285750" indent="-285750">
              <a:buFont typeface="Arial" panose="020B0604020202020204" pitchFamily="34" charset="0"/>
              <a:buChar char="•"/>
            </a:pPr>
            <a:r>
              <a:rPr lang="en-GB" sz="1400" dirty="0">
                <a:solidFill>
                  <a:schemeClr val="bg1"/>
                </a:solidFill>
                <a:latin typeface="+mn-lt"/>
              </a:rPr>
              <a:t>S</a:t>
            </a:r>
            <a:r>
              <a:rPr lang="en-GB" sz="1400" dirty="0" smtClean="0">
                <a:solidFill>
                  <a:schemeClr val="bg1"/>
                </a:solidFill>
                <a:latin typeface="+mn-lt"/>
              </a:rPr>
              <a:t>ome </a:t>
            </a:r>
            <a:r>
              <a:rPr lang="en-GB" sz="1400" dirty="0">
                <a:solidFill>
                  <a:schemeClr val="bg1"/>
                </a:solidFill>
                <a:latin typeface="+mn-lt"/>
              </a:rPr>
              <a:t>Puranas describe a universe that is cyclical or oscillating and infinite in time. </a:t>
            </a:r>
            <a:endParaRPr lang="en-GB" sz="1400" dirty="0" smtClean="0">
              <a:solidFill>
                <a:schemeClr val="bg1"/>
              </a:solidFill>
              <a:latin typeface="+mn-lt"/>
            </a:endParaRPr>
          </a:p>
          <a:p>
            <a:endParaRPr lang="en-GB" sz="14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The </a:t>
            </a:r>
            <a:r>
              <a:rPr lang="en-GB" sz="1400" dirty="0">
                <a:solidFill>
                  <a:schemeClr val="bg1"/>
                </a:solidFill>
                <a:latin typeface="+mn-lt"/>
              </a:rPr>
              <a:t>universe is described as a cosmic egg that cycles between expansion and total collapse. </a:t>
            </a:r>
            <a:endParaRPr lang="en-GB" sz="1400" dirty="0" smtClean="0">
              <a:solidFill>
                <a:schemeClr val="bg1"/>
              </a:solidFill>
              <a:latin typeface="+mn-lt"/>
            </a:endParaRPr>
          </a:p>
          <a:p>
            <a:pPr marL="285750" indent="-285750">
              <a:buFont typeface="Arial" panose="020B0604020202020204" pitchFamily="34" charset="0"/>
              <a:buChar char="•"/>
            </a:pPr>
            <a:endParaRPr lang="en-GB" sz="1400" dirty="0">
              <a:solidFill>
                <a:schemeClr val="bg1"/>
              </a:solidFill>
              <a:latin typeface="+mn-lt"/>
            </a:endParaRPr>
          </a:p>
          <a:p>
            <a:pPr marL="285750" indent="-285750">
              <a:buFont typeface="Arial" panose="020B0604020202020204" pitchFamily="34" charset="0"/>
              <a:buChar char="•"/>
            </a:pPr>
            <a:r>
              <a:rPr lang="en-GB" sz="1400" dirty="0" smtClean="0">
                <a:solidFill>
                  <a:schemeClr val="bg1"/>
                </a:solidFill>
                <a:latin typeface="+mn-lt"/>
              </a:rPr>
              <a:t>It </a:t>
            </a:r>
            <a:r>
              <a:rPr lang="en-GB" sz="1400" dirty="0">
                <a:solidFill>
                  <a:schemeClr val="bg1"/>
                </a:solidFill>
                <a:latin typeface="+mn-lt"/>
              </a:rPr>
              <a:t>expanded from a concentrated form — a point called a </a:t>
            </a:r>
            <a:r>
              <a:rPr lang="en-GB" sz="1400" dirty="0" err="1">
                <a:solidFill>
                  <a:schemeClr val="bg1"/>
                </a:solidFill>
                <a:latin typeface="+mn-lt"/>
              </a:rPr>
              <a:t>Bindu</a:t>
            </a:r>
            <a:r>
              <a:rPr lang="en-GB" sz="1400" dirty="0">
                <a:solidFill>
                  <a:schemeClr val="bg1"/>
                </a:solidFill>
                <a:latin typeface="+mn-lt"/>
              </a:rPr>
              <a:t>. The universe, as a living entity, is bound to the perpetual cycle of birth, death, and rebirth.</a:t>
            </a:r>
            <a:endParaRPr lang="nl-NL" sz="1400" dirty="0" smtClean="0">
              <a:solidFill>
                <a:schemeClr val="bg1"/>
              </a:solidFill>
              <a:latin typeface="+mn-lt"/>
            </a:endParaRPr>
          </a:p>
        </p:txBody>
      </p:sp>
      <p:sp>
        <p:nvSpPr>
          <p:cNvPr id="5" name="Rectangle 4"/>
          <p:cNvSpPr/>
          <p:nvPr/>
        </p:nvSpPr>
        <p:spPr>
          <a:xfrm>
            <a:off x="226838" y="980728"/>
            <a:ext cx="8803349"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26839" y="4581128"/>
            <a:ext cx="8803349" cy="21602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44045" y="1412192"/>
            <a:ext cx="2016225" cy="8642125"/>
          </a:xfrm>
          <a:prstGeom prst="rect">
            <a:avLst/>
          </a:prstGeom>
        </p:spPr>
      </p:pic>
      <p:sp>
        <p:nvSpPr>
          <p:cNvPr id="8" name="Rectangle 7"/>
          <p:cNvSpPr/>
          <p:nvPr/>
        </p:nvSpPr>
        <p:spPr>
          <a:xfrm>
            <a:off x="226837" y="2420888"/>
            <a:ext cx="8803349" cy="20078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5917146"/>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t>Brahma &amp; Hindu Cyclical Universe</a:t>
            </a:r>
            <a:endParaRPr lang="en-GB" dirty="0"/>
          </a:p>
        </p:txBody>
      </p:sp>
      <p:sp>
        <p:nvSpPr>
          <p:cNvPr id="4" name="TextBox 3"/>
          <p:cNvSpPr txBox="1"/>
          <p:nvPr/>
        </p:nvSpPr>
        <p:spPr>
          <a:xfrm>
            <a:off x="331095" y="1031264"/>
            <a:ext cx="8208912" cy="5909310"/>
          </a:xfrm>
          <a:prstGeom prst="rect">
            <a:avLst/>
          </a:prstGeom>
          <a:noFill/>
        </p:spPr>
        <p:txBody>
          <a:bodyPr wrap="square" rtlCol="0">
            <a:spAutoFit/>
          </a:bodyPr>
          <a:lstStyle/>
          <a:p>
            <a:r>
              <a:rPr lang="en-GB" sz="1400" dirty="0" smtClean="0">
                <a:latin typeface="+mn-lt"/>
              </a:rPr>
              <a:t>According to the Puranas’ view, </a:t>
            </a:r>
          </a:p>
          <a:p>
            <a:r>
              <a:rPr lang="en-GB" sz="1400" dirty="0" smtClean="0">
                <a:latin typeface="+mn-lt"/>
              </a:rPr>
              <a:t>the </a:t>
            </a:r>
            <a:r>
              <a:rPr lang="en-GB" sz="1400" dirty="0">
                <a:latin typeface="+mn-lt"/>
              </a:rPr>
              <a:t>universe is created, destroyed, and re-created </a:t>
            </a:r>
            <a:endParaRPr lang="en-GB" sz="1400" dirty="0" smtClean="0">
              <a:latin typeface="+mn-lt"/>
            </a:endParaRPr>
          </a:p>
          <a:p>
            <a:r>
              <a:rPr lang="en-GB" sz="1400" dirty="0" smtClean="0">
                <a:latin typeface="+mn-lt"/>
              </a:rPr>
              <a:t>in </a:t>
            </a:r>
            <a:r>
              <a:rPr lang="en-GB" sz="1400" dirty="0">
                <a:latin typeface="+mn-lt"/>
              </a:rPr>
              <a:t>an eternally repetitive series of cycles. </a:t>
            </a:r>
            <a:endParaRPr lang="en-GB" sz="1400" dirty="0" smtClean="0">
              <a:latin typeface="+mn-lt"/>
            </a:endParaRPr>
          </a:p>
          <a:p>
            <a:endParaRPr lang="en-GB" sz="1400" dirty="0">
              <a:latin typeface="+mn-lt"/>
            </a:endParaRPr>
          </a:p>
          <a:p>
            <a:r>
              <a:rPr lang="en-GB" sz="1400" dirty="0" smtClean="0">
                <a:latin typeface="+mn-lt"/>
              </a:rPr>
              <a:t>In </a:t>
            </a:r>
            <a:r>
              <a:rPr lang="en-GB" sz="1400" dirty="0">
                <a:latin typeface="+mn-lt"/>
              </a:rPr>
              <a:t>Hindu cosmology, a universe endures for </a:t>
            </a:r>
          </a:p>
          <a:p>
            <a:r>
              <a:rPr lang="en-GB" sz="1400" dirty="0" smtClean="0">
                <a:latin typeface="+mn-lt"/>
              </a:rPr>
              <a:t>     - 4,320,000,000 years  </a:t>
            </a:r>
          </a:p>
          <a:p>
            <a:r>
              <a:rPr lang="en-GB" sz="1400" dirty="0">
                <a:latin typeface="+mn-lt"/>
              </a:rPr>
              <a:t> </a:t>
            </a:r>
            <a:r>
              <a:rPr lang="en-GB" sz="1400" dirty="0" smtClean="0">
                <a:latin typeface="+mn-lt"/>
              </a:rPr>
              <a:t>    - 1 day of Brahma </a:t>
            </a:r>
          </a:p>
          <a:p>
            <a:r>
              <a:rPr lang="en-GB" sz="1400" dirty="0" smtClean="0">
                <a:latin typeface="+mn-lt"/>
              </a:rPr>
              <a:t>and </a:t>
            </a:r>
            <a:r>
              <a:rPr lang="en-GB" sz="1400" dirty="0">
                <a:latin typeface="+mn-lt"/>
              </a:rPr>
              <a:t>is then destroyed by fire or water elements. </a:t>
            </a:r>
            <a:endParaRPr lang="en-GB" sz="1400" dirty="0" smtClean="0">
              <a:latin typeface="+mn-lt"/>
            </a:endParaRPr>
          </a:p>
          <a:p>
            <a:endParaRPr lang="en-GB" sz="1400" dirty="0">
              <a:latin typeface="+mn-lt"/>
            </a:endParaRPr>
          </a:p>
          <a:p>
            <a:r>
              <a:rPr lang="en-GB" sz="1400" dirty="0" smtClean="0">
                <a:latin typeface="+mn-lt"/>
              </a:rPr>
              <a:t>At </a:t>
            </a:r>
            <a:r>
              <a:rPr lang="en-GB" sz="1400" dirty="0">
                <a:latin typeface="+mn-lt"/>
              </a:rPr>
              <a:t>this point, Brahma rests for one night, </a:t>
            </a:r>
            <a:endParaRPr lang="en-GB" sz="1400" dirty="0" smtClean="0">
              <a:latin typeface="+mn-lt"/>
            </a:endParaRPr>
          </a:p>
          <a:p>
            <a:r>
              <a:rPr lang="en-GB" sz="1400" dirty="0" smtClean="0">
                <a:latin typeface="+mn-lt"/>
              </a:rPr>
              <a:t>just </a:t>
            </a:r>
            <a:r>
              <a:rPr lang="en-GB" sz="1400" dirty="0">
                <a:latin typeface="+mn-lt"/>
              </a:rPr>
              <a:t>as long as the day. </a:t>
            </a:r>
            <a:endParaRPr lang="en-GB" sz="1400" dirty="0" smtClean="0">
              <a:latin typeface="+mn-lt"/>
            </a:endParaRPr>
          </a:p>
          <a:p>
            <a:endParaRPr lang="en-GB" sz="1400" dirty="0" smtClean="0">
              <a:latin typeface="+mn-lt"/>
            </a:endParaRPr>
          </a:p>
          <a:p>
            <a:r>
              <a:rPr lang="en-GB" sz="1400" dirty="0" smtClean="0">
                <a:latin typeface="+mn-lt"/>
              </a:rPr>
              <a:t>This </a:t>
            </a:r>
            <a:r>
              <a:rPr lang="en-GB" sz="1400" dirty="0">
                <a:latin typeface="+mn-lt"/>
              </a:rPr>
              <a:t>process, </a:t>
            </a:r>
            <a:r>
              <a:rPr lang="en-GB" sz="1400" dirty="0" smtClean="0">
                <a:latin typeface="+mn-lt"/>
              </a:rPr>
              <a:t>named pralaya, </a:t>
            </a:r>
            <a:r>
              <a:rPr lang="en-GB" sz="1400" dirty="0">
                <a:latin typeface="+mn-lt"/>
              </a:rPr>
              <a:t>repeats </a:t>
            </a:r>
            <a:endParaRPr lang="en-GB" sz="1400" dirty="0" smtClean="0">
              <a:latin typeface="+mn-lt"/>
            </a:endParaRPr>
          </a:p>
          <a:p>
            <a:r>
              <a:rPr lang="en-GB" sz="1400" dirty="0" smtClean="0">
                <a:latin typeface="+mn-lt"/>
              </a:rPr>
              <a:t>for </a:t>
            </a:r>
            <a:r>
              <a:rPr lang="en-GB" sz="1400" dirty="0">
                <a:latin typeface="+mn-lt"/>
              </a:rPr>
              <a:t>100 Brahma years </a:t>
            </a:r>
            <a:endParaRPr lang="en-GB" sz="1400" dirty="0" smtClean="0">
              <a:latin typeface="+mn-lt"/>
            </a:endParaRPr>
          </a:p>
          <a:p>
            <a:r>
              <a:rPr lang="en-GB" sz="1400" dirty="0" smtClean="0">
                <a:latin typeface="+mn-lt"/>
              </a:rPr>
              <a:t>(</a:t>
            </a:r>
            <a:r>
              <a:rPr lang="en-GB" sz="1400" dirty="0">
                <a:latin typeface="+mn-lt"/>
              </a:rPr>
              <a:t>311 Trillion, 40 Billion Human Years) </a:t>
            </a:r>
            <a:endParaRPr lang="en-GB" sz="1400" dirty="0" smtClean="0">
              <a:latin typeface="+mn-lt"/>
            </a:endParaRPr>
          </a:p>
          <a:p>
            <a:endParaRPr lang="en-GB" sz="1400" dirty="0" smtClean="0">
              <a:latin typeface="+mn-lt"/>
            </a:endParaRPr>
          </a:p>
          <a:p>
            <a:r>
              <a:rPr lang="en-GB" sz="1400" dirty="0" smtClean="0">
                <a:latin typeface="+mn-lt"/>
              </a:rPr>
              <a:t>This represents </a:t>
            </a:r>
            <a:r>
              <a:rPr lang="en-GB" sz="1400" dirty="0">
                <a:latin typeface="+mn-lt"/>
              </a:rPr>
              <a:t>Brahma's lifespan. </a:t>
            </a:r>
            <a:endParaRPr lang="en-GB" sz="1400" dirty="0" smtClean="0">
              <a:latin typeface="+mn-lt"/>
            </a:endParaRPr>
          </a:p>
          <a:p>
            <a:r>
              <a:rPr lang="en-GB" sz="1400" dirty="0" smtClean="0">
                <a:latin typeface="+mn-lt"/>
              </a:rPr>
              <a:t>Brahma </a:t>
            </a:r>
            <a:r>
              <a:rPr lang="en-GB" sz="1400" dirty="0">
                <a:latin typeface="+mn-lt"/>
              </a:rPr>
              <a:t>is regarded as a manifestation of </a:t>
            </a:r>
            <a:endParaRPr lang="en-GB" sz="1400" dirty="0" smtClean="0">
              <a:latin typeface="+mn-lt"/>
            </a:endParaRPr>
          </a:p>
          <a:p>
            <a:r>
              <a:rPr lang="en-GB" sz="1400" dirty="0" smtClean="0">
                <a:latin typeface="+mn-lt"/>
              </a:rPr>
              <a:t>Brahman </a:t>
            </a:r>
            <a:r>
              <a:rPr lang="en-GB" sz="1400" dirty="0">
                <a:latin typeface="+mn-lt"/>
              </a:rPr>
              <a:t>as the creator</a:t>
            </a:r>
            <a:r>
              <a:rPr lang="en-GB" sz="1400" dirty="0" smtClean="0">
                <a:latin typeface="+mn-lt"/>
              </a:rPr>
              <a:t>.</a:t>
            </a:r>
          </a:p>
          <a:p>
            <a:endParaRPr lang="nl-NL" sz="1400" dirty="0" smtClean="0">
              <a:latin typeface="+mn-lt"/>
            </a:endParaRPr>
          </a:p>
          <a:p>
            <a:r>
              <a:rPr lang="en-GB" sz="1400" dirty="0" smtClean="0">
                <a:latin typeface="+mn-lt"/>
              </a:rPr>
              <a:t>In </a:t>
            </a:r>
            <a:r>
              <a:rPr lang="en-GB" sz="1400" dirty="0">
                <a:latin typeface="+mn-lt"/>
              </a:rPr>
              <a:t>current occurrence of Universe, we are believed to be in the 51st year of the present </a:t>
            </a:r>
            <a:r>
              <a:rPr lang="en-GB" sz="1400" dirty="0" err="1" smtClean="0">
                <a:latin typeface="+mn-lt"/>
              </a:rPr>
              <a:t>Brahma,about</a:t>
            </a:r>
            <a:r>
              <a:rPr lang="en-GB" sz="1400" dirty="0" smtClean="0">
                <a:latin typeface="+mn-lt"/>
              </a:rPr>
              <a:t> </a:t>
            </a:r>
            <a:r>
              <a:rPr lang="en-GB" sz="1400" dirty="0">
                <a:latin typeface="+mn-lt"/>
              </a:rPr>
              <a:t>156 trillion years have elapsed since he was born as Brahma. </a:t>
            </a:r>
            <a:endParaRPr lang="en-GB" sz="1400" dirty="0" smtClean="0">
              <a:latin typeface="+mn-lt"/>
            </a:endParaRPr>
          </a:p>
          <a:p>
            <a:endParaRPr lang="en-GB" sz="1400" dirty="0">
              <a:latin typeface="+mn-lt"/>
            </a:endParaRPr>
          </a:p>
          <a:p>
            <a:r>
              <a:rPr lang="en-GB" sz="1400" dirty="0" err="1" smtClean="0">
                <a:latin typeface="+mn-lt"/>
              </a:rPr>
              <a:t>fter</a:t>
            </a:r>
            <a:r>
              <a:rPr lang="en-GB" sz="1400" dirty="0" smtClean="0">
                <a:latin typeface="+mn-lt"/>
              </a:rPr>
              <a:t> </a:t>
            </a:r>
            <a:r>
              <a:rPr lang="en-GB" sz="1400" dirty="0">
                <a:latin typeface="+mn-lt"/>
              </a:rPr>
              <a:t>Brahma's "death", it is necessary that another 100 Brahma years (311 Trillion, 40 Billion Years) pass until a new Brahma is born and the whole creation begins anew. This process is repeated again and again, forever.</a:t>
            </a:r>
          </a:p>
        </p:txBody>
      </p:sp>
      <p:sp>
        <p:nvSpPr>
          <p:cNvPr id="5" name="Rectangle 4"/>
          <p:cNvSpPr/>
          <p:nvPr/>
        </p:nvSpPr>
        <p:spPr>
          <a:xfrm>
            <a:off x="226840" y="908720"/>
            <a:ext cx="4176464" cy="4320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79" y="1916832"/>
            <a:ext cx="4497610" cy="3271699"/>
          </a:xfrm>
          <a:prstGeom prst="rect">
            <a:avLst/>
          </a:prstGeom>
        </p:spPr>
      </p:pic>
      <p:sp>
        <p:nvSpPr>
          <p:cNvPr id="7" name="Rectangle 6"/>
          <p:cNvSpPr/>
          <p:nvPr/>
        </p:nvSpPr>
        <p:spPr>
          <a:xfrm>
            <a:off x="226839" y="5301208"/>
            <a:ext cx="8803349"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0007018"/>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552" y="-459432"/>
            <a:ext cx="8229600" cy="1219200"/>
          </a:xfrm>
        </p:spPr>
        <p:txBody>
          <a:bodyPr/>
          <a:lstStyle/>
          <a:p>
            <a:pPr algn="ctr"/>
            <a:r>
              <a:rPr lang="nl-NL" dirty="0" smtClean="0"/>
              <a:t>Hindu  Multiverse ?</a:t>
            </a:r>
            <a:endParaRPr lang="en-GB" dirty="0"/>
          </a:p>
        </p:txBody>
      </p:sp>
      <p:sp>
        <p:nvSpPr>
          <p:cNvPr id="4" name="TextBox 3"/>
          <p:cNvSpPr txBox="1"/>
          <p:nvPr/>
        </p:nvSpPr>
        <p:spPr>
          <a:xfrm>
            <a:off x="346196" y="1340768"/>
            <a:ext cx="8208912" cy="4832092"/>
          </a:xfrm>
          <a:prstGeom prst="rect">
            <a:avLst/>
          </a:prstGeom>
          <a:noFill/>
        </p:spPr>
        <p:txBody>
          <a:bodyPr wrap="square" rtlCol="0">
            <a:spAutoFit/>
          </a:bodyPr>
          <a:lstStyle/>
          <a:p>
            <a:endParaRPr lang="en-GB" sz="1400" dirty="0">
              <a:solidFill>
                <a:prstClr val="white"/>
              </a:solidFill>
              <a:latin typeface="Constantia"/>
            </a:endParaRPr>
          </a:p>
          <a:p>
            <a:endParaRPr lang="nl-NL" sz="1400" dirty="0" smtClean="0">
              <a:solidFill>
                <a:prstClr val="white"/>
              </a:solidFill>
              <a:latin typeface="Constantia"/>
            </a:endParaRPr>
          </a:p>
          <a:p>
            <a:r>
              <a:rPr lang="en-GB" sz="1400" dirty="0" smtClean="0"/>
              <a:t>The </a:t>
            </a:r>
            <a:r>
              <a:rPr lang="en-GB" sz="1400" dirty="0"/>
              <a:t>concept of multiverses is mentioned many times in Hindu Puranic literature, such as in the </a:t>
            </a:r>
            <a:r>
              <a:rPr lang="en-GB" sz="1400" dirty="0" err="1"/>
              <a:t>Bhagavata</a:t>
            </a:r>
            <a:r>
              <a:rPr lang="en-GB" sz="1400" dirty="0"/>
              <a:t> </a:t>
            </a:r>
            <a:r>
              <a:rPr lang="en-GB" sz="1400" dirty="0" err="1"/>
              <a:t>Purana</a:t>
            </a:r>
            <a:r>
              <a:rPr lang="en-GB" sz="1400" dirty="0"/>
              <a:t> (400–1000 CE</a:t>
            </a:r>
            <a:r>
              <a:rPr lang="en-GB" sz="1400" dirty="0" smtClean="0"/>
              <a:t>):</a:t>
            </a:r>
          </a:p>
          <a:p>
            <a:endParaRPr lang="en-GB" sz="1400" dirty="0"/>
          </a:p>
          <a:p>
            <a:r>
              <a:rPr lang="en-GB" sz="1400" i="1" dirty="0" smtClean="0"/>
              <a:t>“Every </a:t>
            </a:r>
            <a:r>
              <a:rPr lang="en-GB" sz="1400" i="1" dirty="0"/>
              <a:t>universe is covered by seven layers — earth, water, fire, air, sky, the total energy and false ego — each ten times greater than the previous one. There are </a:t>
            </a:r>
            <a:r>
              <a:rPr lang="en-GB" sz="1400" b="1" i="1" dirty="0"/>
              <a:t>innumerable universes</a:t>
            </a:r>
            <a:r>
              <a:rPr lang="en-GB" sz="1400" i="1" dirty="0"/>
              <a:t> besides this one, and although they are unlimitedly large, they move about like atoms in You. Therefore You are called unlimited</a:t>
            </a:r>
            <a:r>
              <a:rPr lang="en-GB" sz="1400" dirty="0"/>
              <a:t> </a:t>
            </a:r>
            <a:r>
              <a:rPr lang="en-GB" sz="1400" dirty="0" smtClean="0"/>
              <a:t>“ (</a:t>
            </a:r>
            <a:r>
              <a:rPr lang="en-GB" sz="1400" dirty="0" err="1"/>
              <a:t>Bhagavata</a:t>
            </a:r>
            <a:r>
              <a:rPr lang="en-GB" sz="1400" dirty="0"/>
              <a:t> </a:t>
            </a:r>
            <a:r>
              <a:rPr lang="en-GB" sz="1400" dirty="0" err="1"/>
              <a:t>Purana</a:t>
            </a:r>
            <a:r>
              <a:rPr lang="en-GB" sz="1400" dirty="0"/>
              <a:t> 6.16.37</a:t>
            </a:r>
            <a:r>
              <a:rPr lang="en-GB" sz="1400" dirty="0" smtClean="0"/>
              <a:t>)</a:t>
            </a:r>
          </a:p>
          <a:p>
            <a:endParaRPr lang="en-GB" sz="1400" dirty="0"/>
          </a:p>
          <a:p>
            <a:r>
              <a:rPr lang="en-GB" sz="1400" i="1" dirty="0" smtClean="0"/>
              <a:t>“After </a:t>
            </a:r>
            <a:r>
              <a:rPr lang="en-GB" sz="1400" i="1" dirty="0"/>
              <a:t>separating the </a:t>
            </a:r>
            <a:r>
              <a:rPr lang="en-GB" sz="1400" b="1" i="1" dirty="0"/>
              <a:t>different universes</a:t>
            </a:r>
            <a:r>
              <a:rPr lang="en-GB" sz="1400" i="1" dirty="0"/>
              <a:t>, the gigantic universal form of the Lord, which came out of the causal ocean, the place of appearance for the first </a:t>
            </a:r>
            <a:r>
              <a:rPr lang="en-GB" sz="1400" i="1" dirty="0" err="1"/>
              <a:t>puruṣa-avatāra</a:t>
            </a:r>
            <a:r>
              <a:rPr lang="en-GB" sz="1400" i="1" dirty="0"/>
              <a:t>, entered into each of the </a:t>
            </a:r>
            <a:r>
              <a:rPr lang="en-GB" sz="1400" b="1" i="1" dirty="0"/>
              <a:t>separate universes</a:t>
            </a:r>
            <a:r>
              <a:rPr lang="en-GB" sz="1400" i="1" dirty="0"/>
              <a:t>, desiring to lie on the created transcendental </a:t>
            </a:r>
            <a:r>
              <a:rPr lang="en-GB" sz="1400" i="1" dirty="0" smtClean="0"/>
              <a:t>water”</a:t>
            </a:r>
            <a:r>
              <a:rPr lang="en-GB" sz="1400" dirty="0" smtClean="0"/>
              <a:t> </a:t>
            </a:r>
            <a:r>
              <a:rPr lang="en-GB" sz="1400" dirty="0"/>
              <a:t>(</a:t>
            </a:r>
            <a:r>
              <a:rPr lang="en-GB" sz="1400" dirty="0" err="1"/>
              <a:t>Bhagavata</a:t>
            </a:r>
            <a:r>
              <a:rPr lang="en-GB" sz="1400" dirty="0"/>
              <a:t> </a:t>
            </a:r>
            <a:r>
              <a:rPr lang="en-GB" sz="1400" dirty="0" err="1"/>
              <a:t>Purana</a:t>
            </a:r>
            <a:r>
              <a:rPr lang="en-GB" sz="1400" dirty="0"/>
              <a:t> 2.10.10)</a:t>
            </a:r>
          </a:p>
          <a:p>
            <a:endParaRPr lang="en-GB" sz="1400" dirty="0" smtClean="0"/>
          </a:p>
          <a:p>
            <a:endParaRPr lang="en-GB" sz="1400" dirty="0"/>
          </a:p>
          <a:p>
            <a:r>
              <a:rPr lang="en-GB" sz="1400" dirty="0" smtClean="0"/>
              <a:t>The </a:t>
            </a:r>
            <a:r>
              <a:rPr lang="en-GB" sz="1400" dirty="0"/>
              <a:t>number of universes seems to be uncountable, immeasurable, or incalculable according to the Puranic literature</a:t>
            </a:r>
            <a:r>
              <a:rPr lang="en-GB" sz="1400" dirty="0" smtClean="0"/>
              <a:t>:</a:t>
            </a:r>
          </a:p>
          <a:p>
            <a:endParaRPr lang="en-GB" sz="1400" dirty="0"/>
          </a:p>
          <a:p>
            <a:r>
              <a:rPr lang="en-GB" sz="1400" i="1" dirty="0" smtClean="0"/>
              <a:t>“Even </a:t>
            </a:r>
            <a:r>
              <a:rPr lang="en-GB" sz="1400" i="1" dirty="0"/>
              <a:t>though over a period of time I might count all the atoms of the universe, I could not count all of My </a:t>
            </a:r>
            <a:r>
              <a:rPr lang="en-GB" sz="1400" i="1" dirty="0" err="1"/>
              <a:t>opulences</a:t>
            </a:r>
            <a:r>
              <a:rPr lang="en-GB" sz="1400" i="1" dirty="0"/>
              <a:t> which I manifest within </a:t>
            </a:r>
            <a:r>
              <a:rPr lang="en-GB" sz="1400" b="1" i="1" dirty="0"/>
              <a:t>innumerable </a:t>
            </a:r>
            <a:r>
              <a:rPr lang="en-GB" sz="1400" b="1" i="1" dirty="0" smtClean="0"/>
              <a:t>universes”</a:t>
            </a:r>
            <a:r>
              <a:rPr lang="en-GB" sz="1400" dirty="0" smtClean="0"/>
              <a:t> </a:t>
            </a:r>
            <a:r>
              <a:rPr lang="en-GB" sz="1400" dirty="0"/>
              <a:t>(</a:t>
            </a:r>
            <a:r>
              <a:rPr lang="en-GB" sz="1400" dirty="0" err="1"/>
              <a:t>Bhagavata</a:t>
            </a:r>
            <a:r>
              <a:rPr lang="en-GB" sz="1400" dirty="0"/>
              <a:t> </a:t>
            </a:r>
            <a:r>
              <a:rPr lang="en-GB" sz="1400" dirty="0" err="1"/>
              <a:t>Purana</a:t>
            </a:r>
            <a:r>
              <a:rPr lang="en-GB" sz="1400" dirty="0"/>
              <a:t> 11.16.39)</a:t>
            </a:r>
          </a:p>
          <a:p>
            <a:endParaRPr lang="nl-NL" sz="1400" dirty="0">
              <a:solidFill>
                <a:prstClr val="white"/>
              </a:solidFill>
              <a:latin typeface="Constantia"/>
            </a:endParaRPr>
          </a:p>
          <a:p>
            <a:endParaRPr lang="nl-NL" sz="1400" dirty="0" smtClean="0">
              <a:solidFill>
                <a:prstClr val="white"/>
              </a:solidFill>
              <a:latin typeface="Constantia"/>
            </a:endParaRPr>
          </a:p>
        </p:txBody>
      </p:sp>
      <p:sp>
        <p:nvSpPr>
          <p:cNvPr id="5" name="Rectangle 4"/>
          <p:cNvSpPr/>
          <p:nvPr/>
        </p:nvSpPr>
        <p:spPr>
          <a:xfrm>
            <a:off x="213750" y="1628800"/>
            <a:ext cx="8803348" cy="2736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13750" y="4490817"/>
            <a:ext cx="8803349"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67900502"/>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600" dirty="0"/>
              <a:t>Jain cosmology considers the </a:t>
            </a:r>
            <a:r>
              <a:rPr lang="en-GB" sz="1600" dirty="0" err="1"/>
              <a:t>loka</a:t>
            </a:r>
            <a:r>
              <a:rPr lang="en-GB" sz="1600" dirty="0"/>
              <a:t>, or universe, as an uncreated entity, existing since infinity, </a:t>
            </a:r>
            <a:r>
              <a:rPr lang="en-GB" sz="1600" dirty="0" smtClean="0"/>
              <a:t>having </a:t>
            </a:r>
            <a:r>
              <a:rPr lang="en-GB" sz="1600" dirty="0"/>
              <a:t>no beginning or an </a:t>
            </a:r>
            <a:r>
              <a:rPr lang="en-GB" sz="1600" dirty="0" smtClean="0"/>
              <a:t>end.</a:t>
            </a:r>
            <a:endParaRPr lang="en-GB" sz="1600" baseline="30000" dirty="0"/>
          </a:p>
          <a:p>
            <a:endParaRPr lang="en-GB" sz="1600" baseline="30000" dirty="0" smtClean="0"/>
          </a:p>
          <a:p>
            <a:r>
              <a:rPr lang="en-GB" sz="1600" dirty="0" smtClean="0"/>
              <a:t>Jain texts describe </a:t>
            </a:r>
            <a:r>
              <a:rPr lang="en-GB" sz="1600" dirty="0"/>
              <a:t>the shape of the universe as similar to a man standing with legs apart and arm resting on his waist. </a:t>
            </a:r>
            <a:endParaRPr lang="en-GB" sz="1600" dirty="0" smtClean="0"/>
          </a:p>
          <a:p>
            <a:r>
              <a:rPr lang="en-GB" sz="1600" dirty="0" smtClean="0"/>
              <a:t>This </a:t>
            </a:r>
            <a:r>
              <a:rPr lang="en-GB" sz="1600" dirty="0"/>
              <a:t>Universe, according to Jainism, is narrow at the top, broad at the middle and once again becomes broad at the bottom</a:t>
            </a:r>
            <a:r>
              <a:rPr lang="en-GB" sz="1600" dirty="0" smtClean="0"/>
              <a:t>.</a:t>
            </a:r>
          </a:p>
          <a:p>
            <a:endParaRPr lang="en-GB" sz="1600" dirty="0"/>
          </a:p>
          <a:p>
            <a:r>
              <a:rPr lang="en-GB" sz="1600" dirty="0" err="1"/>
              <a:t>Mahāpurāṇa</a:t>
            </a:r>
            <a:r>
              <a:rPr lang="en-GB" sz="1600" dirty="0"/>
              <a:t> of </a:t>
            </a:r>
            <a:r>
              <a:rPr lang="en-GB" sz="1600" dirty="0" err="1"/>
              <a:t>Ācārya</a:t>
            </a:r>
            <a:r>
              <a:rPr lang="en-GB" sz="1600" dirty="0"/>
              <a:t> </a:t>
            </a:r>
            <a:r>
              <a:rPr lang="en-GB" sz="1600" dirty="0" err="1"/>
              <a:t>Jinasena</a:t>
            </a:r>
            <a:r>
              <a:rPr lang="en-GB" sz="1600" dirty="0"/>
              <a:t> is famous for this quote: </a:t>
            </a:r>
            <a:endParaRPr lang="en-GB" sz="1600" dirty="0" smtClean="0"/>
          </a:p>
          <a:p>
            <a:endParaRPr lang="en-GB" sz="1600" dirty="0"/>
          </a:p>
          <a:p>
            <a:pPr marL="0" indent="0">
              <a:buNone/>
            </a:pPr>
            <a:r>
              <a:rPr lang="en-GB" sz="1600" dirty="0" smtClean="0"/>
              <a:t>"</a:t>
            </a:r>
            <a:r>
              <a:rPr lang="en-GB" sz="1600" i="1" dirty="0"/>
              <a:t>Some foolish men declare that a creator made the world. The doctrine that </a:t>
            </a:r>
            <a:r>
              <a:rPr lang="en-GB" sz="1600" i="1" dirty="0" smtClean="0"/>
              <a:t>the </a:t>
            </a:r>
            <a:r>
              <a:rPr lang="en-GB" sz="1600" i="1" dirty="0"/>
              <a:t>world </a:t>
            </a:r>
            <a:r>
              <a:rPr lang="en-GB" sz="1600" i="1" dirty="0" smtClean="0"/>
              <a:t>  was </a:t>
            </a:r>
            <a:r>
              <a:rPr lang="en-GB" sz="1600" i="1" dirty="0"/>
              <a:t>created is ill advised and should be rejected. If God created the world, where was he before the creation? If you say he was transcendent then and needed no support, where is he now? How could God have made this world without any raw material? If you say that he made this first, and then the world, you are faced with an endless regression."</a:t>
            </a:r>
          </a:p>
          <a:p>
            <a:endParaRPr lang="en-GB" sz="1400" i="1" dirty="0"/>
          </a:p>
        </p:txBody>
      </p:sp>
      <p:sp>
        <p:nvSpPr>
          <p:cNvPr id="3" name="Title 2"/>
          <p:cNvSpPr>
            <a:spLocks noGrp="1"/>
          </p:cNvSpPr>
          <p:nvPr>
            <p:ph type="title"/>
          </p:nvPr>
        </p:nvSpPr>
        <p:spPr>
          <a:xfrm>
            <a:off x="511579" y="-34951"/>
            <a:ext cx="8229600" cy="1219200"/>
          </a:xfrm>
        </p:spPr>
        <p:txBody>
          <a:bodyPr>
            <a:normAutofit/>
          </a:bodyPr>
          <a:lstStyle/>
          <a:p>
            <a:pPr algn="ctr"/>
            <a:r>
              <a:rPr lang="nl-NL" sz="6000" dirty="0" smtClean="0"/>
              <a:t>Jain Cosmology</a:t>
            </a:r>
            <a:endParaRPr lang="en-GB" sz="6000" dirty="0"/>
          </a:p>
        </p:txBody>
      </p:sp>
      <p:sp>
        <p:nvSpPr>
          <p:cNvPr id="4" name="Rectangle 3"/>
          <p:cNvSpPr/>
          <p:nvPr/>
        </p:nvSpPr>
        <p:spPr>
          <a:xfrm>
            <a:off x="224705" y="1484784"/>
            <a:ext cx="8803348"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206974" y="3725416"/>
            <a:ext cx="8803348" cy="2223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42056529"/>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0"/>
            <a:ext cx="3059832" cy="6884622"/>
          </a:xfrm>
        </p:spPr>
      </p:pic>
      <p:sp>
        <p:nvSpPr>
          <p:cNvPr id="3" name="Title 2"/>
          <p:cNvSpPr>
            <a:spLocks noGrp="1"/>
          </p:cNvSpPr>
          <p:nvPr>
            <p:ph type="title"/>
          </p:nvPr>
        </p:nvSpPr>
        <p:spPr>
          <a:xfrm>
            <a:off x="467544" y="0"/>
            <a:ext cx="8229600" cy="1219200"/>
          </a:xfrm>
        </p:spPr>
        <p:txBody>
          <a:bodyPr>
            <a:normAutofit/>
          </a:bodyPr>
          <a:lstStyle/>
          <a:p>
            <a:r>
              <a:rPr lang="nl-NL" sz="6000" dirty="0" smtClean="0"/>
              <a:t>Jain Cosmology</a:t>
            </a:r>
            <a:endParaRPr lang="en-GB" sz="6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92896"/>
            <a:ext cx="5706880" cy="4176464"/>
          </a:xfrm>
          <a:prstGeom prst="rect">
            <a:avLst/>
          </a:prstGeom>
        </p:spPr>
      </p:pic>
      <p:sp>
        <p:nvSpPr>
          <p:cNvPr id="6" name="TextBox 5"/>
          <p:cNvSpPr txBox="1"/>
          <p:nvPr/>
        </p:nvSpPr>
        <p:spPr>
          <a:xfrm>
            <a:off x="179512" y="1484784"/>
            <a:ext cx="5904656" cy="923330"/>
          </a:xfrm>
          <a:prstGeom prst="rect">
            <a:avLst/>
          </a:prstGeom>
          <a:noFill/>
        </p:spPr>
        <p:txBody>
          <a:bodyPr wrap="square" rtlCol="0">
            <a:spAutoFit/>
          </a:bodyPr>
          <a:lstStyle/>
          <a:p>
            <a:r>
              <a:rPr lang="nl-NL" dirty="0" smtClean="0">
                <a:solidFill>
                  <a:prstClr val="white"/>
                </a:solidFill>
                <a:latin typeface="+mn-lt"/>
              </a:rPr>
              <a:t>According to Jain doctrine, </a:t>
            </a:r>
          </a:p>
          <a:p>
            <a:r>
              <a:rPr lang="nl-NL" dirty="0" smtClean="0">
                <a:solidFill>
                  <a:prstClr val="white"/>
                </a:solidFill>
                <a:latin typeface="+mn-lt"/>
              </a:rPr>
              <a:t>- the universe and its constituents always existed</a:t>
            </a:r>
          </a:p>
          <a:p>
            <a:r>
              <a:rPr lang="nl-NL" dirty="0" smtClean="0">
                <a:solidFill>
                  <a:prstClr val="white"/>
                </a:solidFill>
                <a:latin typeface="+mn-lt"/>
              </a:rPr>
              <a:t>- the universe was not created, and there is no creator</a:t>
            </a:r>
            <a:endParaRPr lang="en-GB" dirty="0">
              <a:solidFill>
                <a:prstClr val="white"/>
              </a:solidFill>
              <a:latin typeface="+mn-lt"/>
            </a:endParaRPr>
          </a:p>
        </p:txBody>
      </p:sp>
    </p:spTree>
    <p:extLst>
      <p:ext uri="{BB962C8B-B14F-4D97-AF65-F5344CB8AC3E}">
        <p14:creationId xmlns:p14="http://schemas.microsoft.com/office/powerpoint/2010/main" val="301798288"/>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Content Placeholder 4"/>
          <p:cNvSpPr>
            <a:spLocks noGrp="1"/>
          </p:cNvSpPr>
          <p:nvPr>
            <p:ph idx="1"/>
          </p:nvPr>
        </p:nvSpPr>
        <p:spPr>
          <a:xfrm>
            <a:off x="598439" y="766212"/>
            <a:ext cx="8229600" cy="4572000"/>
          </a:xfrm>
        </p:spPr>
        <p:txBody>
          <a:bodyPr/>
          <a:lstStyle/>
          <a:p>
            <a:pPr marL="0" indent="0">
              <a:buNone/>
            </a:pPr>
            <a:r>
              <a:rPr lang="nl-NL" sz="2000" dirty="0" smtClean="0"/>
              <a:t>Hesiodus, Theogony</a:t>
            </a:r>
          </a:p>
          <a:p>
            <a:pPr marL="0" indent="0">
              <a:buNone/>
            </a:pPr>
            <a:endParaRPr lang="nl-NL" sz="2000" dirty="0"/>
          </a:p>
          <a:p>
            <a:pPr>
              <a:buFont typeface="Arial" panose="020B0604020202020204" pitchFamily="34" charset="0"/>
              <a:buChar char="•"/>
            </a:pPr>
            <a:r>
              <a:rPr lang="en-GB" sz="1200" dirty="0" smtClean="0"/>
              <a:t>It </a:t>
            </a:r>
            <a:r>
              <a:rPr lang="en-GB" sz="1200" dirty="0"/>
              <a:t>begins with </a:t>
            </a:r>
            <a:r>
              <a:rPr lang="en-GB" sz="1200" b="1" dirty="0"/>
              <a:t>Chaos</a:t>
            </a:r>
            <a:r>
              <a:rPr lang="en-GB" sz="1200" dirty="0"/>
              <a:t>, a yawning nothingness. </a:t>
            </a:r>
            <a:endParaRPr lang="en-GB" sz="1200" dirty="0" smtClean="0"/>
          </a:p>
          <a:p>
            <a:pPr>
              <a:buFont typeface="Arial" panose="020B0604020202020204" pitchFamily="34" charset="0"/>
              <a:buChar char="•"/>
            </a:pPr>
            <a:r>
              <a:rPr lang="en-GB" sz="1200" dirty="0" smtClean="0"/>
              <a:t>Out </a:t>
            </a:r>
            <a:r>
              <a:rPr lang="en-GB" sz="1200" dirty="0"/>
              <a:t>of the void emerged </a:t>
            </a:r>
            <a:r>
              <a:rPr lang="en-GB" sz="1200" b="1" dirty="0"/>
              <a:t>Gaia</a:t>
            </a:r>
            <a:r>
              <a:rPr lang="en-GB" sz="1200" dirty="0"/>
              <a:t> (the Earth) and some other primary divine beings: </a:t>
            </a:r>
          </a:p>
          <a:p>
            <a:pPr marL="0" indent="0">
              <a:buNone/>
            </a:pPr>
            <a:r>
              <a:rPr lang="en-GB" sz="1200" b="1" dirty="0" smtClean="0"/>
              <a:t>               Eros </a:t>
            </a:r>
            <a:r>
              <a:rPr lang="en-GB" sz="1200" dirty="0"/>
              <a:t>(Love), the </a:t>
            </a:r>
            <a:r>
              <a:rPr lang="en-GB" sz="1200" b="1" dirty="0" smtClean="0"/>
              <a:t>Abyss</a:t>
            </a:r>
            <a:r>
              <a:rPr lang="en-GB" sz="1200" dirty="0" smtClean="0"/>
              <a:t> (the </a:t>
            </a:r>
            <a:r>
              <a:rPr lang="en-GB" sz="1200" b="1" dirty="0" smtClean="0"/>
              <a:t>Tartarus</a:t>
            </a:r>
            <a:r>
              <a:rPr lang="en-GB" sz="1200" dirty="0" smtClean="0"/>
              <a:t>), </a:t>
            </a:r>
            <a:r>
              <a:rPr lang="en-GB" sz="1200" dirty="0"/>
              <a:t>and the </a:t>
            </a:r>
            <a:r>
              <a:rPr lang="en-GB" sz="1200" b="1" dirty="0" smtClean="0"/>
              <a:t>Erebus</a:t>
            </a:r>
            <a:r>
              <a:rPr lang="en-GB" sz="1200" dirty="0" smtClean="0"/>
              <a:t>.</a:t>
            </a:r>
            <a:endParaRPr lang="en-GB" sz="1200" baseline="30000" dirty="0"/>
          </a:p>
          <a:p>
            <a:pPr>
              <a:buFont typeface="Arial" panose="020B0604020202020204" pitchFamily="34" charset="0"/>
              <a:buChar char="•"/>
            </a:pPr>
            <a:r>
              <a:rPr lang="en-GB" sz="1200" dirty="0" smtClean="0"/>
              <a:t>Without </a:t>
            </a:r>
            <a:r>
              <a:rPr lang="en-GB" sz="1200" dirty="0"/>
              <a:t>male assistance, Gaia gave birth to </a:t>
            </a:r>
            <a:r>
              <a:rPr lang="en-GB" sz="1200" b="1" dirty="0"/>
              <a:t>Uranus </a:t>
            </a:r>
            <a:r>
              <a:rPr lang="en-GB" sz="1200" dirty="0"/>
              <a:t>(the Sky) who then fertilized her. </a:t>
            </a:r>
            <a:endParaRPr lang="en-GB" sz="1200" dirty="0" smtClean="0"/>
          </a:p>
          <a:p>
            <a:pPr>
              <a:buFont typeface="Arial" panose="020B0604020202020204" pitchFamily="34" charset="0"/>
              <a:buChar char="•"/>
            </a:pPr>
            <a:r>
              <a:rPr lang="en-GB" sz="1200" dirty="0" smtClean="0"/>
              <a:t>From </a:t>
            </a:r>
            <a:r>
              <a:rPr lang="en-GB" sz="1200" dirty="0"/>
              <a:t>that union were born first the </a:t>
            </a:r>
            <a:r>
              <a:rPr lang="en-GB" sz="1200" b="1" dirty="0" smtClean="0"/>
              <a:t>Titans</a:t>
            </a:r>
          </a:p>
          <a:p>
            <a:pPr marL="0" indent="0">
              <a:buNone/>
            </a:pPr>
            <a:r>
              <a:rPr lang="en-GB" sz="1200" b="1" dirty="0"/>
              <a:t> </a:t>
            </a:r>
            <a:r>
              <a:rPr lang="en-GB" sz="1200" b="1" dirty="0" smtClean="0"/>
              <a:t>                </a:t>
            </a:r>
            <a:r>
              <a:rPr lang="en-GB" sz="1200" dirty="0" smtClean="0"/>
              <a:t>- six </a:t>
            </a:r>
            <a:r>
              <a:rPr lang="en-GB" sz="1200" dirty="0"/>
              <a:t>males: </a:t>
            </a:r>
            <a:r>
              <a:rPr lang="en-GB" sz="1200" dirty="0" err="1"/>
              <a:t>Coeus</a:t>
            </a:r>
            <a:r>
              <a:rPr lang="en-GB" sz="1200" dirty="0"/>
              <a:t>, Crius, Cronus, Hyperion, Iapetus, and </a:t>
            </a:r>
            <a:r>
              <a:rPr lang="en-GB" sz="1200" dirty="0" err="1"/>
              <a:t>Oceanus</a:t>
            </a:r>
            <a:r>
              <a:rPr lang="en-GB" sz="1200" dirty="0"/>
              <a:t>; </a:t>
            </a:r>
            <a:endParaRPr lang="en-GB" sz="1200" dirty="0" smtClean="0"/>
          </a:p>
          <a:p>
            <a:pPr marL="0" indent="0">
              <a:buNone/>
            </a:pPr>
            <a:r>
              <a:rPr lang="en-GB" sz="1200" dirty="0"/>
              <a:t> </a:t>
            </a:r>
            <a:r>
              <a:rPr lang="en-GB" sz="1200" dirty="0" smtClean="0"/>
              <a:t>               - six </a:t>
            </a:r>
            <a:r>
              <a:rPr lang="en-GB" sz="1200" dirty="0"/>
              <a:t>females: Mnemosyne, Phoebe, Rhea, Theia, Themis, and Tethys. </a:t>
            </a:r>
            <a:endParaRPr lang="en-GB" sz="1200" dirty="0" smtClean="0"/>
          </a:p>
          <a:p>
            <a:pPr>
              <a:buFont typeface="Arial" panose="020B0604020202020204" pitchFamily="34" charset="0"/>
              <a:buChar char="•"/>
            </a:pPr>
            <a:r>
              <a:rPr lang="en-GB" sz="1200" dirty="0" smtClean="0"/>
              <a:t>After </a:t>
            </a:r>
            <a:r>
              <a:rPr lang="en-GB" sz="1200" dirty="0"/>
              <a:t>Cronus was born, Gaia and Uranus decreed no more Titans were to be born. </a:t>
            </a:r>
            <a:endParaRPr lang="en-GB" sz="1200" dirty="0" smtClean="0"/>
          </a:p>
          <a:p>
            <a:pPr>
              <a:buFont typeface="Arial" panose="020B0604020202020204" pitchFamily="34" charset="0"/>
              <a:buChar char="•"/>
            </a:pPr>
            <a:r>
              <a:rPr lang="en-GB" sz="1200" dirty="0" smtClean="0"/>
              <a:t>They </a:t>
            </a:r>
            <a:r>
              <a:rPr lang="en-GB" sz="1200" dirty="0"/>
              <a:t>were followed by the one-eyed </a:t>
            </a:r>
            <a:r>
              <a:rPr lang="en-GB" sz="1200" b="1" dirty="0" smtClean="0"/>
              <a:t>Cyclopes</a:t>
            </a:r>
            <a:r>
              <a:rPr lang="en-GB" sz="1200" dirty="0" smtClean="0"/>
              <a:t>  and </a:t>
            </a:r>
            <a:r>
              <a:rPr lang="en-GB" sz="1200" dirty="0"/>
              <a:t>the </a:t>
            </a:r>
            <a:r>
              <a:rPr lang="en-GB" sz="1200" b="1" dirty="0"/>
              <a:t>Hecatonchires </a:t>
            </a:r>
            <a:r>
              <a:rPr lang="en-GB" sz="1200" dirty="0"/>
              <a:t>or Hundred-Handed Ones, </a:t>
            </a:r>
            <a:r>
              <a:rPr lang="en-GB" sz="1200" dirty="0" smtClean="0"/>
              <a:t>who </a:t>
            </a:r>
            <a:r>
              <a:rPr lang="en-GB" sz="1200" dirty="0"/>
              <a:t>were both thrown into Tartarus by Uranus. This made Gaia furious. </a:t>
            </a:r>
            <a:endParaRPr lang="en-GB" sz="1200" dirty="0" smtClean="0"/>
          </a:p>
          <a:p>
            <a:pPr>
              <a:buFont typeface="Arial" panose="020B0604020202020204" pitchFamily="34" charset="0"/>
              <a:buChar char="•"/>
            </a:pPr>
            <a:r>
              <a:rPr lang="en-GB" sz="1200" dirty="0" smtClean="0"/>
              <a:t>Cronus </a:t>
            </a:r>
            <a:r>
              <a:rPr lang="en-GB" sz="1200" dirty="0"/>
              <a:t>("the wily, youngest and most terrible of Gaia's children</a:t>
            </a:r>
            <a:r>
              <a:rPr lang="en-GB" sz="1200" dirty="0" smtClean="0"/>
              <a:t>"), </a:t>
            </a:r>
            <a:r>
              <a:rPr lang="en-GB" sz="1200" dirty="0"/>
              <a:t>was convinced by Gaia to castrate his father. He did this, and became the ruler of the Titans with his sister-wife Rhea as his consort, and the other Titans became his court</a:t>
            </a:r>
            <a:r>
              <a:rPr lang="en-GB" sz="1200" dirty="0" smtClean="0"/>
              <a:t>.</a:t>
            </a:r>
          </a:p>
          <a:p>
            <a:pPr>
              <a:buFont typeface="Arial" panose="020B0604020202020204" pitchFamily="34" charset="0"/>
              <a:buChar char="•"/>
            </a:pPr>
            <a:endParaRPr lang="nl-NL" sz="1200" dirty="0"/>
          </a:p>
          <a:p>
            <a:pPr>
              <a:buFont typeface="Arial" panose="020B0604020202020204" pitchFamily="34" charset="0"/>
              <a:buChar char="•"/>
            </a:pPr>
            <a:r>
              <a:rPr lang="en-GB" sz="1200" dirty="0"/>
              <a:t>motif of father-against-son conflict was repeated when Cronus was confronted by his son, </a:t>
            </a:r>
            <a:r>
              <a:rPr lang="en-GB" sz="1200" b="1" dirty="0"/>
              <a:t>Zeus</a:t>
            </a:r>
            <a:r>
              <a:rPr lang="en-GB" sz="1200" dirty="0"/>
              <a:t>. </a:t>
            </a:r>
            <a:endParaRPr lang="en-GB" sz="1200" dirty="0" smtClean="0"/>
          </a:p>
          <a:p>
            <a:pPr>
              <a:buFont typeface="Arial" panose="020B0604020202020204" pitchFamily="34" charset="0"/>
              <a:buChar char="•"/>
            </a:pPr>
            <a:r>
              <a:rPr lang="en-GB" sz="1200" dirty="0" smtClean="0"/>
              <a:t>Because </a:t>
            </a:r>
            <a:r>
              <a:rPr lang="en-GB" sz="1200" dirty="0"/>
              <a:t>Cronus had betrayed his father, he feared that his offspring would do the same, and so each time Rhea gave birth, he snatched up the child and ate it. </a:t>
            </a:r>
            <a:endParaRPr lang="en-GB" sz="1200" dirty="0" smtClean="0"/>
          </a:p>
          <a:p>
            <a:pPr>
              <a:buFont typeface="Arial" panose="020B0604020202020204" pitchFamily="34" charset="0"/>
              <a:buChar char="•"/>
            </a:pPr>
            <a:r>
              <a:rPr lang="en-GB" sz="1200" dirty="0" smtClean="0"/>
              <a:t>Rhea </a:t>
            </a:r>
            <a:r>
              <a:rPr lang="en-GB" sz="1200" dirty="0"/>
              <a:t>hated this and tricked him by hiding Zeus and wrapping a stone in a baby's blanket, which Cronus ate. When Zeus was full grown, he fed Cronus a drugged drink which caused him to vomit, throwing up Rhea's other children and the stone, which had been sitting in Cronus's stomach all along. </a:t>
            </a:r>
            <a:endParaRPr lang="en-GB" sz="1200" dirty="0" smtClean="0"/>
          </a:p>
          <a:p>
            <a:pPr>
              <a:buFont typeface="Arial" panose="020B0604020202020204" pitchFamily="34" charset="0"/>
              <a:buChar char="•"/>
            </a:pPr>
            <a:r>
              <a:rPr lang="en-GB" sz="1200" dirty="0" smtClean="0"/>
              <a:t>Zeus </a:t>
            </a:r>
            <a:r>
              <a:rPr lang="en-GB" sz="1200" dirty="0"/>
              <a:t>then challenged Cronus to war for the kingship of the gods. At last, with the help of the Cyclopes (whom Zeus freed from Tartarus), Zeus and his siblings were victorious, while Cronus and the Titans were hurled down to imprisonment in </a:t>
            </a:r>
            <a:r>
              <a:rPr lang="en-GB" sz="1200" dirty="0" smtClean="0"/>
              <a:t>Tartarus.</a:t>
            </a:r>
            <a:endParaRPr lang="nl-NL" sz="1200" dirty="0"/>
          </a:p>
        </p:txBody>
      </p:sp>
      <p:sp>
        <p:nvSpPr>
          <p:cNvPr id="6" name="TextBox 5"/>
          <p:cNvSpPr txBox="1"/>
          <p:nvPr/>
        </p:nvSpPr>
        <p:spPr>
          <a:xfrm>
            <a:off x="595536" y="46236"/>
            <a:ext cx="8080920" cy="784830"/>
          </a:xfrm>
          <a:prstGeom prst="rect">
            <a:avLst/>
          </a:prstGeom>
          <a:noFill/>
        </p:spPr>
        <p:txBody>
          <a:bodyPr wrap="square" rtlCol="0">
            <a:spAutoFit/>
          </a:bodyPr>
          <a:lstStyle/>
          <a:p>
            <a:r>
              <a:rPr lang="nl-NL" sz="4500" dirty="0" smtClean="0">
                <a:solidFill>
                  <a:prstClr val="white"/>
                </a:solidFill>
                <a:latin typeface="Constantia"/>
              </a:rPr>
              <a:t>Ancient Greek Creation Myths</a:t>
            </a:r>
            <a:endParaRPr lang="en-GB" sz="4500" dirty="0">
              <a:solidFill>
                <a:prstClr val="white"/>
              </a:solidFill>
              <a:latin typeface="Constantia"/>
            </a:endParaRPr>
          </a:p>
        </p:txBody>
      </p:sp>
      <p:sp>
        <p:nvSpPr>
          <p:cNvPr id="7" name="Rectangle 6"/>
          <p:cNvSpPr/>
          <p:nvPr/>
        </p:nvSpPr>
        <p:spPr>
          <a:xfrm>
            <a:off x="547119" y="1412776"/>
            <a:ext cx="8280920" cy="5328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3907208"/>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323528"/>
            <a:ext cx="9865096" cy="10211915"/>
          </a:xfrm>
          <a:prstGeom prst="rect">
            <a:avLst/>
          </a:prstGeom>
        </p:spPr>
      </p:pic>
      <p:sp>
        <p:nvSpPr>
          <p:cNvPr id="2" name="Content Placeholder 1"/>
          <p:cNvSpPr>
            <a:spLocks noGrp="1"/>
          </p:cNvSpPr>
          <p:nvPr>
            <p:ph idx="1"/>
          </p:nvPr>
        </p:nvSpPr>
        <p:spPr>
          <a:xfrm>
            <a:off x="467544" y="1916832"/>
            <a:ext cx="8229600" cy="4572000"/>
          </a:xfrm>
        </p:spPr>
        <p:txBody>
          <a:bodyPr/>
          <a:lstStyle/>
          <a:p>
            <a:endParaRPr lang="en-GB" sz="1600" dirty="0">
              <a:solidFill>
                <a:schemeClr val="bg1"/>
              </a:solidFill>
            </a:endParaRPr>
          </a:p>
        </p:txBody>
      </p:sp>
      <p:sp>
        <p:nvSpPr>
          <p:cNvPr id="3" name="Title 2"/>
          <p:cNvSpPr>
            <a:spLocks noGrp="1"/>
          </p:cNvSpPr>
          <p:nvPr>
            <p:ph type="title"/>
          </p:nvPr>
        </p:nvSpPr>
        <p:spPr/>
        <p:txBody>
          <a:bodyPr>
            <a:normAutofit/>
          </a:bodyPr>
          <a:lstStyle/>
          <a:p>
            <a:pPr algn="ctr"/>
            <a:r>
              <a:rPr lang="nl-NL" sz="6000" b="1" dirty="0" smtClean="0">
                <a:solidFill>
                  <a:schemeClr val="bg1"/>
                </a:solidFill>
              </a:rPr>
              <a:t>Celestial Spheres</a:t>
            </a:r>
            <a:endParaRPr lang="en-GB" sz="6000" b="1" dirty="0">
              <a:solidFill>
                <a:schemeClr val="bg1"/>
              </a:solidFill>
            </a:endParaRPr>
          </a:p>
        </p:txBody>
      </p:sp>
      <p:sp>
        <p:nvSpPr>
          <p:cNvPr id="6" name="Rectangle 5"/>
          <p:cNvSpPr/>
          <p:nvPr/>
        </p:nvSpPr>
        <p:spPr>
          <a:xfrm>
            <a:off x="503040" y="5897441"/>
            <a:ext cx="8640960" cy="576064"/>
          </a:xfrm>
          <a:prstGeom prst="rect">
            <a:avLst/>
          </a:prstGeom>
          <a:solidFill>
            <a:schemeClr val="tx1">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1"/>
          <p:cNvSpPr txBox="1">
            <a:spLocks/>
          </p:cNvSpPr>
          <p:nvPr/>
        </p:nvSpPr>
        <p:spPr bwMode="auto">
          <a:xfrm>
            <a:off x="1115616" y="6021288"/>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nl-NL" sz="1600" dirty="0">
                <a:solidFill>
                  <a:schemeClr val="bg1"/>
                </a:solidFill>
              </a:rPr>
              <a:t>t</a:t>
            </a:r>
            <a:r>
              <a:rPr lang="nl-NL" sz="1600" dirty="0" smtClean="0">
                <a:solidFill>
                  <a:schemeClr val="bg1"/>
                </a:solidFill>
              </a:rPr>
              <a:t>he Earth with 7 celestial spheres, from Bede, de natura rerum (late 11th century) </a:t>
            </a:r>
          </a:p>
          <a:p>
            <a:pPr marL="0" indent="0">
              <a:buFont typeface="Wingdings 2" pitchFamily="18" charset="2"/>
              <a:buNone/>
            </a:pPr>
            <a:r>
              <a:rPr lang="nl-NL" sz="1600" dirty="0" smtClean="0">
                <a:solidFill>
                  <a:schemeClr val="bg1"/>
                </a:solidFill>
              </a:rPr>
              <a:t>     </a:t>
            </a:r>
            <a:endParaRPr lang="en-GB" sz="1600" dirty="0">
              <a:solidFill>
                <a:schemeClr val="bg1"/>
              </a:solidFill>
            </a:endParaRPr>
          </a:p>
        </p:txBody>
      </p:sp>
    </p:spTree>
    <p:extLst>
      <p:ext uri="{BB962C8B-B14F-4D97-AF65-F5344CB8AC3E}">
        <p14:creationId xmlns:p14="http://schemas.microsoft.com/office/powerpoint/2010/main" val="3645482177"/>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323528"/>
            <a:ext cx="9865096" cy="10211915"/>
          </a:xfrm>
          <a:prstGeom prst="rect">
            <a:avLst/>
          </a:prstGeom>
        </p:spPr>
      </p:pic>
      <p:sp>
        <p:nvSpPr>
          <p:cNvPr id="5" name="Rectangle 4"/>
          <p:cNvSpPr/>
          <p:nvPr/>
        </p:nvSpPr>
        <p:spPr>
          <a:xfrm>
            <a:off x="251520" y="1772816"/>
            <a:ext cx="8640960" cy="3528392"/>
          </a:xfrm>
          <a:prstGeom prst="rect">
            <a:avLst/>
          </a:prstGeom>
          <a:solidFill>
            <a:schemeClr val="tx1">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467544" y="1916832"/>
            <a:ext cx="8229600" cy="4572000"/>
          </a:xfrm>
        </p:spPr>
        <p:txBody>
          <a:bodyPr/>
          <a:lstStyle/>
          <a:p>
            <a:r>
              <a:rPr lang="nl-NL" sz="1600" dirty="0" smtClean="0">
                <a:solidFill>
                  <a:schemeClr val="bg1"/>
                </a:solidFill>
              </a:rPr>
              <a:t>Celestial spheres </a:t>
            </a:r>
          </a:p>
          <a:p>
            <a:pPr marL="0" indent="0">
              <a:buNone/>
            </a:pPr>
            <a:r>
              <a:rPr lang="nl-NL" sz="1600" dirty="0">
                <a:solidFill>
                  <a:schemeClr val="bg1"/>
                </a:solidFill>
              </a:rPr>
              <a:t> </a:t>
            </a:r>
            <a:r>
              <a:rPr lang="nl-NL" sz="1600" dirty="0" smtClean="0">
                <a:solidFill>
                  <a:schemeClr val="bg1"/>
                </a:solidFill>
              </a:rPr>
              <a:t>    </a:t>
            </a:r>
            <a:r>
              <a:rPr lang="en-GB" sz="1600" dirty="0" smtClean="0">
                <a:solidFill>
                  <a:schemeClr val="bg1"/>
                </a:solidFill>
              </a:rPr>
              <a:t>were </a:t>
            </a:r>
            <a:r>
              <a:rPr lang="en-GB" sz="1600" dirty="0">
                <a:solidFill>
                  <a:schemeClr val="bg1"/>
                </a:solidFill>
              </a:rPr>
              <a:t>the fundamental entities of the cosmological models developed by </a:t>
            </a:r>
            <a:endParaRPr lang="en-GB" sz="1600" dirty="0" smtClean="0">
              <a:solidFill>
                <a:schemeClr val="bg1"/>
              </a:solidFill>
            </a:endParaRPr>
          </a:p>
          <a:p>
            <a:pPr marL="0" indent="0">
              <a:buNone/>
            </a:pPr>
            <a:r>
              <a:rPr lang="en-GB" sz="1600" dirty="0">
                <a:solidFill>
                  <a:schemeClr val="bg1"/>
                </a:solidFill>
              </a:rPr>
              <a:t> </a:t>
            </a:r>
            <a:r>
              <a:rPr lang="en-GB" sz="1600" dirty="0" smtClean="0">
                <a:solidFill>
                  <a:schemeClr val="bg1"/>
                </a:solidFill>
              </a:rPr>
              <a:t>    Plato</a:t>
            </a:r>
            <a:r>
              <a:rPr lang="en-GB" sz="1600" dirty="0">
                <a:solidFill>
                  <a:schemeClr val="bg1"/>
                </a:solidFill>
              </a:rPr>
              <a:t>, </a:t>
            </a:r>
            <a:r>
              <a:rPr lang="en-GB" sz="1600" dirty="0" err="1">
                <a:solidFill>
                  <a:schemeClr val="bg1"/>
                </a:solidFill>
              </a:rPr>
              <a:t>Eudoxus</a:t>
            </a:r>
            <a:r>
              <a:rPr lang="en-GB" sz="1600" dirty="0">
                <a:solidFill>
                  <a:schemeClr val="bg1"/>
                </a:solidFill>
              </a:rPr>
              <a:t>, Aristotle, Ptolemy, Copernicus and others. </a:t>
            </a:r>
            <a:endParaRPr lang="en-GB" sz="1600" dirty="0" smtClean="0">
              <a:solidFill>
                <a:schemeClr val="bg1"/>
              </a:solidFill>
            </a:endParaRPr>
          </a:p>
          <a:p>
            <a:pPr marL="0" indent="0">
              <a:buNone/>
            </a:pPr>
            <a:endParaRPr lang="nl-NL" sz="1600" dirty="0" smtClean="0">
              <a:solidFill>
                <a:schemeClr val="bg1"/>
              </a:solidFill>
            </a:endParaRPr>
          </a:p>
          <a:p>
            <a:pPr marL="0" indent="0">
              <a:buNone/>
            </a:pPr>
            <a:endParaRPr lang="en-GB" sz="1600" dirty="0">
              <a:solidFill>
                <a:schemeClr val="bg1"/>
              </a:solidFill>
            </a:endParaRPr>
          </a:p>
          <a:p>
            <a:pPr>
              <a:buFont typeface="Arial" panose="020B0604020202020204" pitchFamily="34" charset="0"/>
              <a:buChar char="•"/>
            </a:pPr>
            <a:r>
              <a:rPr lang="en-GB" sz="1600" dirty="0" smtClean="0">
                <a:solidFill>
                  <a:schemeClr val="bg1"/>
                </a:solidFill>
              </a:rPr>
              <a:t>In </a:t>
            </a:r>
            <a:r>
              <a:rPr lang="en-GB" sz="1600" dirty="0">
                <a:solidFill>
                  <a:schemeClr val="bg1"/>
                </a:solidFill>
              </a:rPr>
              <a:t>these celestial models the apparent motions of the fixed stars and the planets are accounted for by treating them as embedded in rotating spheres made of an </a:t>
            </a:r>
            <a:r>
              <a:rPr lang="en-GB" sz="1600" dirty="0" err="1">
                <a:solidFill>
                  <a:schemeClr val="bg1"/>
                </a:solidFill>
              </a:rPr>
              <a:t>aetherial</a:t>
            </a:r>
            <a:r>
              <a:rPr lang="en-GB" sz="1600" dirty="0">
                <a:solidFill>
                  <a:schemeClr val="bg1"/>
                </a:solidFill>
              </a:rPr>
              <a:t>, transparent fifth element (quintessence), like jewels set in orbs. </a:t>
            </a:r>
            <a:endParaRPr lang="en-GB" sz="1600" dirty="0" smtClean="0">
              <a:solidFill>
                <a:schemeClr val="bg1"/>
              </a:solidFill>
            </a:endParaRPr>
          </a:p>
          <a:p>
            <a:pPr>
              <a:buFont typeface="Arial" panose="020B0604020202020204" pitchFamily="34" charset="0"/>
              <a:buChar char="•"/>
            </a:pPr>
            <a:r>
              <a:rPr lang="en-GB" sz="1600" dirty="0" smtClean="0">
                <a:solidFill>
                  <a:schemeClr val="bg1"/>
                </a:solidFill>
              </a:rPr>
              <a:t>Since </a:t>
            </a:r>
            <a:r>
              <a:rPr lang="en-GB" sz="1600" dirty="0">
                <a:solidFill>
                  <a:schemeClr val="bg1"/>
                </a:solidFill>
              </a:rPr>
              <a:t>it was believed that the fixed stars did not change their positions relative to one another, it was argued that they must be on the surface of a single starry sphere.</a:t>
            </a:r>
            <a:r>
              <a:rPr lang="en-GB" sz="1600" baseline="30000" dirty="0">
                <a:solidFill>
                  <a:schemeClr val="bg1"/>
                </a:solidFill>
                <a:hlinkClick r:id="rId3"/>
              </a:rPr>
              <a:t>[1]</a:t>
            </a:r>
            <a:endParaRPr lang="en-GB" sz="1600" dirty="0">
              <a:solidFill>
                <a:schemeClr val="bg1"/>
              </a:solidFill>
            </a:endParaRPr>
          </a:p>
        </p:txBody>
      </p:sp>
      <p:sp>
        <p:nvSpPr>
          <p:cNvPr id="3" name="Title 2"/>
          <p:cNvSpPr>
            <a:spLocks noGrp="1"/>
          </p:cNvSpPr>
          <p:nvPr>
            <p:ph type="title"/>
          </p:nvPr>
        </p:nvSpPr>
        <p:spPr/>
        <p:txBody>
          <a:bodyPr>
            <a:normAutofit/>
          </a:bodyPr>
          <a:lstStyle/>
          <a:p>
            <a:pPr algn="ctr"/>
            <a:r>
              <a:rPr lang="nl-NL" sz="6000" b="1" dirty="0" smtClean="0">
                <a:solidFill>
                  <a:schemeClr val="bg1"/>
                </a:solidFill>
              </a:rPr>
              <a:t>Celestial Spheres</a:t>
            </a:r>
            <a:endParaRPr lang="en-GB" sz="6000" b="1" dirty="0">
              <a:solidFill>
                <a:schemeClr val="bg1"/>
              </a:solidFill>
            </a:endParaRPr>
          </a:p>
        </p:txBody>
      </p:sp>
    </p:spTree>
    <p:extLst>
      <p:ext uri="{BB962C8B-B14F-4D97-AF65-F5344CB8AC3E}">
        <p14:creationId xmlns:p14="http://schemas.microsoft.com/office/powerpoint/2010/main" val="389302112"/>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539552" y="1340768"/>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buFont typeface="Arial" panose="020B0604020202020204" pitchFamily="34" charset="0"/>
              <a:buChar char="•"/>
            </a:pPr>
            <a:r>
              <a:rPr lang="nl-NL" sz="1400" dirty="0" smtClean="0">
                <a:solidFill>
                  <a:prstClr val="white"/>
                </a:solidFill>
              </a:rPr>
              <a:t>In some cosmologies </a:t>
            </a:r>
            <a:r>
              <a:rPr lang="nl-NL" sz="1400" b="1" dirty="0" smtClean="0">
                <a:solidFill>
                  <a:prstClr val="white"/>
                </a:solidFill>
              </a:rPr>
              <a:t>space</a:t>
            </a:r>
            <a:r>
              <a:rPr lang="nl-NL" sz="1400" dirty="0" smtClean="0">
                <a:solidFill>
                  <a:prstClr val="white"/>
                </a:solidFill>
              </a:rPr>
              <a:t> inseparable from </a:t>
            </a:r>
            <a:r>
              <a:rPr lang="nl-NL" sz="1400" b="1" dirty="0" smtClean="0">
                <a:solidFill>
                  <a:prstClr val="white"/>
                </a:solidFill>
              </a:rPr>
              <a:t>time :</a:t>
            </a:r>
          </a:p>
          <a:p>
            <a:pPr>
              <a:buClr>
                <a:srgbClr val="F3A447"/>
              </a:buClr>
              <a:buFont typeface="Arial" panose="020B0604020202020204" pitchFamily="34" charset="0"/>
              <a:buChar char="•"/>
            </a:pPr>
            <a:endParaRPr lang="nl-NL" sz="1400" b="1" dirty="0">
              <a:solidFill>
                <a:prstClr val="white"/>
              </a:solidFill>
            </a:endParaRPr>
          </a:p>
          <a:p>
            <a:pPr marL="0" indent="0">
              <a:buClr>
                <a:srgbClr val="F3A447"/>
              </a:buClr>
              <a:buNone/>
            </a:pPr>
            <a:r>
              <a:rPr lang="nl-NL" sz="1400" b="1" dirty="0" smtClean="0">
                <a:solidFill>
                  <a:prstClr val="white"/>
                </a:solidFill>
              </a:rPr>
              <a:t>      - no account of the shape of the universe would make sense </a:t>
            </a:r>
          </a:p>
          <a:p>
            <a:pPr marL="0" indent="0">
              <a:buClr>
                <a:srgbClr val="F3A447"/>
              </a:buClr>
              <a:buNone/>
            </a:pPr>
            <a:r>
              <a:rPr lang="nl-NL" sz="1400" b="1" dirty="0">
                <a:solidFill>
                  <a:prstClr val="white"/>
                </a:solidFill>
              </a:rPr>
              <a:t> </a:t>
            </a:r>
            <a:r>
              <a:rPr lang="nl-NL" sz="1400" b="1" dirty="0" smtClean="0">
                <a:solidFill>
                  <a:prstClr val="white"/>
                </a:solidFill>
              </a:rPr>
              <a:t>        unless we know how it came to be so in the first place</a:t>
            </a:r>
          </a:p>
          <a:p>
            <a:pPr marL="0" indent="0">
              <a:buClr>
                <a:srgbClr val="F3A447"/>
              </a:buClr>
              <a:buNone/>
            </a:pPr>
            <a:r>
              <a:rPr lang="nl-NL" sz="1400" b="1" dirty="0" smtClean="0">
                <a:solidFill>
                  <a:prstClr val="white"/>
                </a:solidFill>
              </a:rPr>
              <a:t> </a:t>
            </a:r>
          </a:p>
          <a:p>
            <a:pPr marL="0" indent="0">
              <a:buClr>
                <a:srgbClr val="F3A447"/>
              </a:buClr>
              <a:buNone/>
            </a:pPr>
            <a:r>
              <a:rPr lang="nl-NL" sz="1400" b="1" dirty="0">
                <a:solidFill>
                  <a:prstClr val="white"/>
                </a:solidFill>
              </a:rPr>
              <a:t> </a:t>
            </a:r>
            <a:r>
              <a:rPr lang="nl-NL" sz="1400" b="1" dirty="0" smtClean="0">
                <a:solidFill>
                  <a:prstClr val="white"/>
                </a:solidFill>
              </a:rPr>
              <a:t>     - in other words, the cosmologies go along with creation myths</a:t>
            </a:r>
          </a:p>
          <a:p>
            <a:pPr marL="0" indent="0">
              <a:buClr>
                <a:srgbClr val="F3A447"/>
              </a:buClr>
              <a:buNone/>
            </a:pPr>
            <a:r>
              <a:rPr lang="nl-NL" sz="1400" b="1" dirty="0" smtClean="0">
                <a:solidFill>
                  <a:prstClr val="white"/>
                </a:solidFill>
              </a:rPr>
              <a:t>         ie. </a:t>
            </a:r>
            <a:r>
              <a:rPr lang="nl-NL" sz="1400" b="1" dirty="0">
                <a:solidFill>
                  <a:prstClr val="white"/>
                </a:solidFill>
              </a:rPr>
              <a:t>t</a:t>
            </a:r>
            <a:r>
              <a:rPr lang="nl-NL" sz="1400" b="1" dirty="0" smtClean="0">
                <a:solidFill>
                  <a:prstClr val="white"/>
                </a:solidFill>
              </a:rPr>
              <a:t>he creation of the universe is an essential feature of cosmology</a:t>
            </a:r>
            <a:endParaRPr lang="nl-NL" sz="1400" b="1" dirty="0">
              <a:solidFill>
                <a:prstClr val="white"/>
              </a:solidFill>
            </a:endParaRPr>
          </a:p>
          <a:p>
            <a:pPr marL="0" indent="0">
              <a:buClr>
                <a:srgbClr val="F3A447"/>
              </a:buClr>
              <a:buNone/>
            </a:pPr>
            <a:r>
              <a:rPr lang="nl-NL" sz="1400" b="1" dirty="0" smtClean="0">
                <a:solidFill>
                  <a:prstClr val="white"/>
                </a:solidFill>
              </a:rPr>
              <a:t>    </a:t>
            </a:r>
            <a:endParaRPr lang="nl-NL" sz="1400" b="1" dirty="0">
              <a:solidFill>
                <a:prstClr val="white"/>
              </a:solidFill>
            </a:endParaRPr>
          </a:p>
          <a:p>
            <a:pPr marL="0" indent="0">
              <a:buClr>
                <a:srgbClr val="F3A447"/>
              </a:buClr>
              <a:buNone/>
            </a:pPr>
            <a:r>
              <a:rPr lang="nl-NL" sz="1400" b="1" dirty="0" smtClean="0">
                <a:solidFill>
                  <a:prstClr val="white"/>
                </a:solidFill>
              </a:rPr>
              <a:t>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a:solidFill>
                  <a:prstClr val="white"/>
                </a:solidFill>
              </a:rPr>
              <a:t> </a:t>
            </a:r>
            <a:r>
              <a:rPr lang="nl-NL" sz="1400" dirty="0" smtClean="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a:buClr>
                <a:srgbClr val="F3A447"/>
              </a:buClr>
              <a:buFont typeface="Arial" panose="020B0604020202020204" pitchFamily="34" charset="0"/>
              <a:buChar char="•"/>
            </a:pPr>
            <a:r>
              <a:rPr lang="nl-NL" sz="1400" dirty="0" smtClean="0">
                <a:solidFill>
                  <a:prstClr val="white"/>
                </a:solidFill>
              </a:rPr>
              <a:t> </a:t>
            </a:r>
            <a:endParaRPr lang="en-GB" sz="1400" dirty="0" smtClean="0">
              <a:solidFill>
                <a:prstClr val="white"/>
              </a:solidFill>
            </a:endParaRPr>
          </a:p>
        </p:txBody>
      </p:sp>
      <p:sp>
        <p:nvSpPr>
          <p:cNvPr id="5" name="Rectangle 4"/>
          <p:cNvSpPr/>
          <p:nvPr/>
        </p:nvSpPr>
        <p:spPr>
          <a:xfrm>
            <a:off x="298788" y="1124744"/>
            <a:ext cx="8567112"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itle 2"/>
          <p:cNvSpPr>
            <a:spLocks noGrp="1"/>
          </p:cNvSpPr>
          <p:nvPr>
            <p:ph type="title"/>
          </p:nvPr>
        </p:nvSpPr>
        <p:spPr>
          <a:xfrm>
            <a:off x="1331640" y="-171400"/>
            <a:ext cx="8229600" cy="1219200"/>
          </a:xfrm>
        </p:spPr>
        <p:txBody>
          <a:bodyPr>
            <a:normAutofit/>
          </a:bodyPr>
          <a:lstStyle/>
          <a:p>
            <a:r>
              <a:rPr lang="nl-NL" sz="6000" b="1" dirty="0" smtClean="0"/>
              <a:t>  Space and Time</a:t>
            </a:r>
            <a:endParaRPr lang="en-GB" sz="6000" b="1" dirty="0"/>
          </a:p>
        </p:txBody>
      </p:sp>
      <p:sp>
        <p:nvSpPr>
          <p:cNvPr id="7" name="Content Placeholder 4"/>
          <p:cNvSpPr txBox="1">
            <a:spLocks/>
          </p:cNvSpPr>
          <p:nvPr/>
        </p:nvSpPr>
        <p:spPr bwMode="auto">
          <a:xfrm>
            <a:off x="683568" y="3885190"/>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Clr>
                <a:srgbClr val="F3A447"/>
              </a:buClr>
              <a:buNone/>
            </a:pPr>
            <a:r>
              <a:rPr lang="nl-NL" sz="1400" dirty="0">
                <a:solidFill>
                  <a:prstClr val="white"/>
                </a:solidFill>
              </a:rPr>
              <a:t> </a:t>
            </a:r>
            <a:r>
              <a:rPr lang="nl-NL" sz="1400" dirty="0" smtClean="0">
                <a:solidFill>
                  <a:prstClr val="white"/>
                </a:solidFill>
              </a:rPr>
              <a:t>-  uniquely, this lead the Jewish (biblical and rabbinical) sources to the solution of a </a:t>
            </a:r>
          </a:p>
          <a:p>
            <a:pPr marL="0" indent="0">
              <a:buClr>
                <a:srgbClr val="F3A447"/>
              </a:buClr>
              <a:buNone/>
            </a:pPr>
            <a:r>
              <a:rPr lang="nl-NL" sz="1400" b="1" dirty="0">
                <a:solidFill>
                  <a:prstClr val="white"/>
                </a:solidFill>
              </a:rPr>
              <a:t> </a:t>
            </a:r>
            <a:r>
              <a:rPr lang="nl-NL" sz="1400" b="1" dirty="0" smtClean="0">
                <a:solidFill>
                  <a:prstClr val="white"/>
                </a:solidFill>
              </a:rPr>
              <a:t>    notion of linear time </a:t>
            </a:r>
          </a:p>
          <a:p>
            <a:pPr>
              <a:buClr>
                <a:srgbClr val="F3A447"/>
              </a:buClr>
              <a:buFont typeface="Arial" panose="020B0604020202020204" pitchFamily="34" charset="0"/>
              <a:buChar char="•"/>
            </a:pPr>
            <a:endParaRPr lang="nl-NL" sz="1400" b="1" dirty="0" smtClean="0">
              <a:solidFill>
                <a:prstClr val="white"/>
              </a:solidFill>
            </a:endParaRPr>
          </a:p>
          <a:p>
            <a:pPr marL="0" indent="0">
              <a:buClr>
                <a:srgbClr val="F3A447"/>
              </a:buClr>
              <a:buNone/>
            </a:pPr>
            <a:r>
              <a:rPr lang="nl-NL" sz="1400" dirty="0" smtClean="0">
                <a:solidFill>
                  <a:prstClr val="white"/>
                </a:solidFill>
              </a:rPr>
              <a:t>-    by contrast:</a:t>
            </a:r>
            <a:endParaRPr lang="nl-NL" sz="1400" dirty="0">
              <a:solidFill>
                <a:prstClr val="white"/>
              </a:solidFill>
            </a:endParaRPr>
          </a:p>
          <a:p>
            <a:pPr>
              <a:buClr>
                <a:srgbClr val="F3A447"/>
              </a:buClr>
              <a:buFont typeface="Arial" panose="020B0604020202020204" pitchFamily="34" charset="0"/>
              <a:buChar char="•"/>
            </a:pPr>
            <a:r>
              <a:rPr lang="nl-NL" sz="1400" b="1" dirty="0" smtClean="0">
                <a:solidFill>
                  <a:prstClr val="white"/>
                </a:solidFill>
              </a:rPr>
              <a:t>      </a:t>
            </a:r>
            <a:r>
              <a:rPr lang="nl-NL" sz="1400" dirty="0" smtClean="0">
                <a:solidFill>
                  <a:prstClr val="white"/>
                </a:solidFill>
              </a:rPr>
              <a:t>China:     notion of creation not of prime importance</a:t>
            </a:r>
          </a:p>
          <a:p>
            <a:pPr>
              <a:buClr>
                <a:srgbClr val="F3A447"/>
              </a:buClr>
              <a:buFont typeface="Arial" panose="020B0604020202020204" pitchFamily="34" charset="0"/>
              <a:buChar char="•"/>
            </a:pPr>
            <a:r>
              <a:rPr lang="nl-NL" sz="1400" dirty="0">
                <a:solidFill>
                  <a:prstClr val="white"/>
                </a:solidFill>
              </a:rPr>
              <a:t> </a:t>
            </a:r>
            <a:r>
              <a:rPr lang="nl-NL" sz="1400" dirty="0" smtClean="0">
                <a:solidFill>
                  <a:prstClr val="white"/>
                </a:solidFill>
              </a:rPr>
              <a:t>    Greeks:     not so interested in beginnings</a:t>
            </a:r>
          </a:p>
          <a:p>
            <a:pPr>
              <a:buClr>
                <a:srgbClr val="F3A447"/>
              </a:buClr>
              <a:buFont typeface="Arial" panose="020B0604020202020204" pitchFamily="34" charset="0"/>
              <a:buChar char="•"/>
            </a:pPr>
            <a:r>
              <a:rPr lang="nl-NL" sz="1400" dirty="0">
                <a:solidFill>
                  <a:prstClr val="white"/>
                </a:solidFill>
              </a:rPr>
              <a:t> </a:t>
            </a:r>
            <a:r>
              <a:rPr lang="nl-NL" sz="1400" dirty="0" smtClean="0">
                <a:solidFill>
                  <a:prstClr val="white"/>
                </a:solidFill>
              </a:rPr>
              <a:t>     Jains:         uninterested in beginnings</a:t>
            </a:r>
          </a:p>
          <a:p>
            <a:pPr>
              <a:buClr>
                <a:srgbClr val="F3A447"/>
              </a:buClr>
              <a:buFont typeface="Arial" panose="020B0604020202020204" pitchFamily="34" charset="0"/>
              <a:buChar char="•"/>
            </a:pPr>
            <a:r>
              <a:rPr lang="nl-NL" sz="1400" dirty="0">
                <a:solidFill>
                  <a:prstClr val="white"/>
                </a:solidFill>
              </a:rPr>
              <a:t> </a:t>
            </a:r>
            <a:r>
              <a:rPr lang="nl-NL" sz="1400" dirty="0" smtClean="0">
                <a:solidFill>
                  <a:prstClr val="white"/>
                </a:solidFill>
              </a:rPr>
              <a:t>     India:      time scales as vast as space, leading to the notion of </a:t>
            </a:r>
            <a:r>
              <a:rPr lang="nl-NL" sz="1400" b="1" dirty="0" smtClean="0">
                <a:solidFill>
                  <a:prstClr val="white"/>
                </a:solidFill>
              </a:rPr>
              <a:t>cyclical time</a:t>
            </a:r>
          </a:p>
          <a:p>
            <a:pPr>
              <a:buClr>
                <a:srgbClr val="F3A447"/>
              </a:buClr>
              <a:buFont typeface="Arial" panose="020B0604020202020204" pitchFamily="34" charset="0"/>
              <a:buChar char="•"/>
            </a:pPr>
            <a:r>
              <a:rPr lang="nl-NL" sz="1400" b="1" dirty="0">
                <a:solidFill>
                  <a:prstClr val="white"/>
                </a:solidFill>
              </a:rPr>
              <a:t> </a:t>
            </a:r>
            <a:r>
              <a:rPr lang="nl-NL" sz="1400" b="1" dirty="0" smtClean="0">
                <a:solidFill>
                  <a:prstClr val="white"/>
                </a:solidFill>
              </a:rPr>
              <a:t>     </a:t>
            </a:r>
            <a:r>
              <a:rPr lang="nl-NL" sz="1400" dirty="0" smtClean="0">
                <a:solidFill>
                  <a:prstClr val="white"/>
                </a:solidFill>
              </a:rPr>
              <a:t>Norse/Greeks/Chines:   also cyclical time notion</a:t>
            </a:r>
            <a:endParaRPr lang="nl-NL" sz="1400" b="1" dirty="0">
              <a:solidFill>
                <a:prstClr val="white"/>
              </a:solidFill>
            </a:endParaRPr>
          </a:p>
          <a:p>
            <a:pPr marL="0" indent="0">
              <a:buClr>
                <a:srgbClr val="F3A447"/>
              </a:buClr>
              <a:buNone/>
            </a:pPr>
            <a:r>
              <a:rPr lang="nl-NL" sz="1400" b="1" dirty="0" smtClean="0">
                <a:solidFill>
                  <a:prstClr val="white"/>
                </a:solidFill>
              </a:rPr>
              <a:t>       </a:t>
            </a: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r>
              <a:rPr lang="nl-NL" sz="1400" dirty="0">
                <a:solidFill>
                  <a:prstClr val="white"/>
                </a:solidFill>
              </a:rPr>
              <a:t> </a:t>
            </a:r>
            <a:r>
              <a:rPr lang="nl-NL" sz="1400" dirty="0" smtClean="0">
                <a:solidFill>
                  <a:prstClr val="white"/>
                </a:solidFill>
              </a:rPr>
              <a:t>            </a:t>
            </a:r>
            <a:endParaRPr lang="nl-NL" sz="2000" b="1"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marL="0" indent="0">
              <a:buClr>
                <a:srgbClr val="F3A447"/>
              </a:buClr>
              <a:buFont typeface="Wingdings 2" pitchFamily="18" charset="2"/>
              <a:buNone/>
            </a:pPr>
            <a:endParaRPr lang="nl-NL" sz="1400" dirty="0" smtClean="0">
              <a:solidFill>
                <a:prstClr val="white"/>
              </a:solidFill>
            </a:endParaRPr>
          </a:p>
          <a:p>
            <a:pPr>
              <a:buClr>
                <a:srgbClr val="F3A447"/>
              </a:buClr>
              <a:buFont typeface="Arial" panose="020B0604020202020204" pitchFamily="34" charset="0"/>
              <a:buChar char="•"/>
            </a:pPr>
            <a:r>
              <a:rPr lang="nl-NL" sz="1400" dirty="0" smtClean="0">
                <a:solidFill>
                  <a:prstClr val="white"/>
                </a:solidFill>
              </a:rPr>
              <a:t> </a:t>
            </a:r>
            <a:endParaRPr lang="en-GB" sz="1400" dirty="0" smtClean="0">
              <a:solidFill>
                <a:prstClr val="white"/>
              </a:solidFill>
            </a:endParaRPr>
          </a:p>
        </p:txBody>
      </p:sp>
      <p:sp>
        <p:nvSpPr>
          <p:cNvPr id="8" name="Rectangle 7"/>
          <p:cNvSpPr/>
          <p:nvPr/>
        </p:nvSpPr>
        <p:spPr>
          <a:xfrm>
            <a:off x="298788" y="3797424"/>
            <a:ext cx="8567112" cy="27999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28242817"/>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836712"/>
            <a:ext cx="8280920" cy="540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99392"/>
            <a:ext cx="6290330" cy="7104563"/>
          </a:xfrm>
        </p:spPr>
      </p:pic>
      <p:sp>
        <p:nvSpPr>
          <p:cNvPr id="6" name="TextBox 5"/>
          <p:cNvSpPr txBox="1"/>
          <p:nvPr/>
        </p:nvSpPr>
        <p:spPr>
          <a:xfrm>
            <a:off x="108002" y="620688"/>
            <a:ext cx="8080920" cy="5170646"/>
          </a:xfrm>
          <a:prstGeom prst="rect">
            <a:avLst/>
          </a:prstGeom>
          <a:noFill/>
        </p:spPr>
        <p:txBody>
          <a:bodyPr wrap="square" rtlCol="0">
            <a:spAutoFit/>
          </a:bodyPr>
          <a:lstStyle/>
          <a:p>
            <a:r>
              <a:rPr lang="nl-NL" sz="3500" dirty="0" smtClean="0">
                <a:solidFill>
                  <a:prstClr val="white"/>
                </a:solidFill>
                <a:latin typeface="Constantia"/>
              </a:rPr>
              <a:t>Pre-Copernican </a:t>
            </a:r>
          </a:p>
          <a:p>
            <a:endParaRPr lang="nl-NL" sz="3500" dirty="0">
              <a:solidFill>
                <a:prstClr val="white"/>
              </a:solidFill>
              <a:latin typeface="Constantia"/>
            </a:endParaRPr>
          </a:p>
          <a:p>
            <a:r>
              <a:rPr lang="nl-NL" sz="3500" dirty="0" smtClean="0">
                <a:solidFill>
                  <a:prstClr val="white"/>
                </a:solidFill>
                <a:latin typeface="Constantia"/>
              </a:rPr>
              <a:t>Medieval</a:t>
            </a:r>
          </a:p>
          <a:p>
            <a:r>
              <a:rPr lang="nl-NL" sz="3500" dirty="0" smtClean="0">
                <a:solidFill>
                  <a:prstClr val="white"/>
                </a:solidFill>
                <a:latin typeface="Constantia"/>
              </a:rPr>
              <a:t>(Christian)</a:t>
            </a:r>
            <a:endParaRPr lang="nl-NL" sz="3500" dirty="0">
              <a:solidFill>
                <a:prstClr val="white"/>
              </a:solidFill>
              <a:latin typeface="Constantia"/>
            </a:endParaRPr>
          </a:p>
          <a:p>
            <a:r>
              <a:rPr lang="nl-NL" sz="3500" dirty="0" smtClean="0">
                <a:solidFill>
                  <a:prstClr val="white"/>
                </a:solidFill>
                <a:latin typeface="Constantia"/>
              </a:rPr>
              <a:t>Cosmology</a:t>
            </a:r>
          </a:p>
          <a:p>
            <a:endParaRPr lang="nl-NL" sz="3500" dirty="0">
              <a:solidFill>
                <a:prstClr val="white"/>
              </a:solidFill>
              <a:latin typeface="Constantia"/>
            </a:endParaRPr>
          </a:p>
          <a:p>
            <a:endParaRPr lang="nl-NL" sz="3500" dirty="0" smtClean="0">
              <a:solidFill>
                <a:prstClr val="white"/>
              </a:solidFill>
              <a:latin typeface="Constantia"/>
            </a:endParaRPr>
          </a:p>
          <a:p>
            <a:endParaRPr lang="nl-NL" sz="3500" dirty="0" smtClean="0">
              <a:solidFill>
                <a:prstClr val="white"/>
              </a:solidFill>
              <a:latin typeface="Constantia"/>
            </a:endParaRPr>
          </a:p>
          <a:p>
            <a:r>
              <a:rPr lang="nl-NL" sz="2500" dirty="0">
                <a:solidFill>
                  <a:prstClr val="white"/>
                </a:solidFill>
                <a:latin typeface="Constantia"/>
              </a:rPr>
              <a:t>c</a:t>
            </a:r>
            <a:r>
              <a:rPr lang="nl-NL" sz="2500" dirty="0" smtClean="0">
                <a:solidFill>
                  <a:prstClr val="white"/>
                </a:solidFill>
                <a:latin typeface="Constantia"/>
              </a:rPr>
              <a:t>rystal</a:t>
            </a:r>
          </a:p>
          <a:p>
            <a:r>
              <a:rPr lang="nl-NL" sz="2500" dirty="0">
                <a:solidFill>
                  <a:prstClr val="white"/>
                </a:solidFill>
                <a:latin typeface="Constantia"/>
              </a:rPr>
              <a:t>c</a:t>
            </a:r>
            <a:r>
              <a:rPr lang="nl-NL" sz="2500" dirty="0" smtClean="0">
                <a:solidFill>
                  <a:prstClr val="white"/>
                </a:solidFill>
                <a:latin typeface="Constantia"/>
              </a:rPr>
              <a:t>elestial spheres</a:t>
            </a:r>
            <a:endParaRPr lang="en-GB" sz="2500" dirty="0">
              <a:solidFill>
                <a:prstClr val="white"/>
              </a:solidFill>
              <a:latin typeface="Constantia"/>
            </a:endParaRPr>
          </a:p>
        </p:txBody>
      </p:sp>
    </p:spTree>
    <p:extLst>
      <p:ext uri="{BB962C8B-B14F-4D97-AF65-F5344CB8AC3E}">
        <p14:creationId xmlns:p14="http://schemas.microsoft.com/office/powerpoint/2010/main" val="1958759411"/>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 y="0"/>
            <a:ext cx="9141283" cy="6855962"/>
          </a:xfrm>
        </p:spPr>
      </p:pic>
    </p:spTree>
    <p:extLst>
      <p:ext uri="{BB962C8B-B14F-4D97-AF65-F5344CB8AC3E}">
        <p14:creationId xmlns:p14="http://schemas.microsoft.com/office/powerpoint/2010/main" val="3363548995"/>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536" y="-4347864"/>
            <a:ext cx="10585176" cy="14408602"/>
          </a:xfrm>
        </p:spPr>
      </p:pic>
      <p:sp>
        <p:nvSpPr>
          <p:cNvPr id="3" name="Title 2"/>
          <p:cNvSpPr>
            <a:spLocks noGrp="1"/>
          </p:cNvSpPr>
          <p:nvPr>
            <p:ph type="title"/>
          </p:nvPr>
        </p:nvSpPr>
        <p:spPr>
          <a:xfrm>
            <a:off x="251520" y="116632"/>
            <a:ext cx="9155360" cy="5436840"/>
          </a:xfrm>
          <a:effectLst>
            <a:outerShdw blurRad="50800" dist="114300" dir="4200000" algn="ctr" rotWithShape="0">
              <a:srgbClr val="000000">
                <a:alpha val="43137"/>
              </a:srgbClr>
            </a:outerShdw>
          </a:effectLst>
        </p:spPr>
        <p:txBody>
          <a:bodyPr>
            <a:normAutofit/>
          </a:bodyPr>
          <a:lstStyle/>
          <a:p>
            <a:pPr algn="ctr"/>
            <a:r>
              <a:rPr lang="nl-NL" sz="6000" dirty="0" smtClean="0"/>
              <a:t>Gods </a:t>
            </a:r>
            <a:br>
              <a:rPr lang="nl-NL" sz="6000" dirty="0" smtClean="0"/>
            </a:br>
            <a:r>
              <a:rPr lang="nl-NL" sz="6000" dirty="0" smtClean="0"/>
              <a:t/>
            </a:r>
            <a:br>
              <a:rPr lang="nl-NL" sz="6000" dirty="0" smtClean="0"/>
            </a:br>
            <a:r>
              <a:rPr lang="nl-NL" sz="6000" dirty="0" smtClean="0"/>
              <a:t>and </a:t>
            </a:r>
            <a:br>
              <a:rPr lang="nl-NL" sz="6000" dirty="0" smtClean="0"/>
            </a:br>
            <a:r>
              <a:rPr lang="nl-NL" sz="6000" dirty="0" smtClean="0"/>
              <a:t/>
            </a:r>
            <a:br>
              <a:rPr lang="nl-NL" sz="6000" dirty="0" smtClean="0"/>
            </a:br>
            <a:r>
              <a:rPr lang="nl-NL" sz="6000" dirty="0" smtClean="0"/>
              <a:t>Myths of Creation</a:t>
            </a:r>
            <a:endParaRPr lang="en-GB" sz="6000" dirty="0"/>
          </a:p>
        </p:txBody>
      </p:sp>
    </p:spTree>
    <p:extLst>
      <p:ext uri="{BB962C8B-B14F-4D97-AF65-F5344CB8AC3E}">
        <p14:creationId xmlns:p14="http://schemas.microsoft.com/office/powerpoint/2010/main" val="3657680154"/>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4"/>
          <p:cNvSpPr txBox="1">
            <a:spLocks/>
          </p:cNvSpPr>
          <p:nvPr/>
        </p:nvSpPr>
        <p:spPr bwMode="auto">
          <a:xfrm>
            <a:off x="467544" y="404664"/>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nl-NL" sz="1400" b="1" dirty="0" smtClean="0"/>
          </a:p>
          <a:p>
            <a:pPr marL="0" indent="0">
              <a:buFont typeface="Wingdings 2" pitchFamily="18" charset="2"/>
              <a:buNone/>
            </a:pPr>
            <a:r>
              <a:rPr lang="nl-NL" sz="2000" b="1" dirty="0" smtClean="0"/>
              <a:t>Religious Cosmology</a:t>
            </a:r>
          </a:p>
          <a:p>
            <a:pPr marL="0" indent="0">
              <a:buNone/>
            </a:pPr>
            <a:r>
              <a:rPr lang="nl-NL" sz="1400" dirty="0" smtClean="0"/>
              <a:t>           - A Way of explaining the Origin, History and Evolution of the Cosmos or Universe</a:t>
            </a:r>
          </a:p>
          <a:p>
            <a:pPr marL="0" indent="0">
              <a:buNone/>
            </a:pPr>
            <a:r>
              <a:rPr lang="nl-NL" sz="1400" dirty="0"/>
              <a:t> </a:t>
            </a:r>
            <a:r>
              <a:rPr lang="nl-NL" sz="1400" dirty="0" smtClean="0"/>
              <a:t>            on the Religious Mythology of a specific tradition. </a:t>
            </a:r>
          </a:p>
          <a:p>
            <a:pPr marL="0" indent="0">
              <a:buNone/>
            </a:pPr>
            <a:endParaRPr lang="nl-NL" sz="1400" dirty="0"/>
          </a:p>
          <a:p>
            <a:pPr marL="0" indent="0">
              <a:buNone/>
            </a:pPr>
            <a:r>
              <a:rPr lang="nl-NL" sz="1400" dirty="0" smtClean="0"/>
              <a:t>          -  Religious  cosmologies usually include an act or process of creation by a </a:t>
            </a:r>
          </a:p>
          <a:p>
            <a:pPr marL="0" indent="0">
              <a:buNone/>
            </a:pPr>
            <a:r>
              <a:rPr lang="nl-NL" sz="1400" dirty="0"/>
              <a:t> </a:t>
            </a:r>
            <a:r>
              <a:rPr lang="nl-NL" sz="1400" dirty="0" smtClean="0"/>
              <a:t>            </a:t>
            </a:r>
            <a:r>
              <a:rPr lang="nl-NL" sz="1400" b="1" dirty="0" smtClean="0"/>
              <a:t>creator deity </a:t>
            </a:r>
            <a:r>
              <a:rPr lang="nl-NL" sz="1400" dirty="0" smtClean="0"/>
              <a:t>or </a:t>
            </a:r>
            <a:r>
              <a:rPr lang="nl-NL" sz="1400" b="1" dirty="0" smtClean="0"/>
              <a:t>pantheon</a:t>
            </a:r>
            <a:endParaRPr lang="nl-NL" sz="2000" b="1" dirty="0" smtClean="0"/>
          </a:p>
          <a:p>
            <a:pPr marL="0" indent="0">
              <a:buFont typeface="Wingdings 2" pitchFamily="18" charset="2"/>
              <a:buNone/>
            </a:pPr>
            <a:endParaRPr lang="nl-NL" sz="2000" b="1" dirty="0"/>
          </a:p>
          <a:p>
            <a:pPr marL="0" indent="0">
              <a:buFont typeface="Wingdings 2" pitchFamily="18" charset="2"/>
              <a:buNone/>
            </a:pPr>
            <a:r>
              <a:rPr lang="nl-NL" sz="2000" b="1" dirty="0" smtClean="0"/>
              <a:t>Creation Myth</a:t>
            </a:r>
          </a:p>
          <a:p>
            <a:pPr marL="0" indent="0">
              <a:buNone/>
            </a:pPr>
            <a:r>
              <a:rPr lang="nl-NL" sz="2000" dirty="0"/>
              <a:t> </a:t>
            </a:r>
            <a:r>
              <a:rPr lang="nl-NL" sz="2000" dirty="0" smtClean="0"/>
              <a:t>       - </a:t>
            </a:r>
            <a:r>
              <a:rPr lang="nl-NL" sz="1400" dirty="0" smtClean="0"/>
              <a:t>A symbolic narrative  of how the world began and how people first became to inhabit it. </a:t>
            </a:r>
          </a:p>
          <a:p>
            <a:pPr marL="0" indent="0">
              <a:buNone/>
            </a:pPr>
            <a:r>
              <a:rPr lang="nl-NL" sz="1400" dirty="0"/>
              <a:t> </a:t>
            </a:r>
            <a:r>
              <a:rPr lang="nl-NL" sz="1400" dirty="0" smtClean="0"/>
              <a:t>           -  Usually – not always – they are </a:t>
            </a:r>
            <a:r>
              <a:rPr lang="nl-NL" sz="1400" b="1" dirty="0"/>
              <a:t>C</a:t>
            </a:r>
            <a:r>
              <a:rPr lang="nl-NL" sz="1400" b="1" dirty="0" smtClean="0"/>
              <a:t>osmogonical  </a:t>
            </a:r>
            <a:r>
              <a:rPr lang="nl-NL" sz="1400" dirty="0" smtClean="0"/>
              <a:t>myths:</a:t>
            </a:r>
          </a:p>
          <a:p>
            <a:pPr marL="0" indent="0">
              <a:buNone/>
            </a:pPr>
            <a:r>
              <a:rPr lang="nl-NL" sz="1400" dirty="0" smtClean="0"/>
              <a:t>                describe the ordering of the </a:t>
            </a:r>
            <a:r>
              <a:rPr lang="nl-NL" sz="1400" b="1" dirty="0" smtClean="0"/>
              <a:t>Cosmos</a:t>
            </a:r>
            <a:r>
              <a:rPr lang="nl-NL" sz="1400" dirty="0" smtClean="0"/>
              <a:t> from a state of </a:t>
            </a:r>
            <a:r>
              <a:rPr lang="nl-NL" sz="1400" b="1" dirty="0" smtClean="0"/>
              <a:t>Chaos </a:t>
            </a:r>
          </a:p>
          <a:p>
            <a:pPr marL="0" indent="0">
              <a:buNone/>
            </a:pPr>
            <a:r>
              <a:rPr lang="nl-NL" sz="1400" b="1" dirty="0"/>
              <a:t> </a:t>
            </a:r>
            <a:r>
              <a:rPr lang="nl-NL" sz="1400" b="1" dirty="0" smtClean="0"/>
              <a:t>            </a:t>
            </a:r>
            <a:r>
              <a:rPr lang="nl-NL" sz="1400" dirty="0" smtClean="0"/>
              <a:t>- nearly always sacred accounts </a:t>
            </a:r>
          </a:p>
          <a:p>
            <a:pPr marL="0" indent="0">
              <a:buNone/>
            </a:pPr>
            <a:r>
              <a:rPr lang="nl-NL" sz="1400" dirty="0"/>
              <a:t> </a:t>
            </a:r>
            <a:r>
              <a:rPr lang="nl-NL" sz="1400" dirty="0" smtClean="0"/>
              <a:t>            - found in nearly all known religious traditions </a:t>
            </a:r>
          </a:p>
          <a:p>
            <a:pPr marL="0" indent="0">
              <a:buNone/>
            </a:pPr>
            <a:r>
              <a:rPr lang="en-GB" sz="1400" dirty="0" smtClean="0"/>
              <a:t>             -  they </a:t>
            </a:r>
            <a:r>
              <a:rPr lang="en-GB" sz="1400" dirty="0"/>
              <a:t>are all stories with a plot and characters who are either deities, </a:t>
            </a:r>
            <a:endParaRPr lang="en-GB" sz="1400" dirty="0" smtClean="0"/>
          </a:p>
          <a:p>
            <a:pPr marL="0" indent="0">
              <a:buNone/>
            </a:pPr>
            <a:r>
              <a:rPr lang="en-GB" sz="1400" dirty="0"/>
              <a:t> </a:t>
            </a:r>
            <a:r>
              <a:rPr lang="en-GB" sz="1400" dirty="0" smtClean="0"/>
              <a:t>               human-like figures </a:t>
            </a:r>
            <a:r>
              <a:rPr lang="en-GB" sz="1400" dirty="0"/>
              <a:t>or </a:t>
            </a:r>
            <a:r>
              <a:rPr lang="en-GB" sz="1400" dirty="0" smtClean="0"/>
              <a:t>animals</a:t>
            </a:r>
          </a:p>
          <a:p>
            <a:pPr marL="0" indent="0">
              <a:buNone/>
            </a:pPr>
            <a:r>
              <a:rPr lang="en-GB" sz="1400" dirty="0" smtClean="0"/>
              <a:t>             - Creation </a:t>
            </a:r>
            <a:r>
              <a:rPr lang="en-GB" sz="1400" dirty="0"/>
              <a:t>myths address questions deeply meaningful to the society that shares them, </a:t>
            </a:r>
            <a:endParaRPr lang="en-GB" sz="1400" dirty="0" smtClean="0"/>
          </a:p>
          <a:p>
            <a:pPr marL="0" indent="0">
              <a:buNone/>
            </a:pPr>
            <a:r>
              <a:rPr lang="en-GB" sz="1400" dirty="0"/>
              <a:t> </a:t>
            </a:r>
            <a:r>
              <a:rPr lang="en-GB" sz="1400" dirty="0" smtClean="0"/>
              <a:t>               revealing </a:t>
            </a:r>
            <a:r>
              <a:rPr lang="en-GB" sz="1400" dirty="0"/>
              <a:t>their central worldview and the framework for the self-identity of the </a:t>
            </a:r>
            <a:endParaRPr lang="en-GB" sz="1400" dirty="0" smtClean="0"/>
          </a:p>
          <a:p>
            <a:pPr marL="0" indent="0">
              <a:buNone/>
            </a:pPr>
            <a:r>
              <a:rPr lang="en-GB" sz="1400" dirty="0"/>
              <a:t> </a:t>
            </a:r>
            <a:r>
              <a:rPr lang="en-GB" sz="1400" dirty="0" smtClean="0"/>
              <a:t>               culture </a:t>
            </a:r>
            <a:r>
              <a:rPr lang="en-GB" sz="1400" dirty="0"/>
              <a:t>and individual in a universal context.</a:t>
            </a:r>
          </a:p>
          <a:p>
            <a:pPr marL="0" indent="0">
              <a:buNone/>
            </a:pPr>
            <a:endParaRPr lang="nl-NL" sz="1400" dirty="0" smtClean="0"/>
          </a:p>
          <a:p>
            <a:pPr marL="0" indent="0">
              <a:buNone/>
            </a:pPr>
            <a:endParaRPr lang="nl-NL" sz="1400" dirty="0"/>
          </a:p>
          <a:p>
            <a:pPr marL="0" indent="0">
              <a:buNone/>
            </a:pPr>
            <a:endParaRPr lang="nl-NL" sz="1400" dirty="0" smtClean="0"/>
          </a:p>
          <a:p>
            <a:pPr marL="0" indent="0">
              <a:buNone/>
            </a:pPr>
            <a:endParaRPr lang="nl-NL" sz="1400" dirty="0" smtClean="0"/>
          </a:p>
          <a:p>
            <a:pPr marL="0" indent="0">
              <a:buNone/>
            </a:pPr>
            <a:endParaRPr lang="nl-NL" sz="1400" dirty="0"/>
          </a:p>
          <a:p>
            <a:pPr marL="0" indent="0">
              <a:buNone/>
            </a:pPr>
            <a:endParaRPr lang="nl-NL" sz="1400" dirty="0" smtClean="0"/>
          </a:p>
          <a:p>
            <a:pPr marL="0" indent="0">
              <a:buFont typeface="Wingdings 2" pitchFamily="18" charset="2"/>
              <a:buNone/>
            </a:pPr>
            <a:endParaRPr lang="nl-NL" sz="1400" dirty="0" smtClean="0"/>
          </a:p>
          <a:p>
            <a:pPr>
              <a:buFont typeface="Arial" panose="020B0604020202020204" pitchFamily="34" charset="0"/>
              <a:buChar char="•"/>
            </a:pPr>
            <a:r>
              <a:rPr lang="nl-NL" sz="1400" dirty="0" smtClean="0"/>
              <a:t> </a:t>
            </a:r>
            <a:endParaRPr lang="en-GB" sz="1400" dirty="0" smtClean="0"/>
          </a:p>
        </p:txBody>
      </p:sp>
      <p:sp>
        <p:nvSpPr>
          <p:cNvPr id="5" name="Rectangle 4"/>
          <p:cNvSpPr/>
          <p:nvPr/>
        </p:nvSpPr>
        <p:spPr>
          <a:xfrm>
            <a:off x="253360" y="332656"/>
            <a:ext cx="8567112" cy="619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851267"/>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1640" y="-171400"/>
            <a:ext cx="8229600" cy="1219200"/>
          </a:xfrm>
        </p:spPr>
        <p:txBody>
          <a:bodyPr>
            <a:normAutofit/>
          </a:bodyPr>
          <a:lstStyle/>
          <a:p>
            <a:r>
              <a:rPr lang="nl-NL" sz="6000" b="1" dirty="0" smtClean="0"/>
              <a:t>  Creation Myths</a:t>
            </a:r>
            <a:endParaRPr lang="en-GB" sz="6000" b="1" dirty="0"/>
          </a:p>
        </p:txBody>
      </p:sp>
      <p:sp>
        <p:nvSpPr>
          <p:cNvPr id="4" name="Content Placeholder 4"/>
          <p:cNvSpPr txBox="1">
            <a:spLocks/>
          </p:cNvSpPr>
          <p:nvPr/>
        </p:nvSpPr>
        <p:spPr bwMode="auto">
          <a:xfrm>
            <a:off x="611560" y="1196752"/>
            <a:ext cx="8229600"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nl-NL" sz="1400" b="1" dirty="0" smtClean="0"/>
              <a:t>M. Eliade (1964)</a:t>
            </a:r>
          </a:p>
          <a:p>
            <a:pPr marL="0" indent="0">
              <a:buNone/>
            </a:pPr>
            <a:endParaRPr lang="nl-NL" sz="1400" b="1" dirty="0"/>
          </a:p>
          <a:p>
            <a:pPr marL="0" indent="0">
              <a:buNone/>
            </a:pPr>
            <a:r>
              <a:rPr lang="en-GB" sz="1400" dirty="0" smtClean="0"/>
              <a:t>“Myth </a:t>
            </a:r>
            <a:r>
              <a:rPr lang="en-GB" sz="1400" dirty="0"/>
              <a:t>narrates a sacred history; it relates an event that took place in primordial Time, the fabled time of the "beginnings." In other words, myth tells how, through the deeds of Supernatural Beings, a reality came into existence, be it the whole of reality, the Cosmos, or only a fragment of reality – an island, a species of plant, a particular kind of human </a:t>
            </a:r>
            <a:r>
              <a:rPr lang="en-GB" sz="1400" dirty="0" err="1"/>
              <a:t>behavior</a:t>
            </a:r>
            <a:r>
              <a:rPr lang="en-GB" sz="1400" dirty="0"/>
              <a:t>, an </a:t>
            </a:r>
            <a:r>
              <a:rPr lang="en-GB" sz="1400" dirty="0" smtClean="0"/>
              <a:t>institution”</a:t>
            </a:r>
            <a:endParaRPr lang="nl-NL" sz="1400" b="1" dirty="0" smtClean="0"/>
          </a:p>
          <a:p>
            <a:pPr marL="0" indent="0">
              <a:buFont typeface="Wingdings 2" pitchFamily="18" charset="2"/>
              <a:buNone/>
            </a:pPr>
            <a:endParaRPr lang="nl-NL" sz="2000" b="1" dirty="0"/>
          </a:p>
          <a:p>
            <a:pPr marL="0" indent="0">
              <a:buNone/>
            </a:pPr>
            <a:r>
              <a:rPr lang="nl-NL" sz="1400" dirty="0" smtClean="0"/>
              <a:t>Definitions:</a:t>
            </a:r>
          </a:p>
          <a:p>
            <a:r>
              <a:rPr lang="en-GB" sz="1200" dirty="0" smtClean="0"/>
              <a:t>A </a:t>
            </a:r>
            <a:r>
              <a:rPr lang="en-GB" sz="1200" dirty="0"/>
              <a:t>"symbolic narrative of the beginning of the world as understood in a particular tradition and community. Creation myths are of central importance for the valuation of the world, for the orientation of humans in the universe, and for the basic patterns of life and culture</a:t>
            </a:r>
            <a:r>
              <a:rPr lang="en-GB" sz="1200" dirty="0" smtClean="0"/>
              <a:t>.“  (</a:t>
            </a:r>
            <a:r>
              <a:rPr lang="en-GB" sz="1200" dirty="0" err="1" smtClean="0"/>
              <a:t>Websters</a:t>
            </a:r>
            <a:r>
              <a:rPr lang="en-GB" sz="1200" dirty="0" smtClean="0"/>
              <a:t>)</a:t>
            </a:r>
          </a:p>
          <a:p>
            <a:endParaRPr lang="en-GB" sz="1200" dirty="0"/>
          </a:p>
          <a:p>
            <a:r>
              <a:rPr lang="en-GB" sz="1200" dirty="0"/>
              <a:t>"Creation myths tell us how things began. All cultures have creation myths; they are our primary myths, the first stage in what might be called the psychic life of the species. As cultures, we identify ourselves through the collective dreams we call creation myths, or cosmogonies. … Creation myths explain in metaphorical terms our sense of who we are in the context of the world, and in so doing they reveal our real priorities, as well as our real prejudices. Our images of creation say a great deal about who we are</a:t>
            </a:r>
            <a:r>
              <a:rPr lang="en-GB" sz="1200" dirty="0" smtClean="0"/>
              <a:t>.“   </a:t>
            </a:r>
            <a:r>
              <a:rPr lang="en-GB" sz="1200" dirty="0" err="1" smtClean="0"/>
              <a:t>Leeming</a:t>
            </a:r>
            <a:r>
              <a:rPr lang="en-GB" sz="1200" dirty="0" smtClean="0"/>
              <a:t> 2010 (Creation Myths of the World)</a:t>
            </a:r>
          </a:p>
          <a:p>
            <a:endParaRPr lang="en-GB" sz="1200" dirty="0"/>
          </a:p>
          <a:p>
            <a:r>
              <a:rPr lang="en-GB" sz="1200" dirty="0"/>
              <a:t>A "philosophical and theological elaboration of the primal myth of creation within a religious community. The term myth here refers to the imaginative expression in narrative form of what is experienced or apprehended as basic reality … The term creation refers to the beginning of things, whether by the will and act of a transcendent being, by emanation from some ultimate source, or in any other way</a:t>
            </a:r>
            <a:r>
              <a:rPr lang="en-GB" sz="1200" dirty="0" smtClean="0"/>
              <a:t>.“   (Britannica)</a:t>
            </a:r>
            <a:endParaRPr lang="en-GB" sz="1200" dirty="0"/>
          </a:p>
          <a:p>
            <a:pPr marL="0" indent="0">
              <a:buNone/>
            </a:pPr>
            <a:endParaRPr lang="nl-NL" sz="1400" dirty="0" smtClean="0"/>
          </a:p>
          <a:p>
            <a:pPr marL="0" indent="0">
              <a:buNone/>
            </a:pPr>
            <a:endParaRPr lang="nl-NL" sz="1400" dirty="0"/>
          </a:p>
          <a:p>
            <a:pPr marL="0" indent="0">
              <a:buNone/>
            </a:pPr>
            <a:endParaRPr lang="nl-NL" sz="1400" dirty="0" smtClean="0"/>
          </a:p>
          <a:p>
            <a:pPr marL="0" indent="0">
              <a:buNone/>
            </a:pPr>
            <a:endParaRPr lang="nl-NL" sz="1400" dirty="0" smtClean="0"/>
          </a:p>
          <a:p>
            <a:pPr marL="0" indent="0">
              <a:buNone/>
            </a:pPr>
            <a:endParaRPr lang="nl-NL" sz="1400" dirty="0"/>
          </a:p>
          <a:p>
            <a:pPr marL="0" indent="0">
              <a:buNone/>
            </a:pPr>
            <a:endParaRPr lang="nl-NL" sz="1400" dirty="0" smtClean="0"/>
          </a:p>
          <a:p>
            <a:pPr marL="0" indent="0">
              <a:buFont typeface="Wingdings 2" pitchFamily="18" charset="2"/>
              <a:buNone/>
            </a:pPr>
            <a:endParaRPr lang="nl-NL" sz="1400" dirty="0" smtClean="0"/>
          </a:p>
          <a:p>
            <a:pPr>
              <a:buFont typeface="Arial" panose="020B0604020202020204" pitchFamily="34" charset="0"/>
              <a:buChar char="•"/>
            </a:pPr>
            <a:r>
              <a:rPr lang="nl-NL" sz="1400" dirty="0" smtClean="0"/>
              <a:t> </a:t>
            </a:r>
            <a:endParaRPr lang="en-GB" sz="1400" dirty="0" smtClean="0"/>
          </a:p>
        </p:txBody>
      </p:sp>
      <p:sp>
        <p:nvSpPr>
          <p:cNvPr id="5" name="Rectangle 4"/>
          <p:cNvSpPr/>
          <p:nvPr/>
        </p:nvSpPr>
        <p:spPr>
          <a:xfrm>
            <a:off x="253360" y="1124744"/>
            <a:ext cx="85671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53360" y="3012098"/>
            <a:ext cx="8567112" cy="3657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7538584"/>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128" y="1052736"/>
            <a:ext cx="3096344" cy="3096344"/>
          </a:xfrm>
        </p:spPr>
      </p:pic>
      <p:sp>
        <p:nvSpPr>
          <p:cNvPr id="3" name="Title 2"/>
          <p:cNvSpPr>
            <a:spLocks noGrp="1"/>
          </p:cNvSpPr>
          <p:nvPr>
            <p:ph type="title"/>
          </p:nvPr>
        </p:nvSpPr>
        <p:spPr>
          <a:xfrm>
            <a:off x="467544" y="-315416"/>
            <a:ext cx="8229600" cy="1219200"/>
          </a:xfrm>
        </p:spPr>
        <p:txBody>
          <a:bodyPr/>
          <a:lstStyle/>
          <a:p>
            <a:pPr algn="ctr"/>
            <a:r>
              <a:rPr lang="nl-NL" b="1" dirty="0" smtClean="0">
                <a:solidFill>
                  <a:schemeClr val="bg1">
                    <a:lumMod val="50000"/>
                    <a:lumOff val="50000"/>
                  </a:schemeClr>
                </a:solidFill>
              </a:rPr>
              <a:t>Dilemma:  the Beginning</a:t>
            </a:r>
            <a:endParaRPr lang="en-GB" b="1" dirty="0">
              <a:solidFill>
                <a:schemeClr val="bg1">
                  <a:lumMod val="50000"/>
                  <a:lumOff val="50000"/>
                </a:schemeClr>
              </a:solidFill>
            </a:endParaRPr>
          </a:p>
        </p:txBody>
      </p:sp>
      <p:sp>
        <p:nvSpPr>
          <p:cNvPr id="5" name="Rectangle 4"/>
          <p:cNvSpPr/>
          <p:nvPr/>
        </p:nvSpPr>
        <p:spPr>
          <a:xfrm>
            <a:off x="5580112" y="980728"/>
            <a:ext cx="3384376" cy="33843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06613" y="985126"/>
            <a:ext cx="5040560" cy="5663089"/>
          </a:xfrm>
          <a:prstGeom prst="rect">
            <a:avLst/>
          </a:prstGeom>
          <a:noFill/>
        </p:spPr>
        <p:txBody>
          <a:bodyPr wrap="square" rtlCol="0">
            <a:spAutoFit/>
          </a:bodyPr>
          <a:lstStyle/>
          <a:p>
            <a:r>
              <a:rPr lang="nl-NL" sz="1400" b="1" i="1" dirty="0" smtClean="0">
                <a:solidFill>
                  <a:schemeClr val="bg1"/>
                </a:solidFill>
              </a:rPr>
              <a:t>D. Christian  </a:t>
            </a:r>
            <a:r>
              <a:rPr lang="nl-NL" sz="1400" dirty="0" smtClean="0">
                <a:solidFill>
                  <a:schemeClr val="bg1"/>
                </a:solidFill>
              </a:rPr>
              <a:t>(historian)</a:t>
            </a:r>
            <a:endParaRPr lang="en-GB" sz="1400" dirty="0" smtClean="0">
              <a:solidFill>
                <a:schemeClr val="bg1"/>
              </a:solidFill>
            </a:endParaRPr>
          </a:p>
          <a:p>
            <a:endParaRPr lang="en-GB" sz="1400" b="1" dirty="0">
              <a:solidFill>
                <a:schemeClr val="bg1"/>
              </a:solidFill>
            </a:endParaRPr>
          </a:p>
          <a:p>
            <a:endParaRPr lang="en-GB" sz="1400" b="1" dirty="0" smtClean="0">
              <a:solidFill>
                <a:schemeClr val="bg1"/>
              </a:solidFill>
            </a:endParaRPr>
          </a:p>
          <a:p>
            <a:r>
              <a:rPr lang="en-GB" sz="1400" b="1" dirty="0" smtClean="0">
                <a:solidFill>
                  <a:schemeClr val="bg1"/>
                </a:solidFill>
              </a:rPr>
              <a:t>How </a:t>
            </a:r>
            <a:r>
              <a:rPr lang="en-GB" sz="1400" b="1" dirty="0">
                <a:solidFill>
                  <a:schemeClr val="bg1"/>
                </a:solidFill>
              </a:rPr>
              <a:t>did everything begin? This is the first question faced by any creation myth and ... </a:t>
            </a:r>
            <a:r>
              <a:rPr lang="en-GB" sz="1400" b="1" dirty="0" smtClean="0">
                <a:solidFill>
                  <a:schemeClr val="bg1"/>
                </a:solidFill>
              </a:rPr>
              <a:t>answering </a:t>
            </a:r>
            <a:r>
              <a:rPr lang="en-GB" sz="1400" b="1" dirty="0">
                <a:solidFill>
                  <a:schemeClr val="bg1"/>
                </a:solidFill>
              </a:rPr>
              <a:t>it remains tricky</a:t>
            </a:r>
            <a:r>
              <a:rPr lang="en-GB" sz="1400" b="1" dirty="0" smtClean="0">
                <a:solidFill>
                  <a:schemeClr val="bg1"/>
                </a:solidFill>
              </a:rPr>
              <a:t>.</a:t>
            </a:r>
          </a:p>
          <a:p>
            <a:endParaRPr lang="en-GB" sz="1400" b="1" dirty="0">
              <a:solidFill>
                <a:schemeClr val="bg1"/>
              </a:solidFill>
            </a:endParaRPr>
          </a:p>
          <a:p>
            <a:r>
              <a:rPr lang="en-GB" sz="1400" b="1" dirty="0" smtClean="0">
                <a:solidFill>
                  <a:schemeClr val="bg1"/>
                </a:solidFill>
              </a:rPr>
              <a:t>Each </a:t>
            </a:r>
            <a:r>
              <a:rPr lang="en-GB" sz="1400" b="1" dirty="0">
                <a:solidFill>
                  <a:schemeClr val="bg1"/>
                </a:solidFill>
              </a:rPr>
              <a:t>beginning seems to presuppose an earlier beginning. ... Instead of meeting a single starting point, we encounter an infinity of them, each of which poses the same problem. ... </a:t>
            </a:r>
            <a:endParaRPr lang="en-GB" sz="1400" b="1" dirty="0" smtClean="0">
              <a:solidFill>
                <a:schemeClr val="bg1"/>
              </a:solidFill>
            </a:endParaRPr>
          </a:p>
          <a:p>
            <a:endParaRPr lang="en-GB" sz="1400" b="1" dirty="0">
              <a:solidFill>
                <a:schemeClr val="bg1"/>
              </a:solidFill>
            </a:endParaRPr>
          </a:p>
          <a:p>
            <a:r>
              <a:rPr lang="en-GB" sz="1400" b="1" dirty="0" smtClean="0">
                <a:solidFill>
                  <a:schemeClr val="bg1"/>
                </a:solidFill>
              </a:rPr>
              <a:t>There </a:t>
            </a:r>
            <a:r>
              <a:rPr lang="en-GB" sz="1400" b="1" dirty="0">
                <a:solidFill>
                  <a:schemeClr val="bg1"/>
                </a:solidFill>
              </a:rPr>
              <a:t>are no entirely satisfactory solutions to this dilemma. What we have to find is not a solution but some way of dealing with the mystery .... And we have to do so using words. </a:t>
            </a:r>
            <a:endParaRPr lang="en-GB" sz="1400" b="1" dirty="0" smtClean="0">
              <a:solidFill>
                <a:schemeClr val="bg1"/>
              </a:solidFill>
            </a:endParaRPr>
          </a:p>
          <a:p>
            <a:endParaRPr lang="en-GB" sz="1400" b="1" dirty="0" smtClean="0">
              <a:solidFill>
                <a:schemeClr val="bg1"/>
              </a:solidFill>
            </a:endParaRPr>
          </a:p>
          <a:p>
            <a:r>
              <a:rPr lang="en-GB" sz="1400" b="1" dirty="0" smtClean="0">
                <a:solidFill>
                  <a:schemeClr val="bg1"/>
                </a:solidFill>
              </a:rPr>
              <a:t>The </a:t>
            </a:r>
            <a:r>
              <a:rPr lang="en-GB" sz="1400" b="1" dirty="0">
                <a:solidFill>
                  <a:schemeClr val="bg1"/>
                </a:solidFill>
              </a:rPr>
              <a:t>words we reach for, from God to gravity, are inadequate to the task. So we have to use language poetically or symbolically; </a:t>
            </a:r>
            <a:endParaRPr lang="en-GB" sz="1400" b="1" dirty="0" smtClean="0">
              <a:solidFill>
                <a:schemeClr val="bg1"/>
              </a:solidFill>
            </a:endParaRPr>
          </a:p>
          <a:p>
            <a:endParaRPr lang="en-GB" sz="1400" b="1" dirty="0">
              <a:solidFill>
                <a:schemeClr val="bg1"/>
              </a:solidFill>
            </a:endParaRPr>
          </a:p>
          <a:p>
            <a:r>
              <a:rPr lang="en-GB" sz="1400" b="1" dirty="0" smtClean="0">
                <a:solidFill>
                  <a:schemeClr val="bg1"/>
                </a:solidFill>
              </a:rPr>
              <a:t>and </a:t>
            </a:r>
            <a:r>
              <a:rPr lang="en-GB" sz="1400" b="1" dirty="0">
                <a:solidFill>
                  <a:schemeClr val="bg1"/>
                </a:solidFill>
              </a:rPr>
              <a:t>such language, whether used by a scientist, a poet, or a shaman, can easily be </a:t>
            </a:r>
            <a:r>
              <a:rPr lang="en-GB" sz="1400" b="1" dirty="0" smtClean="0">
                <a:solidFill>
                  <a:schemeClr val="bg1"/>
                </a:solidFill>
              </a:rPr>
              <a:t>misunderstood</a:t>
            </a:r>
          </a:p>
          <a:p>
            <a:endParaRPr lang="nl-NL" sz="1400" b="1" dirty="0">
              <a:solidFill>
                <a:schemeClr val="bg1"/>
              </a:solidFill>
            </a:endParaRPr>
          </a:p>
          <a:p>
            <a:endParaRPr lang="nl-NL" sz="1400" b="1" dirty="0" smtClean="0">
              <a:solidFill>
                <a:schemeClr val="bg1"/>
              </a:solidFill>
            </a:endParaRPr>
          </a:p>
          <a:p>
            <a:r>
              <a:rPr lang="nl-NL" sz="1200" dirty="0">
                <a:solidFill>
                  <a:schemeClr val="bg1"/>
                </a:solidFill>
              </a:rPr>
              <a:t> </a:t>
            </a:r>
            <a:r>
              <a:rPr lang="nl-NL" sz="1200" dirty="0" smtClean="0">
                <a:solidFill>
                  <a:schemeClr val="bg1"/>
                </a:solidFill>
              </a:rPr>
              <a:t>                                                         (Christian,  Maps of Time, 2004)</a:t>
            </a:r>
            <a:endParaRPr lang="en-GB" sz="1200" dirty="0">
              <a:solidFill>
                <a:schemeClr val="bg1"/>
              </a:solidFill>
            </a:endParaRPr>
          </a:p>
        </p:txBody>
      </p:sp>
      <p:sp>
        <p:nvSpPr>
          <p:cNvPr id="9" name="Rectangle 8"/>
          <p:cNvSpPr/>
          <p:nvPr/>
        </p:nvSpPr>
        <p:spPr>
          <a:xfrm>
            <a:off x="179512" y="980728"/>
            <a:ext cx="5230787" cy="56166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580112" y="4437112"/>
            <a:ext cx="3384376" cy="17281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606460" y="4489665"/>
            <a:ext cx="4572000" cy="1569660"/>
          </a:xfrm>
          <a:prstGeom prst="rect">
            <a:avLst/>
          </a:prstGeom>
        </p:spPr>
        <p:txBody>
          <a:bodyPr>
            <a:spAutoFit/>
          </a:bodyPr>
          <a:lstStyle/>
          <a:p>
            <a:r>
              <a:rPr lang="en-GB" sz="1200" dirty="0" smtClean="0">
                <a:solidFill>
                  <a:schemeClr val="bg1"/>
                </a:solidFill>
              </a:rPr>
              <a:t>Daoist </a:t>
            </a:r>
            <a:r>
              <a:rPr lang="en-GB" sz="1200" dirty="0">
                <a:solidFill>
                  <a:schemeClr val="bg1"/>
                </a:solidFill>
              </a:rPr>
              <a:t>creation </a:t>
            </a:r>
            <a:r>
              <a:rPr lang="en-GB" sz="1200" dirty="0" smtClean="0">
                <a:solidFill>
                  <a:schemeClr val="bg1"/>
                </a:solidFill>
              </a:rPr>
              <a:t>myth </a:t>
            </a:r>
          </a:p>
          <a:p>
            <a:endParaRPr lang="en-GB" sz="1200" dirty="0" smtClean="0">
              <a:solidFill>
                <a:schemeClr val="bg1"/>
              </a:solidFill>
            </a:endParaRPr>
          </a:p>
          <a:p>
            <a:r>
              <a:rPr lang="en-GB" sz="1200" dirty="0" smtClean="0">
                <a:solidFill>
                  <a:schemeClr val="bg1"/>
                </a:solidFill>
              </a:rPr>
              <a:t>"</a:t>
            </a:r>
            <a:r>
              <a:rPr lang="en-GB" sz="1200" dirty="0">
                <a:solidFill>
                  <a:schemeClr val="bg1"/>
                </a:solidFill>
              </a:rPr>
              <a:t>The Way gave birth to unity; </a:t>
            </a:r>
            <a:endParaRPr lang="en-GB" sz="1200" dirty="0" smtClean="0">
              <a:solidFill>
                <a:schemeClr val="bg1"/>
              </a:solidFill>
            </a:endParaRPr>
          </a:p>
          <a:p>
            <a:r>
              <a:rPr lang="en-GB" sz="1200" dirty="0" smtClean="0">
                <a:solidFill>
                  <a:schemeClr val="bg1"/>
                </a:solidFill>
              </a:rPr>
              <a:t>unity </a:t>
            </a:r>
            <a:r>
              <a:rPr lang="en-GB" sz="1200" dirty="0">
                <a:solidFill>
                  <a:schemeClr val="bg1"/>
                </a:solidFill>
              </a:rPr>
              <a:t>gave birth to duality; </a:t>
            </a:r>
            <a:endParaRPr lang="en-GB" sz="1200" dirty="0" smtClean="0">
              <a:solidFill>
                <a:schemeClr val="bg1"/>
              </a:solidFill>
            </a:endParaRPr>
          </a:p>
          <a:p>
            <a:r>
              <a:rPr lang="en-GB" sz="1200" dirty="0" smtClean="0">
                <a:solidFill>
                  <a:schemeClr val="bg1"/>
                </a:solidFill>
              </a:rPr>
              <a:t>duality </a:t>
            </a:r>
            <a:r>
              <a:rPr lang="en-GB" sz="1200" dirty="0">
                <a:solidFill>
                  <a:schemeClr val="bg1"/>
                </a:solidFill>
              </a:rPr>
              <a:t>gave birth to trinity; </a:t>
            </a:r>
            <a:endParaRPr lang="en-GB" sz="1200" dirty="0" smtClean="0">
              <a:solidFill>
                <a:schemeClr val="bg1"/>
              </a:solidFill>
            </a:endParaRPr>
          </a:p>
          <a:p>
            <a:r>
              <a:rPr lang="en-GB" sz="1200" dirty="0" smtClean="0">
                <a:solidFill>
                  <a:schemeClr val="bg1"/>
                </a:solidFill>
              </a:rPr>
              <a:t>trinity </a:t>
            </a:r>
            <a:r>
              <a:rPr lang="en-GB" sz="1200" dirty="0">
                <a:solidFill>
                  <a:schemeClr val="bg1"/>
                </a:solidFill>
              </a:rPr>
              <a:t>gave birth to the myriad creatures." </a:t>
            </a:r>
            <a:endParaRPr lang="en-GB" sz="1200" dirty="0" smtClean="0">
              <a:solidFill>
                <a:schemeClr val="bg1"/>
              </a:solidFill>
            </a:endParaRPr>
          </a:p>
          <a:p>
            <a:endParaRPr lang="en-GB" sz="1200" dirty="0">
              <a:solidFill>
                <a:schemeClr val="bg1"/>
              </a:solidFill>
            </a:endParaRPr>
          </a:p>
          <a:p>
            <a:r>
              <a:rPr lang="en-GB" sz="1200" dirty="0" smtClean="0">
                <a:solidFill>
                  <a:schemeClr val="bg1"/>
                </a:solidFill>
              </a:rPr>
              <a:t>(</a:t>
            </a:r>
            <a:r>
              <a:rPr lang="en-GB" sz="1200" i="1" dirty="0" err="1">
                <a:solidFill>
                  <a:schemeClr val="bg1"/>
                </a:solidFill>
              </a:rPr>
              <a:t>Daodejing</a:t>
            </a:r>
            <a:r>
              <a:rPr lang="en-GB" sz="1200" dirty="0">
                <a:solidFill>
                  <a:schemeClr val="bg1"/>
                </a:solidFill>
              </a:rPr>
              <a:t>, 4th century BCE</a:t>
            </a:r>
          </a:p>
        </p:txBody>
      </p:sp>
    </p:spTree>
    <p:extLst>
      <p:ext uri="{BB962C8B-B14F-4D97-AF65-F5344CB8AC3E}">
        <p14:creationId xmlns:p14="http://schemas.microsoft.com/office/powerpoint/2010/main" val="3577578247"/>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31640" y="-171400"/>
            <a:ext cx="8229600" cy="1219200"/>
          </a:xfrm>
        </p:spPr>
        <p:txBody>
          <a:bodyPr>
            <a:normAutofit/>
          </a:bodyPr>
          <a:lstStyle/>
          <a:p>
            <a:r>
              <a:rPr lang="nl-NL" sz="6000" b="1" dirty="0" smtClean="0"/>
              <a:t>  Creation Myths</a:t>
            </a:r>
            <a:endParaRPr lang="en-GB" sz="6000" b="1" dirty="0"/>
          </a:p>
        </p:txBody>
      </p:sp>
      <p:sp>
        <p:nvSpPr>
          <p:cNvPr id="5" name="Rectangle 4"/>
          <p:cNvSpPr/>
          <p:nvPr/>
        </p:nvSpPr>
        <p:spPr>
          <a:xfrm>
            <a:off x="5148064" y="1087076"/>
            <a:ext cx="3672408" cy="43581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253360" y="1087076"/>
            <a:ext cx="4822696" cy="55822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2232" y="1161765"/>
            <a:ext cx="3546672" cy="3678963"/>
          </a:xfrm>
          <a:prstGeom prst="rect">
            <a:avLst/>
          </a:prstGeom>
        </p:spPr>
      </p:pic>
      <p:sp>
        <p:nvSpPr>
          <p:cNvPr id="7" name="TextBox 6"/>
          <p:cNvSpPr txBox="1"/>
          <p:nvPr/>
        </p:nvSpPr>
        <p:spPr>
          <a:xfrm>
            <a:off x="5223574" y="4841034"/>
            <a:ext cx="3384260" cy="523220"/>
          </a:xfrm>
          <a:prstGeom prst="rect">
            <a:avLst/>
          </a:prstGeom>
          <a:noFill/>
        </p:spPr>
        <p:txBody>
          <a:bodyPr wrap="none" rtlCol="0">
            <a:spAutoFit/>
          </a:bodyPr>
          <a:lstStyle/>
          <a:p>
            <a:r>
              <a:rPr lang="nl-NL" sz="1400" b="1" dirty="0" smtClean="0"/>
              <a:t>Hieronymus Bosch - Creation</a:t>
            </a:r>
          </a:p>
          <a:p>
            <a:r>
              <a:rPr lang="nl-NL" sz="1400" dirty="0" smtClean="0"/>
              <a:t>exterior shutters </a:t>
            </a:r>
            <a:r>
              <a:rPr lang="nl-NL" sz="1400" b="1" dirty="0"/>
              <a:t>t</a:t>
            </a:r>
            <a:r>
              <a:rPr lang="nl-NL" sz="1400" b="1" dirty="0" smtClean="0"/>
              <a:t>he Garden of Delight</a:t>
            </a:r>
            <a:endParaRPr lang="en-GB" sz="1400" b="1" dirty="0"/>
          </a:p>
        </p:txBody>
      </p:sp>
      <p:sp>
        <p:nvSpPr>
          <p:cNvPr id="8" name="Rectangle 7"/>
          <p:cNvSpPr/>
          <p:nvPr/>
        </p:nvSpPr>
        <p:spPr>
          <a:xfrm>
            <a:off x="335998" y="1087076"/>
            <a:ext cx="4913372" cy="6186309"/>
          </a:xfrm>
          <a:prstGeom prst="rect">
            <a:avLst/>
          </a:prstGeom>
        </p:spPr>
        <p:txBody>
          <a:bodyPr wrap="square">
            <a:spAutoFit/>
          </a:bodyPr>
          <a:lstStyle/>
          <a:p>
            <a:pPr marL="0" indent="0">
              <a:buNone/>
            </a:pPr>
            <a:r>
              <a:rPr lang="nl-NL" sz="1400" b="1" dirty="0" smtClean="0">
                <a:solidFill>
                  <a:schemeClr val="tx1">
                    <a:lumMod val="65000"/>
                  </a:schemeClr>
                </a:solidFill>
              </a:rPr>
              <a:t>Classification in 5 basic types              (Eliade &amp; Long)</a:t>
            </a:r>
          </a:p>
          <a:p>
            <a:pPr marL="0" indent="0">
              <a:buNone/>
            </a:pPr>
            <a:endParaRPr lang="nl-NL" sz="1400" dirty="0"/>
          </a:p>
          <a:p>
            <a:pPr marL="285750" indent="-285750">
              <a:buFont typeface="Arial" panose="020B0604020202020204" pitchFamily="34" charset="0"/>
              <a:buChar char="•"/>
            </a:pPr>
            <a:r>
              <a:rPr lang="nl-NL" sz="1400" b="1" i="1" dirty="0" smtClean="0"/>
              <a:t>Creation  Ex Nihilo</a:t>
            </a:r>
          </a:p>
          <a:p>
            <a:r>
              <a:rPr lang="nl-NL" sz="1200" dirty="0" smtClean="0"/>
              <a:t>       Creation through thought, word, dream, bodily secretions</a:t>
            </a:r>
          </a:p>
          <a:p>
            <a:r>
              <a:rPr lang="nl-NL" sz="1200" dirty="0"/>
              <a:t> </a:t>
            </a:r>
            <a:r>
              <a:rPr lang="nl-NL" sz="1200" dirty="0" smtClean="0"/>
              <a:t>      of divine being.</a:t>
            </a:r>
            <a:endParaRPr lang="nl-NL" sz="1200" dirty="0"/>
          </a:p>
          <a:p>
            <a:endParaRPr lang="nl-NL" sz="1400" b="1" i="1" dirty="0" smtClean="0"/>
          </a:p>
          <a:p>
            <a:pPr marL="285750" indent="-285750">
              <a:buFont typeface="Arial" panose="020B0604020202020204" pitchFamily="34" charset="0"/>
              <a:buChar char="•"/>
            </a:pPr>
            <a:r>
              <a:rPr lang="nl-NL" sz="1400" b="1" i="1" dirty="0"/>
              <a:t>Creation  </a:t>
            </a:r>
            <a:r>
              <a:rPr lang="nl-NL" sz="1400" b="1" i="1" dirty="0" smtClean="0"/>
              <a:t>from Chaos</a:t>
            </a:r>
            <a:endParaRPr lang="nl-NL" sz="1400" b="1" i="1" dirty="0"/>
          </a:p>
          <a:p>
            <a:r>
              <a:rPr lang="nl-NL" sz="1400" dirty="0"/>
              <a:t>  </a:t>
            </a:r>
            <a:r>
              <a:rPr lang="nl-NL" sz="1400" dirty="0" smtClean="0"/>
              <a:t>    </a:t>
            </a:r>
            <a:r>
              <a:rPr lang="nl-NL" sz="1200" dirty="0" smtClean="0"/>
              <a:t>Creation from chaos. Initially there is nothing but a formless, </a:t>
            </a:r>
          </a:p>
          <a:p>
            <a:r>
              <a:rPr lang="nl-NL" sz="1200" dirty="0"/>
              <a:t> </a:t>
            </a:r>
            <a:r>
              <a:rPr lang="nl-NL" sz="1200" dirty="0" smtClean="0"/>
              <a:t>      shapeless expanse. In these stories “chaos”  means “disorder”</a:t>
            </a:r>
          </a:p>
          <a:p>
            <a:r>
              <a:rPr lang="nl-NL" sz="1200" dirty="0"/>
              <a:t> </a:t>
            </a:r>
            <a:r>
              <a:rPr lang="nl-NL" sz="1200" dirty="0" smtClean="0"/>
              <a:t>      and this formless expanse (void, abyss) contains the </a:t>
            </a:r>
          </a:p>
          <a:p>
            <a:r>
              <a:rPr lang="nl-NL" sz="1200" dirty="0"/>
              <a:t> </a:t>
            </a:r>
            <a:r>
              <a:rPr lang="nl-NL" sz="1200" dirty="0" smtClean="0"/>
              <a:t>      material with which the created world will be made.  The </a:t>
            </a:r>
          </a:p>
          <a:p>
            <a:r>
              <a:rPr lang="nl-NL" sz="1200" dirty="0"/>
              <a:t> </a:t>
            </a:r>
            <a:r>
              <a:rPr lang="nl-NL" sz="1200" dirty="0" smtClean="0"/>
              <a:t>      act of creation is bringing order from disorder.</a:t>
            </a:r>
          </a:p>
          <a:p>
            <a:r>
              <a:rPr lang="nl-NL" sz="1400" b="1" i="1" dirty="0" smtClean="0"/>
              <a:t>  </a:t>
            </a:r>
          </a:p>
          <a:p>
            <a:pPr marL="285750" indent="-285750">
              <a:buFont typeface="Arial" panose="020B0604020202020204" pitchFamily="34" charset="0"/>
              <a:buChar char="•"/>
            </a:pPr>
            <a:r>
              <a:rPr lang="nl-NL" sz="1400" b="1" i="1" dirty="0" smtClean="0"/>
              <a:t>Earth Diver creation</a:t>
            </a:r>
          </a:p>
          <a:p>
            <a:r>
              <a:rPr lang="nl-NL" sz="1400" b="1" i="1" dirty="0" smtClean="0"/>
              <a:t>      </a:t>
            </a:r>
            <a:r>
              <a:rPr lang="en-GB" sz="1200" dirty="0" smtClean="0"/>
              <a:t>in </a:t>
            </a:r>
            <a:r>
              <a:rPr lang="en-GB" sz="1200" dirty="0"/>
              <a:t>which a diver, usually a bird or amphibian sent by a </a:t>
            </a:r>
            <a:r>
              <a:rPr lang="en-GB" sz="1200" dirty="0" smtClean="0"/>
              <a:t>  </a:t>
            </a:r>
          </a:p>
          <a:p>
            <a:r>
              <a:rPr lang="en-GB" sz="1200" dirty="0"/>
              <a:t> </a:t>
            </a:r>
            <a:r>
              <a:rPr lang="en-GB" sz="1200" dirty="0" smtClean="0"/>
              <a:t>      creator</a:t>
            </a:r>
            <a:r>
              <a:rPr lang="en-GB" sz="1200" dirty="0"/>
              <a:t>, plunges to the seabed through a primordial ocean </a:t>
            </a:r>
            <a:endParaRPr lang="en-GB" sz="1200" dirty="0" smtClean="0"/>
          </a:p>
          <a:p>
            <a:r>
              <a:rPr lang="en-GB" sz="1200" dirty="0"/>
              <a:t> </a:t>
            </a:r>
            <a:r>
              <a:rPr lang="en-GB" sz="1200" dirty="0" smtClean="0"/>
              <a:t>      to </a:t>
            </a:r>
            <a:r>
              <a:rPr lang="en-GB" sz="1200" dirty="0"/>
              <a:t>bring up sand or mud which develops into a </a:t>
            </a:r>
            <a:r>
              <a:rPr lang="en-GB" sz="1200" dirty="0" smtClean="0"/>
              <a:t>terrestrial world. </a:t>
            </a:r>
          </a:p>
          <a:p>
            <a:r>
              <a:rPr lang="en-GB" sz="1200" dirty="0" smtClean="0"/>
              <a:t>       Emphasis </a:t>
            </a:r>
            <a:r>
              <a:rPr lang="en-GB" sz="1200" dirty="0"/>
              <a:t>is placed on beginnings emanating from the depths.</a:t>
            </a:r>
            <a:endParaRPr lang="nl-NL" sz="1200" b="1" i="1" dirty="0"/>
          </a:p>
          <a:p>
            <a:endParaRPr lang="nl-NL" sz="1400" b="1" i="1" dirty="0" smtClean="0"/>
          </a:p>
          <a:p>
            <a:pPr marL="285750" indent="-285750">
              <a:buFont typeface="Arial" panose="020B0604020202020204" pitchFamily="34" charset="0"/>
              <a:buChar char="•"/>
            </a:pPr>
            <a:r>
              <a:rPr lang="nl-NL" sz="1400" b="1" i="1" dirty="0" smtClean="0"/>
              <a:t>Emergence Myths</a:t>
            </a:r>
          </a:p>
          <a:p>
            <a:r>
              <a:rPr lang="en-GB" sz="1200" dirty="0" smtClean="0"/>
              <a:t>       In </a:t>
            </a:r>
            <a:r>
              <a:rPr lang="en-GB" sz="1200" dirty="0"/>
              <a:t>emergence </a:t>
            </a:r>
            <a:r>
              <a:rPr lang="en-GB" sz="1200" dirty="0" smtClean="0"/>
              <a:t>myths </a:t>
            </a:r>
            <a:r>
              <a:rPr lang="en-GB" sz="1200" dirty="0"/>
              <a:t>humanity emerges from another world </a:t>
            </a:r>
            <a:endParaRPr lang="en-GB" sz="1200" dirty="0" smtClean="0"/>
          </a:p>
          <a:p>
            <a:r>
              <a:rPr lang="en-GB" sz="1200" dirty="0"/>
              <a:t> </a:t>
            </a:r>
            <a:r>
              <a:rPr lang="en-GB" sz="1200" dirty="0" smtClean="0"/>
              <a:t>       into </a:t>
            </a:r>
            <a:r>
              <a:rPr lang="en-GB" sz="1200" dirty="0"/>
              <a:t>the one they currently inhabit. The previous world is often </a:t>
            </a:r>
            <a:r>
              <a:rPr lang="en-GB" sz="1200" dirty="0" smtClean="0"/>
              <a:t> </a:t>
            </a:r>
          </a:p>
          <a:p>
            <a:r>
              <a:rPr lang="en-GB" sz="1200" dirty="0"/>
              <a:t> </a:t>
            </a:r>
            <a:r>
              <a:rPr lang="en-GB" sz="1200" dirty="0" smtClean="0"/>
              <a:t>       considered </a:t>
            </a:r>
            <a:r>
              <a:rPr lang="en-GB" sz="1200" dirty="0"/>
              <a:t>the womb of the earth mother, and the process of </a:t>
            </a:r>
            <a:endParaRPr lang="en-GB" sz="1200" dirty="0" smtClean="0"/>
          </a:p>
          <a:p>
            <a:r>
              <a:rPr lang="en-GB" sz="1200" dirty="0"/>
              <a:t> </a:t>
            </a:r>
            <a:r>
              <a:rPr lang="en-GB" sz="1200" dirty="0" smtClean="0"/>
              <a:t>       emergence </a:t>
            </a:r>
            <a:r>
              <a:rPr lang="en-GB" sz="1200" dirty="0"/>
              <a:t>is likened to the act of giving </a:t>
            </a:r>
            <a:r>
              <a:rPr lang="en-GB" sz="1200" dirty="0" err="1"/>
              <a:t>birthworld</a:t>
            </a:r>
            <a:r>
              <a:rPr lang="en-GB" sz="1200" dirty="0" smtClean="0"/>
              <a:t>.</a:t>
            </a:r>
          </a:p>
          <a:p>
            <a:endParaRPr lang="nl-NL" sz="1200" b="1" i="1" dirty="0"/>
          </a:p>
          <a:p>
            <a:pPr marL="285750" indent="-285750">
              <a:buFont typeface="Arial" panose="020B0604020202020204" pitchFamily="34" charset="0"/>
              <a:buChar char="•"/>
            </a:pPr>
            <a:r>
              <a:rPr lang="nl-NL" sz="1400" b="1" i="1" dirty="0" smtClean="0"/>
              <a:t>World Parent Myths</a:t>
            </a:r>
            <a:endParaRPr lang="nl-NL" sz="1400" b="1" i="1" dirty="0"/>
          </a:p>
          <a:p>
            <a:r>
              <a:rPr lang="en-GB" sz="1200" dirty="0"/>
              <a:t>      </a:t>
            </a:r>
            <a:r>
              <a:rPr lang="en-GB" sz="1200" dirty="0" smtClean="0"/>
              <a:t>  Separation or splitting of a primordial entity, </a:t>
            </a:r>
          </a:p>
          <a:p>
            <a:r>
              <a:rPr lang="en-GB" sz="1200" dirty="0"/>
              <a:t> </a:t>
            </a:r>
            <a:r>
              <a:rPr lang="en-GB" sz="1200" dirty="0" smtClean="0"/>
              <a:t>       the world parent or parents.</a:t>
            </a:r>
            <a:endParaRPr lang="en-GB" sz="1200" dirty="0"/>
          </a:p>
          <a:p>
            <a:endParaRPr lang="nl-NL" sz="1200" b="1" i="1" dirty="0" smtClean="0"/>
          </a:p>
          <a:p>
            <a:pPr marL="285750" indent="-285750">
              <a:buFont typeface="Arial" panose="020B0604020202020204" pitchFamily="34" charset="0"/>
              <a:buChar char="•"/>
            </a:pPr>
            <a:endParaRPr lang="nl-NL" sz="1200" b="1" i="1" dirty="0" smtClean="0"/>
          </a:p>
          <a:p>
            <a:pPr marL="285750" indent="-285750">
              <a:buFont typeface="Arial" panose="020B0604020202020204" pitchFamily="34" charset="0"/>
              <a:buChar char="•"/>
            </a:pPr>
            <a:endParaRPr lang="nl-NL" sz="1200" b="1" i="1" dirty="0"/>
          </a:p>
        </p:txBody>
      </p:sp>
    </p:spTree>
    <p:extLst>
      <p:ext uri="{BB962C8B-B14F-4D97-AF65-F5344CB8AC3E}">
        <p14:creationId xmlns:p14="http://schemas.microsoft.com/office/powerpoint/2010/main" val="2067638903"/>
      </p:ext>
    </p:extLst>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3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25785</TotalTime>
  <Words>5219</Words>
  <Application>Microsoft Office PowerPoint</Application>
  <PresentationFormat>On-screen Show (4:3)</PresentationFormat>
  <Paragraphs>609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13_Paper</vt:lpstr>
      <vt:lpstr>PowerPoint Presentation</vt:lpstr>
      <vt:lpstr>Ancient Cosmology:  Space and Time</vt:lpstr>
      <vt:lpstr>PowerPoint Presentation</vt:lpstr>
      <vt:lpstr>  Space and Time</vt:lpstr>
      <vt:lpstr>Gods   and   Myths of Creation</vt:lpstr>
      <vt:lpstr>PowerPoint Presentation</vt:lpstr>
      <vt:lpstr>  Creation Myths</vt:lpstr>
      <vt:lpstr>Dilemma:  the Beginning</vt:lpstr>
      <vt:lpstr>  Creation Myths</vt:lpstr>
      <vt:lpstr>               Emergence</vt:lpstr>
      <vt:lpstr>           World Parent</vt:lpstr>
      <vt:lpstr>  Creation Ex Nihilo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Hindu Cosmic Structure</vt:lpstr>
      <vt:lpstr>PowerPoint Presentation</vt:lpstr>
      <vt:lpstr>PowerPoint Presentation</vt:lpstr>
      <vt:lpstr>Hindu Cyclical Universe</vt:lpstr>
      <vt:lpstr>Hindu Cyclical Universe</vt:lpstr>
      <vt:lpstr>Brahma &amp; Hindu Cyclical Universe</vt:lpstr>
      <vt:lpstr>Hindu  Multiverse ?</vt:lpstr>
      <vt:lpstr>Jain Cosmology</vt:lpstr>
      <vt:lpstr>Jain Cosmology</vt:lpstr>
      <vt:lpstr>PowerPoint Presentation</vt:lpstr>
      <vt:lpstr>Celestial Spheres</vt:lpstr>
      <vt:lpstr>Celestial Spheres</vt:lpstr>
      <vt:lpstr>PowerPoint Presentation</vt:lpstr>
      <vt:lpstr>PowerPoint Presentation</vt:lpstr>
    </vt:vector>
  </TitlesOfParts>
  <Company>Kapteyn Astronomical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Structure Formation</dc:title>
  <dc:creator>weygaert</dc:creator>
  <cp:lastModifiedBy>Rien</cp:lastModifiedBy>
  <cp:revision>973</cp:revision>
  <dcterms:created xsi:type="dcterms:W3CDTF">2003-04-08T08:38:37Z</dcterms:created>
  <dcterms:modified xsi:type="dcterms:W3CDTF">2015-12-10T09:48:08Z</dcterms:modified>
</cp:coreProperties>
</file>