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3.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4.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5.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6.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4028" r:id="rId2"/>
    <p:sldMasterId id="2147484040" r:id="rId3"/>
    <p:sldMasterId id="2147484058" r:id="rId4"/>
    <p:sldMasterId id="2147484074" r:id="rId5"/>
    <p:sldMasterId id="2147484090" r:id="rId6"/>
    <p:sldMasterId id="2147484106" r:id="rId7"/>
    <p:sldMasterId id="2147484118" r:id="rId8"/>
    <p:sldMasterId id="2147484130" r:id="rId9"/>
    <p:sldMasterId id="2147484142" r:id="rId10"/>
    <p:sldMasterId id="2147484154" r:id="rId11"/>
    <p:sldMasterId id="2147484166" r:id="rId12"/>
    <p:sldMasterId id="2147484178" r:id="rId13"/>
    <p:sldMasterId id="2147484190" r:id="rId14"/>
    <p:sldMasterId id="2147484205" r:id="rId15"/>
    <p:sldMasterId id="2147484217" r:id="rId16"/>
    <p:sldMasterId id="2147484232" r:id="rId17"/>
    <p:sldMasterId id="2147484246" r:id="rId18"/>
    <p:sldMasterId id="2147484261" r:id="rId19"/>
    <p:sldMasterId id="2147484277" r:id="rId20"/>
    <p:sldMasterId id="2147484289" r:id="rId21"/>
    <p:sldMasterId id="2147484305" r:id="rId22"/>
    <p:sldMasterId id="2147484317" r:id="rId23"/>
    <p:sldMasterId id="2147484333" r:id="rId24"/>
    <p:sldMasterId id="2147484349" r:id="rId25"/>
    <p:sldMasterId id="2147484361" r:id="rId26"/>
    <p:sldMasterId id="2147484373" r:id="rId27"/>
  </p:sldMasterIdLst>
  <p:notesMasterIdLst>
    <p:notesMasterId r:id="rId96"/>
  </p:notesMasterIdLst>
  <p:sldIdLst>
    <p:sldId id="1130" r:id="rId28"/>
    <p:sldId id="1170" r:id="rId29"/>
    <p:sldId id="1165" r:id="rId30"/>
    <p:sldId id="1169" r:id="rId31"/>
    <p:sldId id="1180" r:id="rId32"/>
    <p:sldId id="1174" r:id="rId33"/>
    <p:sldId id="984" r:id="rId34"/>
    <p:sldId id="1121" r:id="rId35"/>
    <p:sldId id="1126" r:id="rId36"/>
    <p:sldId id="1127" r:id="rId37"/>
    <p:sldId id="1128" r:id="rId38"/>
    <p:sldId id="1129" r:id="rId39"/>
    <p:sldId id="1120" r:id="rId40"/>
    <p:sldId id="1188" r:id="rId41"/>
    <p:sldId id="1190" r:id="rId42"/>
    <p:sldId id="1191" r:id="rId43"/>
    <p:sldId id="1119" r:id="rId44"/>
    <p:sldId id="1192" r:id="rId45"/>
    <p:sldId id="1194" r:id="rId46"/>
    <p:sldId id="1193" r:id="rId47"/>
    <p:sldId id="1187" r:id="rId48"/>
    <p:sldId id="1013" r:id="rId49"/>
    <p:sldId id="1143" r:id="rId50"/>
    <p:sldId id="1144" r:id="rId51"/>
    <p:sldId id="1149" r:id="rId52"/>
    <p:sldId id="1137" r:id="rId53"/>
    <p:sldId id="1133" r:id="rId54"/>
    <p:sldId id="1134" r:id="rId55"/>
    <p:sldId id="1176" r:id="rId56"/>
    <p:sldId id="1183" r:id="rId57"/>
    <p:sldId id="1185" r:id="rId58"/>
    <p:sldId id="1181" r:id="rId59"/>
    <p:sldId id="1177" r:id="rId60"/>
    <p:sldId id="1184" r:id="rId61"/>
    <p:sldId id="1186" r:id="rId62"/>
    <p:sldId id="1178" r:id="rId63"/>
    <p:sldId id="1179" r:id="rId64"/>
    <p:sldId id="1175" r:id="rId65"/>
    <p:sldId id="1148" r:id="rId66"/>
    <p:sldId id="1147" r:id="rId67"/>
    <p:sldId id="1150" r:id="rId68"/>
    <p:sldId id="1182" r:id="rId69"/>
    <p:sldId id="1145" r:id="rId70"/>
    <p:sldId id="1140" r:id="rId71"/>
    <p:sldId id="1141" r:id="rId72"/>
    <p:sldId id="1142" r:id="rId73"/>
    <p:sldId id="1157" r:id="rId74"/>
    <p:sldId id="1161" r:id="rId75"/>
    <p:sldId id="1160" r:id="rId76"/>
    <p:sldId id="1159" r:id="rId77"/>
    <p:sldId id="1155" r:id="rId78"/>
    <p:sldId id="1156" r:id="rId79"/>
    <p:sldId id="1158" r:id="rId80"/>
    <p:sldId id="1115" r:id="rId81"/>
    <p:sldId id="1162" r:id="rId82"/>
    <p:sldId id="1151" r:id="rId83"/>
    <p:sldId id="1163" r:id="rId84"/>
    <p:sldId id="1153" r:id="rId85"/>
    <p:sldId id="1189" r:id="rId86"/>
    <p:sldId id="1166" r:id="rId87"/>
    <p:sldId id="1167" r:id="rId88"/>
    <p:sldId id="1131" r:id="rId89"/>
    <p:sldId id="1135" r:id="rId90"/>
    <p:sldId id="1136" r:id="rId91"/>
    <p:sldId id="1198" r:id="rId92"/>
    <p:sldId id="1200" r:id="rId93"/>
    <p:sldId id="1199" r:id="rId94"/>
    <p:sldId id="1195" r:id="rId95"/>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p:scale>
          <a:sx n="100" d="100"/>
          <a:sy n="100" d="100"/>
        </p:scale>
        <p:origin x="-1932"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slide" Target="slides/slide28.xml"/><Relationship Id="rId63" Type="http://schemas.openxmlformats.org/officeDocument/2006/relationships/slide" Target="slides/slide36.xml"/><Relationship Id="rId68" Type="http://schemas.openxmlformats.org/officeDocument/2006/relationships/slide" Target="slides/slide41.xml"/><Relationship Id="rId76" Type="http://schemas.openxmlformats.org/officeDocument/2006/relationships/slide" Target="slides/slide49.xml"/><Relationship Id="rId84" Type="http://schemas.openxmlformats.org/officeDocument/2006/relationships/slide" Target="slides/slide57.xml"/><Relationship Id="rId89" Type="http://schemas.openxmlformats.org/officeDocument/2006/relationships/slide" Target="slides/slide62.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slide" Target="slides/slide47.xml"/><Relationship Id="rId79" Type="http://schemas.openxmlformats.org/officeDocument/2006/relationships/slide" Target="slides/slide52.xml"/><Relationship Id="rId87"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34.xml"/><Relationship Id="rId82" Type="http://schemas.openxmlformats.org/officeDocument/2006/relationships/slide" Target="slides/slide55.xml"/><Relationship Id="rId90" Type="http://schemas.openxmlformats.org/officeDocument/2006/relationships/slide" Target="slides/slide63.xml"/><Relationship Id="rId95" Type="http://schemas.openxmlformats.org/officeDocument/2006/relationships/slide" Target="slides/slide6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slide" Target="slides/slide66.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CCAE924-22A7-466D-9D9A-5C7FF6A4995D}"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14048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63570492"/>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pPr>
                <a:defRPr/>
              </a:pPr>
              <a:t>‹#›</a:t>
            </a:fld>
            <a:endParaRPr lang="en-US"/>
          </a:p>
        </p:txBody>
      </p:sp>
    </p:spTree>
    <p:extLst>
      <p:ext uri="{BB962C8B-B14F-4D97-AF65-F5344CB8AC3E}">
        <p14:creationId xmlns:p14="http://schemas.microsoft.com/office/powerpoint/2010/main" val="812294116"/>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71737152"/>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27170226"/>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0189902"/>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64859689"/>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8509618"/>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7138921"/>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38884809"/>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B2F88844-E329-403B-BC1B-B6215BEC07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93406896"/>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7A1E4F2-DF0F-40DF-A9AD-4B3630D199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86526274"/>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EF3D088-B17A-43BC-8B16-208D2D2991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98458504"/>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pPr>
                <a:defRPr/>
              </a:pPr>
              <a:t>‹#›</a:t>
            </a:fld>
            <a:endParaRPr lang="en-US"/>
          </a:p>
        </p:txBody>
      </p:sp>
    </p:spTree>
    <p:extLst>
      <p:ext uri="{BB962C8B-B14F-4D97-AF65-F5344CB8AC3E}">
        <p14:creationId xmlns:p14="http://schemas.microsoft.com/office/powerpoint/2010/main" val="213819840"/>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AB1B4F9-62DE-43A8-AFA5-3347E89940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2317170"/>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46A2D47-F13F-4C04-A4AB-C883C38C07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228963791"/>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6134E4F-1C3F-4FAC-9F48-DA70BBC245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7075956"/>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A90FDCE-EC2A-47C6-972A-E390D9E2FA9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965161"/>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0484D00-F5B0-41B3-BDA8-95ACAAE55E8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09207714"/>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5985155-A8ED-4369-A74C-9D5F4F78DDE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3330042"/>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414319-8C9F-4012-923D-13227B46CA0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1422798"/>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2F0B444-51B4-47FF-A0B3-1970E3FC6E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1179737"/>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B2F88844-E329-403B-BC1B-B6215BEC07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03958483"/>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7A1E4F2-DF0F-40DF-A9AD-4B3630D199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30060739"/>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00743602"/>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EF3D088-B17A-43BC-8B16-208D2D2991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1448059"/>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AB1B4F9-62DE-43A8-AFA5-3347E89940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6899067"/>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46A2D47-F13F-4C04-A4AB-C883C38C07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15107696"/>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6134E4F-1C3F-4FAC-9F48-DA70BBC245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3764262"/>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A90FDCE-EC2A-47C6-972A-E390D9E2FA9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17282048"/>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0484D00-F5B0-41B3-BDA8-95ACAAE55E8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9794098"/>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5985155-A8ED-4369-A74C-9D5F4F78DDE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59570548"/>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414319-8C9F-4012-923D-13227B46CA0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36297163"/>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2F0B444-51B4-47FF-A0B3-1970E3FC6E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0332254"/>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B2F88844-E329-403B-BC1B-B6215BEC07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48812166"/>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3076268"/>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7A1E4F2-DF0F-40DF-A9AD-4B3630D199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3569443"/>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EF3D088-B17A-43BC-8B16-208D2D2991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8531896"/>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AB1B4F9-62DE-43A8-AFA5-3347E89940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79613587"/>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46A2D47-F13F-4C04-A4AB-C883C38C07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352232721"/>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6134E4F-1C3F-4FAC-9F48-DA70BBC245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61776187"/>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A90FDCE-EC2A-47C6-972A-E390D9E2FA9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42138533"/>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0484D00-F5B0-41B3-BDA8-95ACAAE55E8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69953"/>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5985155-A8ED-4369-A74C-9D5F4F78DDE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37598209"/>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414319-8C9F-4012-923D-13227B46CA0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7855935"/>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2F0B444-51B4-47FF-A0B3-1970E3FC6E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563330"/>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087440"/>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B2F88844-E329-403B-BC1B-B6215BEC07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19752"/>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7A1E4F2-DF0F-40DF-A9AD-4B3630D199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04659170"/>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EF3D088-B17A-43BC-8B16-208D2D2991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75100882"/>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AB1B4F9-62DE-43A8-AFA5-3347E89940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0154135"/>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46A2D47-F13F-4C04-A4AB-C883C38C07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48639155"/>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6134E4F-1C3F-4FAC-9F48-DA70BBC245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49291683"/>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A90FDCE-EC2A-47C6-972A-E390D9E2FA9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2813790"/>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0484D00-F5B0-41B3-BDA8-95ACAAE55E8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75886310"/>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5985155-A8ED-4369-A74C-9D5F4F78DDE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0339990"/>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414319-8C9F-4012-923D-13227B46CA0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88326740"/>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0033055"/>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2F0B444-51B4-47FF-A0B3-1970E3FC6E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1198349"/>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B2F88844-E329-403B-BC1B-B6215BEC07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3995645"/>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7A1E4F2-DF0F-40DF-A9AD-4B3630D199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60795482"/>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EF3D088-B17A-43BC-8B16-208D2D2991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59711635"/>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AB1B4F9-62DE-43A8-AFA5-3347E89940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1717456"/>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46A2D47-F13F-4C04-A4AB-C883C38C07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27352113"/>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6134E4F-1C3F-4FAC-9F48-DA70BBC2456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25731917"/>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A90FDCE-EC2A-47C6-972A-E390D9E2FA9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731101"/>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0484D00-F5B0-41B3-BDA8-95ACAAE55E8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48409553"/>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5985155-A8ED-4369-A74C-9D5F4F78DDE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56318833"/>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281905311"/>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414319-8C9F-4012-923D-13227B46CA0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44965257"/>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2F0B444-51B4-47FF-A0B3-1970E3FC6E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9430411"/>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03898BAF-EAD2-4A5B-954D-3612E5C0A7FC}"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28329997"/>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F7F018-2724-4157-B2D8-841B310814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4744299"/>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F01496B-F3AE-45C6-AE46-B25FB06047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16657277"/>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47E43BF-C94B-488C-AD9B-EE35F543EEC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42667847"/>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8CB2E11-4B75-4BF5-B915-7E8B041D4FAC}"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86017511"/>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9199BBC-ADB1-4A23-ACFB-8D771ABF6D3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3644512"/>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08D734DB-1640-4790-B760-1B0FC5A60E3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94163373"/>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4A1C6A5-8382-4F09-A0FF-DDFB7B164C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46811833"/>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8637743"/>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6886B13-CB4C-4FF5-9326-1A19B3A4BA3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1456452"/>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979246-3BCA-454B-B64D-4EA1107EFF6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4141683"/>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D7F0921-3643-4933-ADA5-645BFA4B121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3760750"/>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423EB7-94D4-45D0-B448-BFBD3BE87E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80403138"/>
      </p:ext>
    </p:extLst>
  </p:cSld>
  <p:clrMapOvr>
    <a:masterClrMapping/>
  </p:clrMapOvr>
  <p:transition spd="slow">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6AEF833C-00BB-46E7-B3BA-94E422B9409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2666229"/>
      </p:ext>
    </p:extLst>
  </p:cSld>
  <p:clrMapOvr>
    <a:masterClrMapping/>
  </p:clrMapOvr>
  <p:transition spd="slow">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766365D1-EE90-432F-A3F5-4DE0F434E4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2930309"/>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98010455"/>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68217255"/>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32001380"/>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37461345"/>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33884358"/>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263970623"/>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34797889"/>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324475"/>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7646784"/>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441496"/>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68014037"/>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02054570"/>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001E2D-91FF-45D1-8B11-75AEE001B6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08652"/>
      </p:ext>
    </p:extLst>
  </p:cSld>
  <p:clrMapOvr>
    <a:masterClrMapping/>
  </p:clrMapOvr>
  <p:transition spd="slow">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BA7C4-8C0A-4D3C-9B48-49F7C2981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995061"/>
      </p:ext>
    </p:extLst>
  </p:cSld>
  <p:clrMapOvr>
    <a:masterClrMapping/>
  </p:clrMapOvr>
  <p:transition spd="slow">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567A3C-B961-4460-9F93-8CC6DA1644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587802"/>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054269"/>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64404-9F5B-47EF-BDA7-5C5EAC2D6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055058"/>
      </p:ext>
    </p:extLst>
  </p:cSld>
  <p:clrMapOvr>
    <a:masterClrMapping/>
  </p:clrMapOvr>
  <p:transition spd="slow">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0C5A79-1223-4ACB-9D61-AB0B7EB363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37071"/>
      </p:ext>
    </p:extLst>
  </p:cSld>
  <p:clrMapOvr>
    <a:masterClrMapping/>
  </p:clrMapOvr>
  <p:transition spd="slow">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575D21-A97E-465C-B7C6-9E6747AE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588028"/>
      </p:ext>
    </p:extLst>
  </p:cSld>
  <p:clrMapOvr>
    <a:masterClrMapping/>
  </p:clrMapOvr>
  <p:transition spd="slow">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6C9023-6DA6-4784-96AC-84E8D6CE0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481448"/>
      </p:ext>
    </p:extLst>
  </p:cSld>
  <p:clrMapOvr>
    <a:masterClrMapping/>
  </p:clrMapOvr>
  <p:transition spd="slow">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500255-5388-40CD-8A0D-F3D4FF0F22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48078"/>
      </p:ext>
    </p:extLst>
  </p:cSld>
  <p:clrMapOvr>
    <a:masterClrMapping/>
  </p:clrMapOvr>
  <p:transition spd="slow">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65B73F-CE93-42D4-A931-F8C1B1B24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676001"/>
      </p:ext>
    </p:extLst>
  </p:cSld>
  <p:clrMapOvr>
    <a:masterClrMapping/>
  </p:clrMapOvr>
  <p:transition spd="slow">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2CF60-1F3F-453D-8462-031CE3DD3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89941"/>
      </p:ext>
    </p:extLst>
  </p:cSld>
  <p:clrMapOvr>
    <a:masterClrMapping/>
  </p:clrMapOvr>
  <p:transition spd="slow">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5F58A-673B-4C83-A2DF-68E6A444F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535218"/>
      </p:ext>
    </p:extLst>
  </p:cSld>
  <p:clrMapOvr>
    <a:masterClrMapping/>
  </p:clrMapOvr>
  <p:transition spd="slow">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E1A1EE9-3752-4491-8F68-AD51CE0BE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070392"/>
      </p:ext>
    </p:extLst>
  </p:cSld>
  <p:clrMapOvr>
    <a:masterClrMapping/>
  </p:clrMapOvr>
  <p:transition spd="slow">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288ACB-D8FE-4514-B740-DD1BDD3320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5778335"/>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pPr>
                <a:defRPr/>
              </a:pPr>
              <a:t>‹#›</a:t>
            </a:fld>
            <a:endParaRPr lang="en-US"/>
          </a:p>
        </p:txBody>
      </p:sp>
    </p:spTree>
    <p:extLst>
      <p:ext uri="{BB962C8B-B14F-4D97-AF65-F5344CB8AC3E}">
        <p14:creationId xmlns:p14="http://schemas.microsoft.com/office/powerpoint/2010/main" val="145454804"/>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89549418"/>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11A0C8-F5A6-4C96-AA0F-DA9CCB010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469463"/>
      </p:ext>
    </p:extLst>
  </p:cSld>
  <p:clrMapOvr>
    <a:masterClrMapping/>
  </p:clrMapOvr>
  <p:transition spd="slow">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934730"/>
      </p:ext>
    </p:extLst>
  </p:cSld>
  <p:clrMapOvr>
    <a:masterClrMapping/>
  </p:clrMapOvr>
  <p:transition spd="slow">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308714"/>
      </p:ext>
    </p:extLst>
  </p:cSld>
  <p:clrMapOvr>
    <a:masterClrMapping/>
  </p:clrMapOvr>
  <p:transition spd="slow">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528908"/>
      </p:ext>
    </p:extLst>
  </p:cSld>
  <p:clrMapOvr>
    <a:masterClrMapping/>
  </p:clrMapOvr>
  <p:transition spd="slow">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405510"/>
      </p:ext>
    </p:extLst>
  </p:cSld>
  <p:clrMapOvr>
    <a:masterClrMapping/>
  </p:clrMapOvr>
  <p:transition spd="slow">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43256"/>
      </p:ext>
    </p:extLst>
  </p:cSld>
  <p:clrMapOvr>
    <a:masterClrMapping/>
  </p:clrMapOvr>
  <p:transition spd="slow">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539302"/>
      </p:ext>
    </p:extLst>
  </p:cSld>
  <p:clrMapOvr>
    <a:masterClrMapping/>
  </p:clrMapOvr>
  <p:transition spd="slow">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401528"/>
      </p:ext>
    </p:extLst>
  </p:cSld>
  <p:clrMapOvr>
    <a:masterClrMapping/>
  </p:clrMapOvr>
  <p:transition spd="slow">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16306"/>
      </p:ext>
    </p:extLst>
  </p:cSld>
  <p:clrMapOvr>
    <a:masterClrMapping/>
  </p:clrMapOvr>
  <p:transition spd="slow">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928496"/>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35310204"/>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694479"/>
      </p:ext>
    </p:extLst>
  </p:cSld>
  <p:clrMapOvr>
    <a:masterClrMapping/>
  </p:clrMapOvr>
  <p:transition spd="slow">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339036"/>
      </p:ext>
    </p:extLst>
  </p:cSld>
  <p:clrMapOvr>
    <a:masterClrMapping/>
  </p:clrMapOvr>
  <p:transition spd="slow">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378690"/>
      </p:ext>
    </p:extLst>
  </p:cSld>
  <p:clrMapOvr>
    <a:masterClrMapping/>
  </p:clrMapOvr>
  <p:transition spd="slow">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881572"/>
      </p:ext>
    </p:extLst>
  </p:cSld>
  <p:clrMapOvr>
    <a:masterClrMapping/>
  </p:clrMapOvr>
  <p:transition spd="slow">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001E2D-91FF-45D1-8B11-75AEE001B6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2876"/>
      </p:ext>
    </p:extLst>
  </p:cSld>
  <p:clrMapOvr>
    <a:masterClrMapping/>
  </p:clrMapOvr>
  <p:transition spd="slow">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BA7C4-8C0A-4D3C-9B48-49F7C2981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307742"/>
      </p:ext>
    </p:extLst>
  </p:cSld>
  <p:clrMapOvr>
    <a:masterClrMapping/>
  </p:clrMapOvr>
  <p:transition spd="slow">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567A3C-B961-4460-9F93-8CC6DA1644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062784"/>
      </p:ext>
    </p:extLst>
  </p:cSld>
  <p:clrMapOvr>
    <a:masterClrMapping/>
  </p:clrMapOvr>
  <p:transition spd="slow">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64404-9F5B-47EF-BDA7-5C5EAC2D6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907421"/>
      </p:ext>
    </p:extLst>
  </p:cSld>
  <p:clrMapOvr>
    <a:masterClrMapping/>
  </p:clrMapOvr>
  <p:transition spd="slow">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0C5A79-1223-4ACB-9D61-AB0B7EB363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218670"/>
      </p:ext>
    </p:extLst>
  </p:cSld>
  <p:clrMapOvr>
    <a:masterClrMapping/>
  </p:clrMapOvr>
  <p:transition spd="slow">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575D21-A97E-465C-B7C6-9E6747AE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786010"/>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94895172"/>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6C9023-6DA6-4784-96AC-84E8D6CE0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786538"/>
      </p:ext>
    </p:extLst>
  </p:cSld>
  <p:clrMapOvr>
    <a:masterClrMapping/>
  </p:clrMapOvr>
  <p:transition spd="slow">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500255-5388-40CD-8A0D-F3D4FF0F22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031828"/>
      </p:ext>
    </p:extLst>
  </p:cSld>
  <p:clrMapOvr>
    <a:masterClrMapping/>
  </p:clrMapOvr>
  <p:transition spd="slow">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65B73F-CE93-42D4-A931-F8C1B1B24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264659"/>
      </p:ext>
    </p:extLst>
  </p:cSld>
  <p:clrMapOvr>
    <a:masterClrMapping/>
  </p:clrMapOvr>
  <p:transition spd="slow">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2CF60-1F3F-453D-8462-031CE3DD3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08198"/>
      </p:ext>
    </p:extLst>
  </p:cSld>
  <p:clrMapOvr>
    <a:masterClrMapping/>
  </p:clrMapOvr>
  <p:transition spd="slow">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5F58A-673B-4C83-A2DF-68E6A444F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237514"/>
      </p:ext>
    </p:extLst>
  </p:cSld>
  <p:clrMapOvr>
    <a:masterClrMapping/>
  </p:clrMapOvr>
  <p:transition spd="slow">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E1A1EE9-3752-4491-8F68-AD51CE0BE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8836"/>
      </p:ext>
    </p:extLst>
  </p:cSld>
  <p:clrMapOvr>
    <a:masterClrMapping/>
  </p:clrMapOvr>
  <p:transition spd="slow">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288ACB-D8FE-4514-B740-DD1BDD3320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2299"/>
      </p:ext>
    </p:extLst>
  </p:cSld>
  <p:clrMapOvr>
    <a:masterClrMapping/>
  </p:clrMapOvr>
  <p:transition spd="slow">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11A0C8-F5A6-4C96-AA0F-DA9CCB010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9729580"/>
      </p:ext>
    </p:extLst>
  </p:cSld>
  <p:clrMapOvr>
    <a:masterClrMapping/>
  </p:clrMapOvr>
  <p:transition spd="slow">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098209"/>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175665"/>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93ACF-79E8-4E38-BF9F-3AC9F6B549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115278"/>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09913"/>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126346"/>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446485"/>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4871481"/>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75220"/>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036958"/>
      </p:ext>
    </p:extLst>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804636"/>
      </p:ext>
    </p:extLst>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949997"/>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817645"/>
      </p:ext>
    </p:extLst>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729506"/>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764751-DF21-40A0-8D7A-6C4590FD54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143711"/>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632980"/>
      </p:ext>
    </p:extLst>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719010"/>
      </p:ext>
    </p:extLst>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328352"/>
      </p:ext>
    </p:extLst>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95449569"/>
      </p:ext>
    </p:extLst>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12001203"/>
      </p:ext>
    </p:extLst>
  </p:cSld>
  <p:clrMapOvr>
    <a:masterClrMapping/>
  </p:clrMapOvr>
  <p:transitio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7607638"/>
      </p:ext>
    </p:extLst>
  </p:cSld>
  <p:clrMapOvr>
    <a:masterClrMapping/>
  </p:clrMapOvr>
  <p:transition>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13249205"/>
      </p:ext>
    </p:extLst>
  </p:cSld>
  <p:clrMapOvr>
    <a:masterClrMapping/>
  </p:clrMapOvr>
  <p:transition>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00667659"/>
      </p:ext>
    </p:extLst>
  </p:cSld>
  <p:clrMapOvr>
    <a:masterClrMapping/>
  </p:clrMapOvr>
  <p:transition>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66823810"/>
      </p:ext>
    </p:extLst>
  </p:cSld>
  <p:clrMapOvr>
    <a:masterClrMapping/>
  </p:clrMapOvr>
  <p:transition>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6416125"/>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AAFB1B-7D45-42F0-9C7B-2812A5C3B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203368"/>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0812258"/>
      </p:ext>
    </p:extLst>
  </p:cSld>
  <p:clrMapOvr>
    <a:masterClrMapping/>
  </p:clrMapOvr>
  <p:transition>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2153608"/>
      </p:ext>
    </p:extLst>
  </p:cSld>
  <p:clrMapOvr>
    <a:masterClrMapping/>
  </p:clrMapOvr>
  <p:transition>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15463039"/>
      </p:ext>
    </p:extLst>
  </p:cSld>
  <p:clrMapOvr>
    <a:masterClrMapping/>
  </p:clrMapOvr>
  <p:transition>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9138050"/>
      </p:ext>
    </p:extLst>
  </p:cSld>
  <p:clrMapOvr>
    <a:masterClrMapping/>
  </p:clrMapOvr>
  <p:transition>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08CACE29-1423-497F-B606-544EE2AE300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78145014"/>
      </p:ext>
    </p:extLst>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25B3B18-EFA8-4B6F-B3BF-7B85CA2903A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05323921"/>
      </p:ext>
    </p:extLst>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851F755-5AC7-480A-98BC-76804B62451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9086549"/>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AABC281-C914-4F8E-9265-F6282829012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26864890"/>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9A978F6-EBB4-4EA9-921C-F8CB91C913F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38368272"/>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FB5C258-35B9-4222-B563-58965082234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7126724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510A49-438A-4972-A365-4F09BAFF4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920099"/>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9D6C64B1-A038-4748-9683-02A04DE03B8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34005075"/>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A2F97C7-A62F-4575-91A6-AC54FEA814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2012649"/>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B9893D7-F661-4D55-B14F-B9AE2E19CF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6684812"/>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9CAF8-F5CE-45DA-884F-DDE84B26561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66229011"/>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D1F1A9-CD72-4FEA-9487-2EC485655F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6503534"/>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A2AA96A-EA67-46EF-AC39-23C4198BF01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8186496"/>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D6F9287-6658-4413-9324-A21D2AFA87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12706339"/>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B94685F-EFC3-4C89-B8AD-A7D191D58F7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9744810"/>
      </p:ext>
    </p:extLst>
  </p:cSld>
  <p:clrMapOvr>
    <a:masterClrMapping/>
  </p:clrMapOvr>
  <p:transition>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EBC884-465B-4AEA-B030-C0764E738E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8183261"/>
      </p:ext>
    </p:extLst>
  </p:cSld>
  <p:clrMapOvr>
    <a:masterClrMapping/>
  </p:clrMapOvr>
  <p:transition>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212012467"/>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BBB118-E54B-4BB3-8384-3232ED0DC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2022267"/>
      </p:ext>
    </p:extLst>
  </p:cSld>
  <p:clrMapOvr>
    <a:masterClrMapping/>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09799682"/>
      </p:ext>
    </p:extLst>
  </p:cSld>
  <p:clrMapOvr>
    <a:masterClrMapping/>
  </p:clrMapOvr>
  <p:transition>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40027716"/>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4070697"/>
      </p:ext>
    </p:extLst>
  </p:cSld>
  <p:clrMapOvr>
    <a:masterClrMapping/>
  </p:clrMapOvr>
  <p:transition>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153500"/>
      </p:ext>
    </p:extLst>
  </p:cSld>
  <p:clrMapOvr>
    <a:masterClrMapping/>
  </p:clrMapOvr>
  <p:transition>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397673"/>
      </p:ext>
    </p:extLst>
  </p:cSld>
  <p:clrMapOvr>
    <a:masterClrMapping/>
  </p:clrMapOvr>
  <p:transition>
    <p:zo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0616293"/>
      </p:ext>
    </p:extLst>
  </p:cSld>
  <p:clrMapOvr>
    <a:masterClrMapping/>
  </p:clrMapOvr>
  <p:transition>
    <p:zo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60375870"/>
      </p:ext>
    </p:extLst>
  </p:cSld>
  <p:clrMapOvr>
    <a:masterClrMapping/>
  </p:clrMapOvr>
  <p:transition>
    <p:zo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73950232"/>
      </p:ext>
    </p:extLst>
  </p:cSld>
  <p:clrMapOvr>
    <a:masterClrMapping/>
  </p:clrMapOvr>
  <p:transition>
    <p:zo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9509611"/>
      </p:ext>
    </p:extLst>
  </p:cSld>
  <p:clrMapOvr>
    <a:masterClrMapping/>
  </p:clrMapOvr>
  <p:transition>
    <p:zo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6846055"/>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A0CDDC-58A1-4174-B33B-94FE3D164E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675323"/>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093458482"/>
      </p:ext>
    </p:extLst>
  </p:cSld>
  <p:clrMapOvr>
    <a:masterClrMapping/>
  </p:clrMapOvr>
  <p:transition>
    <p:zo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00013521"/>
      </p:ext>
    </p:extLst>
  </p:cSld>
  <p:clrMapOvr>
    <a:masterClrMapping/>
  </p:clrMapOvr>
  <p:transition>
    <p:zo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2927315"/>
      </p:ext>
    </p:extLst>
  </p:cSld>
  <p:clrMapOvr>
    <a:masterClrMapping/>
  </p:clrMapOvr>
  <p:transition>
    <p:zo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2790992"/>
      </p:ext>
    </p:extLst>
  </p:cSld>
  <p:clrMapOvr>
    <a:masterClrMapping/>
  </p:clrMapOvr>
  <p:transition>
    <p:zo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19522661"/>
      </p:ext>
    </p:extLst>
  </p:cSld>
  <p:clrMapOvr>
    <a:masterClrMapping/>
  </p:clrMapOvr>
  <p:transition>
    <p:zo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75281516"/>
      </p:ext>
    </p:extLst>
  </p:cSld>
  <p:clrMapOvr>
    <a:masterClrMapping/>
  </p:clrMapOvr>
  <p:transition>
    <p:zo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7266585"/>
      </p:ext>
    </p:extLst>
  </p:cSld>
  <p:clrMapOvr>
    <a:masterClrMapping/>
  </p:clrMapOvr>
  <p:transition>
    <p:zo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8236446"/>
      </p:ext>
    </p:extLst>
  </p:cSld>
  <p:clrMapOvr>
    <a:masterClrMapping/>
  </p:clrMapOvr>
  <p:transition>
    <p:zo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29942729"/>
      </p:ext>
    </p:extLst>
  </p:cSld>
  <p:clrMapOvr>
    <a:masterClrMapping/>
  </p:clrMapOvr>
  <p:transition>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2307326"/>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35597-55D0-4276-98FF-E4EF2A87C1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131493"/>
      </p:ext>
    </p:extLst>
  </p:cSld>
  <p:clrMapOvr>
    <a:masterClrMapping/>
  </p:clrMapOvr>
  <p:transition>
    <p:zo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3679145"/>
      </p:ext>
    </p:extLst>
  </p:cSld>
  <p:clrMapOvr>
    <a:masterClrMapping/>
  </p:clrMapOvr>
  <p:transition>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46024968"/>
      </p:ext>
    </p:extLst>
  </p:cSld>
  <p:clrMapOvr>
    <a:masterClrMapping/>
  </p:clrMapOvr>
  <p:transition>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67357866"/>
      </p:ext>
    </p:extLst>
  </p:cSld>
  <p:clrMapOvr>
    <a:masterClrMapping/>
  </p:clrMapOvr>
  <p:transition>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5019951"/>
      </p:ext>
    </p:extLst>
  </p:cSld>
  <p:clrMapOvr>
    <a:masterClrMapping/>
  </p:clrMapOvr>
  <p:transition>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3149475"/>
      </p:ext>
    </p:extLst>
  </p:cSld>
  <p:clrMapOvr>
    <a:masterClrMapping/>
  </p:clrMapOvr>
  <p:transition>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631075"/>
      </p:ext>
    </p:extLst>
  </p:cSld>
  <p:clrMapOvr>
    <a:masterClrMapping/>
  </p:clrMapOvr>
  <p:transition>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072983"/>
      </p:ext>
    </p:extLst>
  </p:cSld>
  <p:clrMapOvr>
    <a:masterClrMapping/>
  </p:clrMapOvr>
  <p:transition>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247572"/>
      </p:ext>
    </p:extLst>
  </p:cSld>
  <p:clrMapOvr>
    <a:masterClrMapping/>
  </p:clrMapOvr>
  <p:transition>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739986"/>
      </p:ext>
    </p:extLst>
  </p:cSld>
  <p:clrMapOvr>
    <a:masterClrMapping/>
  </p:clrMapOvr>
  <p:transition>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066014"/>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pPr>
                <a:defRPr/>
              </a:pPr>
              <a:t>‹#›</a:t>
            </a:fld>
            <a:endParaRPr lang="en-US"/>
          </a:p>
        </p:txBody>
      </p:sp>
    </p:spTree>
    <p:extLst>
      <p:ext uri="{BB962C8B-B14F-4D97-AF65-F5344CB8AC3E}">
        <p14:creationId xmlns:p14="http://schemas.microsoft.com/office/powerpoint/2010/main" val="3710782219"/>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4D9A14-9B1D-436D-B6AA-32CE9178B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979124"/>
      </p:ext>
    </p:extLst>
  </p:cSld>
  <p:clrMapOvr>
    <a:masterClrMapping/>
  </p:clrMapOvr>
  <p:transition>
    <p:zoom/>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204653"/>
      </p:ext>
    </p:extLst>
  </p:cSld>
  <p:clrMapOvr>
    <a:masterClrMapping/>
  </p:clrMapOvr>
  <p:transition>
    <p:zo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501657"/>
      </p:ext>
    </p:extLst>
  </p:cSld>
  <p:clrMapOvr>
    <a:masterClrMapping/>
  </p:clrMapOvr>
  <p:transition>
    <p:zo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175061"/>
      </p:ext>
    </p:extLst>
  </p:cSld>
  <p:clrMapOvr>
    <a:masterClrMapping/>
  </p:clrMapOvr>
  <p:transition>
    <p:zo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471568"/>
      </p:ext>
    </p:extLst>
  </p:cSld>
  <p:clrMapOvr>
    <a:masterClrMapping/>
  </p:clrMapOvr>
  <p:transition>
    <p:zo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375148"/>
      </p:ext>
    </p:extLst>
  </p:cSld>
  <p:clrMapOvr>
    <a:masterClrMapping/>
  </p:clrMapOvr>
  <p:transition>
    <p:zo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971181"/>
      </p:ext>
    </p:extLst>
  </p:cSld>
  <p:clrMapOvr>
    <a:masterClrMapping/>
  </p:clrMapOvr>
  <p:transition>
    <p:zo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832705"/>
      </p:ext>
    </p:extLst>
  </p:cSld>
  <p:clrMapOvr>
    <a:masterClrMapping/>
  </p:clrMapOvr>
  <p:transition>
    <p:zo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700854"/>
      </p:ext>
    </p:extLst>
  </p:cSld>
  <p:clrMapOvr>
    <a:masterClrMapping/>
  </p:clrMapOvr>
  <p:transition>
    <p:zo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849880"/>
      </p:ext>
    </p:extLst>
  </p:cSld>
  <p:clrMapOvr>
    <a:masterClrMapping/>
  </p:clrMapOvr>
  <p:transition>
    <p:zo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940850"/>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F6895C-2272-48BA-A597-E223A9A32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299140"/>
      </p:ext>
    </p:extLst>
  </p:cSld>
  <p:clrMapOvr>
    <a:masterClrMapping/>
  </p:clrMapOvr>
  <p:transition>
    <p:zoom/>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98374491"/>
      </p:ext>
    </p:extLst>
  </p:cSld>
  <p:clrMapOvr>
    <a:masterClrMapping/>
  </p:clrMapOvr>
  <p:transition>
    <p:zo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56393080"/>
      </p:ext>
    </p:extLst>
  </p:cSld>
  <p:clrMapOvr>
    <a:masterClrMapping/>
  </p:clrMapOvr>
  <p:transition>
    <p:zo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8280315"/>
      </p:ext>
    </p:extLst>
  </p:cSld>
  <p:clrMapOvr>
    <a:masterClrMapping/>
  </p:clrMapOvr>
  <p:transition>
    <p:zo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5977653"/>
      </p:ext>
    </p:extLst>
  </p:cSld>
  <p:clrMapOvr>
    <a:masterClrMapping/>
  </p:clrMapOvr>
  <p:transition>
    <p:zo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99648019"/>
      </p:ext>
    </p:extLst>
  </p:cSld>
  <p:clrMapOvr>
    <a:masterClrMapping/>
  </p:clrMapOvr>
  <p:transition>
    <p:zo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13894999"/>
      </p:ext>
    </p:extLst>
  </p:cSld>
  <p:clrMapOvr>
    <a:masterClrMapping/>
  </p:clrMapOvr>
  <p:transition>
    <p:zo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21528609"/>
      </p:ext>
    </p:extLst>
  </p:cSld>
  <p:clrMapOvr>
    <a:masterClrMapping/>
  </p:clrMapOvr>
  <p:transition>
    <p:zo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7584505"/>
      </p:ext>
    </p:extLst>
  </p:cSld>
  <p:clrMapOvr>
    <a:masterClrMapping/>
  </p:clrMapOvr>
  <p:transition>
    <p:zo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3256441"/>
      </p:ext>
    </p:extLst>
  </p:cSld>
  <p:clrMapOvr>
    <a:masterClrMapping/>
  </p:clrMapOvr>
  <p:transition>
    <p:zo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83485404"/>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D303DF-E6CC-4474-BB57-FF3520E7B1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987968"/>
      </p:ext>
    </p:extLst>
  </p:cSld>
  <p:clrMapOvr>
    <a:masterClrMapping/>
  </p:clrMapOvr>
  <p:transition>
    <p:zoom/>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42958649"/>
      </p:ext>
    </p:extLst>
  </p:cSld>
  <p:clrMapOvr>
    <a:masterClrMapping/>
  </p:clrMapOvr>
  <p:transition>
    <p:zo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86753799"/>
      </p:ext>
    </p:extLst>
  </p:cSld>
  <p:clrMapOvr>
    <a:masterClrMapping/>
  </p:clrMapOvr>
  <p:transition>
    <p:zo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7727363"/>
      </p:ext>
    </p:extLst>
  </p:cSld>
  <p:clrMapOvr>
    <a:masterClrMapping/>
  </p:clrMapOvr>
  <p:transition>
    <p:zo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33732088"/>
      </p:ext>
    </p:extLst>
  </p:cSld>
  <p:clrMapOvr>
    <a:masterClrMapping/>
  </p:clrMapOvr>
  <p:transition>
    <p:zo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0095737"/>
      </p:ext>
    </p:extLst>
  </p:cSld>
  <p:clrMapOvr>
    <a:masterClrMapping/>
  </p:clrMapOvr>
  <p:transition>
    <p:zo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03303109"/>
      </p:ext>
    </p:extLst>
  </p:cSld>
  <p:clrMapOvr>
    <a:masterClrMapping/>
  </p:clrMapOvr>
  <p:transition>
    <p:zo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5613876"/>
      </p:ext>
    </p:extLst>
  </p:cSld>
  <p:clrMapOvr>
    <a:masterClrMapping/>
  </p:clrMapOvr>
  <p:transition>
    <p:zo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0406918"/>
      </p:ext>
    </p:extLst>
  </p:cSld>
  <p:clrMapOvr>
    <a:masterClrMapping/>
  </p:clrMapOvr>
  <p:transition>
    <p:zo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5726341"/>
      </p:ext>
    </p:extLst>
  </p:cSld>
  <p:clrMapOvr>
    <a:masterClrMapping/>
  </p:clrMapOvr>
  <p:transition>
    <p:zo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46328413"/>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7861BD-313E-4835-ADB6-918153241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596366"/>
      </p:ext>
    </p:extLst>
  </p:cSld>
  <p:clrMapOvr>
    <a:masterClrMapping/>
  </p:clrMapOvr>
  <p:transition>
    <p:zoom/>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09881130"/>
      </p:ext>
    </p:extLst>
  </p:cSld>
  <p:clrMapOvr>
    <a:masterClrMapping/>
  </p:clrMapOvr>
  <p:transition>
    <p:zo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65342098"/>
      </p:ext>
    </p:extLst>
  </p:cSld>
  <p:clrMapOvr>
    <a:masterClrMapping/>
  </p:clrMapOvr>
  <p:transition>
    <p:zo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13746135"/>
      </p:ext>
    </p:extLst>
  </p:cSld>
  <p:clrMapOvr>
    <a:masterClrMapping/>
  </p:clrMapOvr>
  <p:transition>
    <p:zoom/>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7126769"/>
      </p:ext>
    </p:extLst>
  </p:cSld>
  <p:clrMapOvr>
    <a:masterClrMapping/>
  </p:clrMapOvr>
  <p:transition>
    <p:zo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39702278"/>
      </p:ext>
    </p:extLst>
  </p:cSld>
  <p:clrMapOvr>
    <a:masterClrMapping/>
  </p:clrMapOvr>
  <p:transition>
    <p:zo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06657809"/>
      </p:ext>
    </p:extLst>
  </p:cSld>
  <p:clrMapOvr>
    <a:masterClrMapping/>
  </p:clrMapOvr>
  <p:transition>
    <p:zo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95239143"/>
      </p:ext>
    </p:extLst>
  </p:cSld>
  <p:clrMapOvr>
    <a:masterClrMapping/>
  </p:clrMapOvr>
  <p:transition>
    <p:zo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4901932"/>
      </p:ext>
    </p:extLst>
  </p:cSld>
  <p:clrMapOvr>
    <a:masterClrMapping/>
  </p:clrMapOvr>
  <p:transition>
    <p:zo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82232998"/>
      </p:ext>
    </p:extLst>
  </p:cSld>
  <p:clrMapOvr>
    <a:masterClrMapping/>
  </p:clrMapOvr>
  <p:transition>
    <p:zo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6975247"/>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942E49-39DB-4FA5-8F48-67E6FC716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511509"/>
      </p:ext>
    </p:extLst>
  </p:cSld>
  <p:clrMapOvr>
    <a:masterClrMapping/>
  </p:clrMapOvr>
  <p:transition>
    <p:zo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4558496"/>
      </p:ext>
    </p:extLst>
  </p:cSld>
  <p:clrMapOvr>
    <a:masterClrMapping/>
  </p:clrMapOvr>
  <p:transition>
    <p:zo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5627406"/>
      </p:ext>
    </p:extLst>
  </p:cSld>
  <p:clrMapOvr>
    <a:masterClrMapping/>
  </p:clrMapOvr>
  <p:transition>
    <p:zo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9235208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86BBE1A-05FF-4ECC-B555-612C5F10CF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092380"/>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9AF0C49-BE9D-4FE3-8E2D-8E9847E73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111"/>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CF314E-2A65-49D6-AFED-63B97A7BD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618105"/>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0374B6-5798-454D-B2A9-AC9C1326CB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398429"/>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D98237-CF05-4AD4-AA7A-52C77AE548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36638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pPr>
                <a:defRPr/>
              </a:pPr>
              <a:t>‹#›</a:t>
            </a:fld>
            <a:endParaRPr lang="en-US"/>
          </a:p>
        </p:txBody>
      </p:sp>
    </p:spTree>
    <p:extLst>
      <p:ext uri="{BB962C8B-B14F-4D97-AF65-F5344CB8AC3E}">
        <p14:creationId xmlns:p14="http://schemas.microsoft.com/office/powerpoint/2010/main" val="1067378973"/>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205A2EFC-15AC-4327-ADA6-C736F31D43C9}"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87874716"/>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8285B0C-E870-4E5D-99C8-BB1C604686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439299"/>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5765561-4C3F-43C9-B7FA-04ECFBC1D1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64794884"/>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BA606E1-EC58-402C-AA41-7764898CD9D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9720980"/>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326233B2-9E8B-41FA-ACBA-F225C822928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80221007"/>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AFD3BA4-9298-4D3B-B604-4919A3189B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70656058"/>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8797CDB-01F6-48EA-89AB-1ED6F0B614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5344118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18F243F-4C2E-4F40-8785-6F9B7335D4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5850337"/>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D354C75-D9C8-4717-AFD8-9268AAB364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47950712"/>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682C54-ED65-458C-B0A9-2D1B7A44DE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09957338"/>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80590764"/>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F24EFE5-F901-41D8-A814-A15774B5045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875531"/>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55CD8B0F-8DFF-42A6-B6AC-37A10CCF224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65286118"/>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2A4047D-F79C-4C4B-96E8-21330CD4406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61565557"/>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069A2A7-A249-4CC6-A4CF-25707B69C7A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58606000"/>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7C5E0A8-6C96-4AB4-B4F7-E345F32644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763692"/>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205A2EFC-15AC-4327-ADA6-C736F31D43C9}"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2384089"/>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8285B0C-E870-4E5D-99C8-BB1C604686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77536371"/>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5765561-4C3F-43C9-B7FA-04ECFBC1D1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7043357"/>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BA606E1-EC58-402C-AA41-7764898CD9D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9001524"/>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326233B2-9E8B-41FA-ACBA-F225C822928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4162007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pPr>
                <a:defRPr/>
              </a:pPr>
              <a:t>‹#›</a:t>
            </a:fld>
            <a:endParaRPr lang="en-US"/>
          </a:p>
        </p:txBody>
      </p:sp>
    </p:spTree>
    <p:extLst>
      <p:ext uri="{BB962C8B-B14F-4D97-AF65-F5344CB8AC3E}">
        <p14:creationId xmlns:p14="http://schemas.microsoft.com/office/powerpoint/2010/main" val="612752052"/>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AFD3BA4-9298-4D3B-B604-4919A3189B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9587899"/>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8797CDB-01F6-48EA-89AB-1ED6F0B614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968463"/>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18F243F-4C2E-4F40-8785-6F9B7335D4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5145084"/>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D354C75-D9C8-4717-AFD8-9268AAB364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16911004"/>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682C54-ED65-458C-B0A9-2D1B7A44DE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7832664"/>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F24EFE5-F901-41D8-A814-A15774B5045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60664688"/>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55CD8B0F-8DFF-42A6-B6AC-37A10CCF224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2654381"/>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2A4047D-F79C-4C4B-96E8-21330CD4406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20683395"/>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069A2A7-A249-4CC6-A4CF-25707B69C7A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94547289"/>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7C5E0A8-6C96-4AB4-B4F7-E345F32644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1142674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pPr>
                <a:defRPr/>
              </a:pPr>
              <a:t>‹#›</a:t>
            </a:fld>
            <a:endParaRPr lang="en-US"/>
          </a:p>
        </p:txBody>
      </p:sp>
    </p:spTree>
    <p:extLst>
      <p:ext uri="{BB962C8B-B14F-4D97-AF65-F5344CB8AC3E}">
        <p14:creationId xmlns:p14="http://schemas.microsoft.com/office/powerpoint/2010/main" val="1522182751"/>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205A2EFC-15AC-4327-ADA6-C736F31D43C9}"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45569564"/>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8285B0C-E870-4E5D-99C8-BB1C604686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93054"/>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5765561-4C3F-43C9-B7FA-04ECFBC1D1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44018078"/>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BA606E1-EC58-402C-AA41-7764898CD9D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4115869"/>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326233B2-9E8B-41FA-ACBA-F225C822928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73245957"/>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AFD3BA4-9298-4D3B-B604-4919A3189B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08744641"/>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8797CDB-01F6-48EA-89AB-1ED6F0B614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6990978"/>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18F243F-4C2E-4F40-8785-6F9B7335D4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03647429"/>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D354C75-D9C8-4717-AFD8-9268AAB364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05495379"/>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B682C54-ED65-458C-B0A9-2D1B7A44DE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6728059"/>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pPr>
                <a:defRPr/>
              </a:pPr>
              <a:t>‹#›</a:t>
            </a:fld>
            <a:endParaRPr lang="en-US"/>
          </a:p>
        </p:txBody>
      </p:sp>
    </p:spTree>
    <p:extLst>
      <p:ext uri="{BB962C8B-B14F-4D97-AF65-F5344CB8AC3E}">
        <p14:creationId xmlns:p14="http://schemas.microsoft.com/office/powerpoint/2010/main" val="2379721780"/>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F24EFE5-F901-41D8-A814-A15774B5045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92737787"/>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55CD8B0F-8DFF-42A6-B6AC-37A10CCF224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222668"/>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2A4047D-F79C-4C4B-96E8-21330CD4406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93178722"/>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069A2A7-A249-4CC6-A4CF-25707B69C7A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95926423"/>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7C5E0A8-6C96-4AB4-B4F7-E345F32644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6873748"/>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39166977"/>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82078023"/>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06948923"/>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17160725"/>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67694170"/>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pPr>
                <a:defRPr/>
              </a:pPr>
              <a:t>‹#›</a:t>
            </a:fld>
            <a:endParaRPr lang="en-US"/>
          </a:p>
        </p:txBody>
      </p:sp>
    </p:spTree>
    <p:extLst>
      <p:ext uri="{BB962C8B-B14F-4D97-AF65-F5344CB8AC3E}">
        <p14:creationId xmlns:p14="http://schemas.microsoft.com/office/powerpoint/2010/main" val="267239903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18164265"/>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08986777"/>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28507106"/>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34637033"/>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9593105"/>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7295150"/>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374787468"/>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9465214"/>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2304562"/>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40298598"/>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3.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3.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3.jpe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image" Target="../media/image3.jpe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theme" Target="../theme/theme14.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4.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theme" Target="../theme/theme16.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heme" Target="../theme/theme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6" Type="http://schemas.openxmlformats.org/officeDocument/2006/relationships/theme" Target="../theme/theme1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0.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image" Target="../media/image3.jpeg"/><Relationship Id="rId2" Type="http://schemas.openxmlformats.org/officeDocument/2006/relationships/slideLayout" Target="../slideLayouts/slideLayout255.xml"/><Relationship Id="rId16" Type="http://schemas.openxmlformats.org/officeDocument/2006/relationships/theme" Target="../theme/theme21.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3.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2.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image" Target="../media/image5.jpeg"/><Relationship Id="rId2" Type="http://schemas.openxmlformats.org/officeDocument/2006/relationships/slideLayout" Target="../slideLayouts/slideLayout281.xml"/><Relationship Id="rId16" Type="http://schemas.openxmlformats.org/officeDocument/2006/relationships/theme" Target="../theme/theme23.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6" Type="http://schemas.openxmlformats.org/officeDocument/2006/relationships/theme" Target="../theme/theme24.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3.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5.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3.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6.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3.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27.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jpeg"/><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3.jpeg"/><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3.jpeg"/><Relationship Id="rId2" Type="http://schemas.openxmlformats.org/officeDocument/2006/relationships/slideLayout" Target="../slideLayouts/slideLayout71.xml"/><Relationship Id="rId16"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4.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3.jpe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3.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4025" r:id="rId1"/>
    <p:sldLayoutId id="2147484013" r:id="rId2"/>
    <p:sldLayoutId id="2147484026" r:id="rId3"/>
    <p:sldLayoutId id="2147484014" r:id="rId4"/>
    <p:sldLayoutId id="2147484027" r:id="rId5"/>
    <p:sldLayoutId id="2147484015" r:id="rId6"/>
    <p:sldLayoutId id="2147484016" r:id="rId7"/>
    <p:sldLayoutId id="2147484017" r:id="rId8"/>
    <p:sldLayoutId id="2147484018" r:id="rId9"/>
    <p:sldLayoutId id="2147484019" r:id="rId10"/>
    <p:sldLayoutId id="2147484020"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8332D875-DD23-4CDE-9549-75698866D7C4}"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70221868"/>
      </p:ext>
    </p:extLst>
  </p:cSld>
  <p:clrMap bg1="dk1" tx1="lt1" bg2="dk2" tx2="lt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8332D875-DD23-4CDE-9549-75698866D7C4}"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128252939"/>
      </p:ext>
    </p:extLst>
  </p:cSld>
  <p:clrMap bg1="dk1" tx1="lt1" bg2="dk2"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8332D875-DD23-4CDE-9549-75698866D7C4}"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361861832"/>
      </p:ext>
    </p:extLst>
  </p:cSld>
  <p:clrMap bg1="dk1" tx1="lt1" bg2="dk2"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8332D875-DD23-4CDE-9549-75698866D7C4}"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222633249"/>
      </p:ext>
    </p:extLst>
  </p:cSld>
  <p:clrMap bg1="dk1" tx1="lt1" bg2="dk2"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32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5D83135-C35B-417F-BED0-57C94228BF39}"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52350915"/>
      </p:ext>
    </p:extLst>
  </p:cSld>
  <p:clrMap bg1="dk1" tx1="lt1" bg2="dk2"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cs typeface="Arial" charset="0"/>
              </a:rPr>
              <a:pPr>
                <a:defRPr/>
              </a:pPr>
              <a:t>‹#›</a:t>
            </a:fld>
            <a:endParaRPr lang="en-US">
              <a:solidFill>
                <a:srgbClr val="FEFAC9"/>
              </a:solidFill>
              <a:cs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251641933"/>
      </p:ext>
    </p:extLst>
  </p:cSld>
  <p:clrMap bg1="dk1" tx1="lt1" bg2="dk2" tx2="lt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E3F8BCC-4627-4B2C-BD6A-673F50F688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092037"/>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cs typeface="Arial" charset="0"/>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cs typeface="Arial" charset="0"/>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cs typeface="Arial" charset="0"/>
              </a:rPr>
              <a:pPr>
                <a:defRPr/>
              </a:pPr>
              <a:t>‹#›</a:t>
            </a:fld>
            <a:endParaRPr lang="en-US">
              <a:solidFill>
                <a:srgbClr val="000000"/>
              </a:solidFill>
              <a:cs typeface="Arial" charset="0"/>
            </a:endParaRPr>
          </a:p>
        </p:txBody>
      </p:sp>
    </p:spTree>
    <p:extLst>
      <p:ext uri="{BB962C8B-B14F-4D97-AF65-F5344CB8AC3E}">
        <p14:creationId xmlns:p14="http://schemas.microsoft.com/office/powerpoint/2010/main" val="1986423743"/>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E3F8BCC-4627-4B2C-BD6A-673F50F688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88168"/>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0758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54584822"/>
      </p:ext>
    </p:extLst>
  </p:cSld>
  <p:clrMap bg1="dk1" tx1="lt1" bg2="dk2" tx2="lt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210154112"/>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5FDAF2A-A1EA-4D8B-930C-A2A6B5D1E32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107473788"/>
      </p:ext>
    </p:extLst>
  </p:cSld>
  <p:clrMap bg1="dk1" tx1="lt1" bg2="dk2"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646758964"/>
      </p:ext>
    </p:extLst>
  </p:cSld>
  <p:clrMap bg1="dk1" tx1="lt1" bg2="dk2"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43705568"/>
      </p:ext>
    </p:extLst>
  </p:cSld>
  <p:clrMap bg1="dk1" tx1="lt1" bg2="dk2" tx2="lt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29" r:id="rId12"/>
    <p:sldLayoutId id="2147484330" r:id="rId13"/>
    <p:sldLayoutId id="2147484331" r:id="rId14"/>
    <p:sldLayoutId id="214748433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293373"/>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 id="2147484347" r:id="rId14"/>
    <p:sldLayoutId id="214748434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739813173"/>
      </p:ext>
    </p:extLst>
  </p:cSld>
  <p:clrMap bg1="dk1" tx1="lt1" bg2="dk2" tx2="lt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133259427"/>
      </p:ext>
    </p:extLst>
  </p:cSld>
  <p:clrMap bg1="dk1" tx1="lt1" bg2="dk2"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902028849"/>
      </p:ext>
    </p:extLst>
  </p:cSld>
  <p:clrMap bg1="dk1" tx1="lt1" bg2="dk2" tx2="lt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00B13F-8E1E-42A5-8476-3EE2E3C9B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751919"/>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05C4F23-4B00-41D5-ACB9-B80F955751D8}"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6630166"/>
      </p:ext>
    </p:extLst>
  </p:cSld>
  <p:clrMap bg1="dk1" tx1="lt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05C4F23-4B00-41D5-ACB9-B80F955751D8}"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64268242"/>
      </p:ext>
    </p:extLst>
  </p:cSld>
  <p:clrMap bg1="dk1" tx1="lt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05C4F23-4B00-41D5-ACB9-B80F955751D8}"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55974895"/>
      </p:ext>
    </p:extLst>
  </p:cSld>
  <p:clrMap bg1="dk1" tx1="lt1" bg2="dk2" tx2="lt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189805818"/>
      </p:ext>
    </p:extLst>
  </p:cSld>
  <p:clrMap bg1="dk1" tx1="lt1" bg2="dk2"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983188495"/>
      </p:ext>
    </p:extLst>
  </p:cSld>
  <p:clrMap bg1="dk1" tx1="lt1" bg2="dk2"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8332D875-DD23-4CDE-9549-75698866D7C4}"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213001760"/>
      </p:ext>
    </p:extLst>
  </p:cSld>
  <p:clrMap bg1="dk1" tx1="lt1" bg2="dk2"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2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8.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gif"/><Relationship Id="rId2" Type="http://schemas.openxmlformats.org/officeDocument/2006/relationships/slideLayout" Target="../slideLayouts/slideLayout28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8.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6.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8.xml"/><Relationship Id="rId1" Type="http://schemas.openxmlformats.org/officeDocument/2006/relationships/vmlDrawing" Target="../drawings/vmlDrawing2.vml"/><Relationship Id="rId4" Type="http://schemas.openxmlformats.org/officeDocument/2006/relationships/image" Target="../media/image20.wmf"/></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63.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8.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0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331788" y="938213"/>
            <a:ext cx="8526462" cy="4705350"/>
          </a:xfrm>
          <a:prstGeom prst="rect">
            <a:avLst/>
          </a:prstGeom>
          <a:noFill/>
          <a:ln w="57150">
            <a:solidFill>
              <a:schemeClr val="tx1"/>
            </a:solidFill>
            <a:miter lim="800000"/>
            <a:headEnd/>
            <a:tailEnd/>
          </a:ln>
        </p:spPr>
        <p:txBody>
          <a:bodyPr wrap="none" anchor="ctr"/>
          <a:lstStyle/>
          <a:p>
            <a:pPr>
              <a:defRPr/>
            </a:pPr>
            <a:endParaRPr lang="en-US"/>
          </a:p>
        </p:txBody>
      </p:sp>
      <p:sp>
        <p:nvSpPr>
          <p:cNvPr id="7" name="Rectangle 6"/>
          <p:cNvSpPr/>
          <p:nvPr/>
        </p:nvSpPr>
        <p:spPr>
          <a:xfrm>
            <a:off x="0" y="1785938"/>
            <a:ext cx="9072563" cy="2708275"/>
          </a:xfrm>
          <a:prstGeom prst="rect">
            <a:avLst/>
          </a:prstGeom>
        </p:spPr>
        <p:txBody>
          <a:bodyPr>
            <a:spAutoFit/>
          </a:bodyPr>
          <a:lstStyle/>
          <a:p>
            <a:pPr algn="ctr">
              <a:defRPr/>
            </a:pPr>
            <a:r>
              <a:rPr lang="en-US" sz="7000" b="1" dirty="0">
                <a:effectLst>
                  <a:outerShdw blurRad="38100" dist="38100" dir="2700000" algn="tl">
                    <a:srgbClr val="000000"/>
                  </a:outerShdw>
                </a:effectLst>
                <a:latin typeface="Papyrus" pitchFamily="66" charset="0"/>
              </a:rPr>
              <a:t>Cosmology</a:t>
            </a:r>
          </a:p>
          <a:p>
            <a:pPr algn="ctr">
              <a:defRPr/>
            </a:pPr>
            <a:endParaRPr lang="en-US" sz="5500" b="1" dirty="0">
              <a:effectLst>
                <a:outerShdw blurRad="38100" dist="38100" dir="2700000" algn="tl">
                  <a:srgbClr val="000000"/>
                </a:outerShdw>
              </a:effectLst>
              <a:latin typeface="Papyrus" pitchFamily="66" charset="0"/>
            </a:endParaRPr>
          </a:p>
          <a:p>
            <a:pPr algn="ctr">
              <a:defRPr/>
            </a:pPr>
            <a:r>
              <a:rPr lang="en-US" sz="4500" b="1" dirty="0" smtClean="0">
                <a:effectLst>
                  <a:outerShdw blurRad="38100" dist="38100" dir="2700000" algn="tl">
                    <a:srgbClr val="000000"/>
                  </a:outerShdw>
                </a:effectLst>
                <a:latin typeface="Papyrus" pitchFamily="66" charset="0"/>
              </a:rPr>
              <a:t>In search of our Origins </a:t>
            </a:r>
            <a:endParaRPr lang="en-US" sz="4500" b="1" dirty="0">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64822379"/>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63939" name="Text Box 3"/>
          <p:cNvSpPr txBox="1">
            <a:spLocks noChangeArrowheads="1"/>
          </p:cNvSpPr>
          <p:nvPr/>
        </p:nvSpPr>
        <p:spPr bwMode="auto">
          <a:xfrm>
            <a:off x="-576263" y="549275"/>
            <a:ext cx="9720263" cy="738188"/>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6000" b="1" dirty="0">
                <a:solidFill>
                  <a:srgbClr val="FFFF00"/>
                </a:solidFill>
                <a:effectLst>
                  <a:outerShdw blurRad="38100" dist="38100" dir="2700000" algn="tl">
                    <a:srgbClr val="000000"/>
                  </a:outerShdw>
                </a:effectLst>
                <a:latin typeface="Papyrus" pitchFamily="66" charset="0"/>
              </a:rPr>
              <a:t>  </a:t>
            </a:r>
            <a:r>
              <a:rPr lang="en-US" sz="5500" b="1" dirty="0">
                <a:effectLst>
                  <a:outerShdw blurRad="38100" dist="38100" dir="2700000" algn="tl">
                    <a:srgbClr val="000000"/>
                  </a:outerShdw>
                </a:effectLst>
                <a:latin typeface="+mj-lt"/>
              </a:rPr>
              <a:t>Cosmological  Riddles</a:t>
            </a:r>
          </a:p>
        </p:txBody>
      </p:sp>
      <p:sp>
        <p:nvSpPr>
          <p:cNvPr id="6" name="Rectangle 5"/>
          <p:cNvSpPr/>
          <p:nvPr/>
        </p:nvSpPr>
        <p:spPr>
          <a:xfrm>
            <a:off x="500063" y="2500313"/>
            <a:ext cx="8286750"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 Box 4"/>
          <p:cNvSpPr txBox="1">
            <a:spLocks noChangeArrowheads="1"/>
          </p:cNvSpPr>
          <p:nvPr/>
        </p:nvSpPr>
        <p:spPr bwMode="auto">
          <a:xfrm>
            <a:off x="785813" y="3000375"/>
            <a:ext cx="9720262" cy="908050"/>
          </a:xfrm>
          <a:prstGeom prst="rect">
            <a:avLst/>
          </a:prstGeom>
          <a:noFill/>
          <a:ln w="9525">
            <a:noFill/>
            <a:miter lim="800000"/>
            <a:headEnd/>
            <a:tailEnd/>
          </a:ln>
          <a:effectLst/>
        </p:spPr>
        <p:txBody>
          <a:bodyPr>
            <a:spAutoFit/>
          </a:bodyPr>
          <a:lstStyle/>
          <a:p>
            <a:pPr>
              <a:lnSpc>
                <a:spcPct val="80000"/>
              </a:lnSpc>
              <a:spcBef>
                <a:spcPct val="50000"/>
              </a:spcBef>
              <a:buClr>
                <a:schemeClr val="tx2">
                  <a:lumMod val="75000"/>
                </a:schemeClr>
              </a:buClr>
              <a:buFont typeface="Mathematica1" pitchFamily="2" charset="2"/>
              <a:buChar char="·"/>
              <a:defRPr/>
            </a:pPr>
            <a:r>
              <a:rPr lang="en-US" sz="2500" b="1" dirty="0">
                <a:effectLst>
                  <a:outerShdw blurRad="38100" dist="38100" dir="2700000" algn="tl">
                    <a:srgbClr val="000000"/>
                  </a:outerShdw>
                </a:effectLst>
                <a:latin typeface="+mn-lt"/>
              </a:rPr>
              <a:t>  Is our Universe unique, or are there many </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other Universes  (</a:t>
            </a:r>
            <a:r>
              <a:rPr lang="en-US" sz="2500" b="1" dirty="0" err="1">
                <a:effectLst>
                  <a:outerShdw blurRad="38100" dist="38100" dir="2700000" algn="tl">
                    <a:srgbClr val="000000"/>
                  </a:outerShdw>
                </a:effectLst>
                <a:latin typeface="+mn-lt"/>
              </a:rPr>
              <a:t>multiverse</a:t>
            </a:r>
            <a:r>
              <a:rPr lang="en-US" sz="2500" b="1" dirty="0">
                <a:effectLst>
                  <a:outerShdw blurRad="38100" dist="38100" dir="2700000" algn="tl">
                    <a:srgbClr val="000000"/>
                  </a:outerShdw>
                </a:effectLst>
                <a:latin typeface="+mn-lt"/>
              </a:rPr>
              <a:t>) … ?</a:t>
            </a:r>
          </a:p>
        </p:txBody>
      </p:sp>
      <p:sp>
        <p:nvSpPr>
          <p:cNvPr id="11" name="Text Box 6"/>
          <p:cNvSpPr txBox="1">
            <a:spLocks noChangeArrowheads="1"/>
          </p:cNvSpPr>
          <p:nvPr/>
        </p:nvSpPr>
        <p:spPr bwMode="auto">
          <a:xfrm>
            <a:off x="857250" y="4929188"/>
            <a:ext cx="9720263" cy="5111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What made the Universe originate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3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63939" name="Text Box 3"/>
          <p:cNvSpPr txBox="1">
            <a:spLocks noChangeArrowheads="1"/>
          </p:cNvSpPr>
          <p:nvPr/>
        </p:nvSpPr>
        <p:spPr bwMode="auto">
          <a:xfrm>
            <a:off x="-576263" y="549275"/>
            <a:ext cx="9720263" cy="738188"/>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6000" b="1" dirty="0">
                <a:solidFill>
                  <a:srgbClr val="FFFF00"/>
                </a:solidFill>
                <a:effectLst>
                  <a:outerShdw blurRad="38100" dist="38100" dir="2700000" algn="tl">
                    <a:srgbClr val="000000"/>
                  </a:outerShdw>
                </a:effectLst>
                <a:latin typeface="Papyrus" pitchFamily="66" charset="0"/>
              </a:rPr>
              <a:t>  </a:t>
            </a:r>
            <a:r>
              <a:rPr lang="en-US" sz="5500" b="1" dirty="0">
                <a:effectLst>
                  <a:outerShdw blurRad="38100" dist="38100" dir="2700000" algn="tl">
                    <a:srgbClr val="000000"/>
                  </a:outerShdw>
                </a:effectLst>
                <a:latin typeface="+mj-lt"/>
              </a:rPr>
              <a:t>Cosmological  Riddles</a:t>
            </a:r>
          </a:p>
        </p:txBody>
      </p:sp>
      <p:sp>
        <p:nvSpPr>
          <p:cNvPr id="6" name="Rectangle 5"/>
          <p:cNvSpPr/>
          <p:nvPr/>
        </p:nvSpPr>
        <p:spPr>
          <a:xfrm>
            <a:off x="500063" y="2500313"/>
            <a:ext cx="8286750"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7"/>
          <p:cNvSpPr txBox="1">
            <a:spLocks noChangeArrowheads="1"/>
          </p:cNvSpPr>
          <p:nvPr/>
        </p:nvSpPr>
        <p:spPr bwMode="auto">
          <a:xfrm>
            <a:off x="714375" y="2928938"/>
            <a:ext cx="9720263" cy="9937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Why are the physical laws as they are  ?</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Do they need to be ?</a:t>
            </a:r>
          </a:p>
        </p:txBody>
      </p:sp>
      <p:sp>
        <p:nvSpPr>
          <p:cNvPr id="8" name="Text Box 8"/>
          <p:cNvSpPr txBox="1">
            <a:spLocks noChangeArrowheads="1"/>
          </p:cNvSpPr>
          <p:nvPr/>
        </p:nvSpPr>
        <p:spPr bwMode="auto">
          <a:xfrm>
            <a:off x="785813" y="4643438"/>
            <a:ext cx="9720262" cy="9937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How many dimensions does the Universe have?</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More than  1timelike  + 3 </a:t>
            </a:r>
            <a:r>
              <a:rPr lang="en-US" sz="2500" b="1" dirty="0" err="1">
                <a:effectLst>
                  <a:outerShdw blurRad="38100" dist="38100" dir="2700000" algn="tl">
                    <a:srgbClr val="000000"/>
                  </a:outerShdw>
                </a:effectLst>
                <a:latin typeface="+mn-lt"/>
              </a:rPr>
              <a:t>spacelike</a:t>
            </a:r>
            <a:r>
              <a:rPr lang="en-US" sz="2500" b="1" dirty="0">
                <a:effectLst>
                  <a:outerShdw blurRad="38100" dist="38100" dir="2700000" algn="tl">
                    <a:srgbClr val="000000"/>
                  </a:outerShdw>
                </a:effectLst>
                <a:latin typeface="+mn-lt"/>
              </a:rPr>
              <a:t>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3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63939" name="Text Box 3"/>
          <p:cNvSpPr txBox="1">
            <a:spLocks noChangeArrowheads="1"/>
          </p:cNvSpPr>
          <p:nvPr/>
        </p:nvSpPr>
        <p:spPr bwMode="auto">
          <a:xfrm>
            <a:off x="-576263" y="549275"/>
            <a:ext cx="9720263" cy="738188"/>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6000" b="1" dirty="0">
                <a:solidFill>
                  <a:srgbClr val="FFFF00"/>
                </a:solidFill>
                <a:effectLst>
                  <a:outerShdw blurRad="38100" dist="38100" dir="2700000" algn="tl">
                    <a:srgbClr val="000000"/>
                  </a:outerShdw>
                </a:effectLst>
                <a:latin typeface="Papyrus" pitchFamily="66" charset="0"/>
              </a:rPr>
              <a:t>  </a:t>
            </a:r>
            <a:r>
              <a:rPr lang="en-US" sz="5500" b="1" dirty="0">
                <a:effectLst>
                  <a:outerShdw blurRad="38100" dist="38100" dir="2700000" algn="tl">
                    <a:srgbClr val="000000"/>
                  </a:outerShdw>
                </a:effectLst>
                <a:latin typeface="+mj-lt"/>
              </a:rPr>
              <a:t>Cosmological  Riddles</a:t>
            </a:r>
          </a:p>
        </p:txBody>
      </p:sp>
      <p:sp>
        <p:nvSpPr>
          <p:cNvPr id="6" name="Rectangle 5"/>
          <p:cNvSpPr/>
          <p:nvPr/>
        </p:nvSpPr>
        <p:spPr>
          <a:xfrm>
            <a:off x="500063" y="2500313"/>
            <a:ext cx="8286750"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 Box 6"/>
          <p:cNvSpPr txBox="1">
            <a:spLocks noChangeArrowheads="1"/>
          </p:cNvSpPr>
          <p:nvPr/>
        </p:nvSpPr>
        <p:spPr bwMode="auto">
          <a:xfrm>
            <a:off x="714375" y="3357563"/>
            <a:ext cx="9720263" cy="5111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 and …</a:t>
            </a:r>
          </a:p>
        </p:txBody>
      </p:sp>
      <p:sp>
        <p:nvSpPr>
          <p:cNvPr id="10" name="Text Box 5"/>
          <p:cNvSpPr txBox="1">
            <a:spLocks noChangeArrowheads="1"/>
          </p:cNvSpPr>
          <p:nvPr/>
        </p:nvSpPr>
        <p:spPr bwMode="auto">
          <a:xfrm>
            <a:off x="714375" y="4500563"/>
            <a:ext cx="9720263" cy="1493837"/>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Are our brains sufficiently equipped to </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understand  and answer </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the ultimate questions …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3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74179" name="Text Box 3"/>
          <p:cNvSpPr txBox="1">
            <a:spLocks noChangeArrowheads="1"/>
          </p:cNvSpPr>
          <p:nvPr/>
        </p:nvSpPr>
        <p:spPr bwMode="auto">
          <a:xfrm>
            <a:off x="-576263" y="142875"/>
            <a:ext cx="9720263" cy="1033463"/>
          </a:xfrm>
          <a:prstGeom prst="rect">
            <a:avLst/>
          </a:prstGeom>
          <a:noFill/>
          <a:ln w="9525">
            <a:noFill/>
            <a:miter lim="800000"/>
            <a:headEnd/>
            <a:tailEnd/>
          </a:ln>
          <a:effectLst/>
        </p:spPr>
        <p:txBody>
          <a:bodyPr>
            <a:spAutoFit/>
          </a:bodyPr>
          <a:lstStyle/>
          <a:p>
            <a:pPr algn="ctr">
              <a:lnSpc>
                <a:spcPct val="80000"/>
              </a:lnSpc>
              <a:spcBef>
                <a:spcPct val="50000"/>
              </a:spcBef>
              <a:defRPr/>
            </a:pPr>
            <a:r>
              <a:rPr lang="en-US" sz="6000" b="1" dirty="0">
                <a:solidFill>
                  <a:srgbClr val="FFFF00"/>
                </a:solidFill>
                <a:effectLst>
                  <a:outerShdw blurRad="38100" dist="38100" dir="2700000" algn="tl">
                    <a:srgbClr val="000000"/>
                  </a:outerShdw>
                </a:effectLst>
                <a:latin typeface="Papyrus" pitchFamily="66" charset="0"/>
              </a:rPr>
              <a:t>  </a:t>
            </a:r>
            <a:r>
              <a:rPr lang="en-US" sz="7200" b="1" dirty="0">
                <a:effectLst>
                  <a:outerShdw blurRad="38100" dist="38100" dir="2700000" algn="tl">
                    <a:srgbClr val="000000"/>
                  </a:outerShdw>
                </a:effectLst>
                <a:latin typeface="+mj-lt"/>
              </a:rPr>
              <a:t>A  unique time … </a:t>
            </a:r>
          </a:p>
        </p:txBody>
      </p:sp>
      <p:sp>
        <p:nvSpPr>
          <p:cNvPr id="1074181" name="Text Box 5"/>
          <p:cNvSpPr txBox="1">
            <a:spLocks noChangeArrowheads="1"/>
          </p:cNvSpPr>
          <p:nvPr/>
        </p:nvSpPr>
        <p:spPr bwMode="auto">
          <a:xfrm>
            <a:off x="857250" y="1643063"/>
            <a:ext cx="9720263" cy="5386387"/>
          </a:xfrm>
          <a:prstGeom prst="rect">
            <a:avLst/>
          </a:prstGeom>
          <a:noFill/>
          <a:ln w="9525">
            <a:noFill/>
            <a:miter lim="800000"/>
            <a:headEnd/>
            <a:tailEnd/>
          </a:ln>
          <a:effectLst/>
        </p:spPr>
        <p:txBody>
          <a:bodyPr>
            <a:spAutoFit/>
          </a:bodyPr>
          <a:lstStyle/>
          <a:p>
            <a:pPr>
              <a:lnSpc>
                <a:spcPct val="80000"/>
              </a:lnSpc>
              <a:spcBef>
                <a:spcPct val="50000"/>
              </a:spcBef>
              <a:defRPr/>
            </a:pPr>
            <a:r>
              <a:rPr lang="en-US" sz="4000" b="1" dirty="0">
                <a:effectLst>
                  <a:outerShdw blurRad="38100" dist="38100" dir="2700000" algn="tl">
                    <a:srgbClr val="000000"/>
                  </a:outerShdw>
                </a:effectLst>
                <a:latin typeface="Papyrus" pitchFamily="66" charset="0"/>
                <a:sym typeface="Mathematica1"/>
              </a:rPr>
              <a:t></a:t>
            </a:r>
            <a:r>
              <a:rPr lang="en-US" sz="4000" b="1" dirty="0">
                <a:solidFill>
                  <a:srgbClr val="FFFF00"/>
                </a:solidFill>
                <a:effectLst>
                  <a:outerShdw blurRad="38100" dist="38100" dir="2700000" algn="tl">
                    <a:srgbClr val="000000"/>
                  </a:outerShdw>
                </a:effectLst>
                <a:latin typeface="Papyrus" pitchFamily="66" charset="0"/>
                <a:sym typeface="Mathematica1"/>
              </a:rPr>
              <a:t>  </a:t>
            </a:r>
            <a:r>
              <a:rPr lang="en-US" sz="2400" b="1" dirty="0">
                <a:effectLst>
                  <a:outerShdw blurRad="38100" dist="38100" dir="2700000" algn="tl">
                    <a:srgbClr val="000000"/>
                  </a:outerShdw>
                </a:effectLst>
                <a:latin typeface="+mn-lt"/>
              </a:rPr>
              <a:t>The past century,  since 1915, </a:t>
            </a:r>
          </a:p>
          <a:p>
            <a:pPr>
              <a:lnSpc>
                <a:spcPct val="80000"/>
              </a:lnSpc>
              <a:spcBef>
                <a:spcPct val="50000"/>
              </a:spcBef>
              <a:defRPr/>
            </a:pPr>
            <a:r>
              <a:rPr lang="en-US" sz="2400" b="1" dirty="0">
                <a:effectLst>
                  <a:outerShdw blurRad="38100" dist="38100" dir="2700000" algn="tl">
                    <a:srgbClr val="000000"/>
                  </a:outerShdw>
                </a:effectLst>
                <a:latin typeface="+mn-lt"/>
              </a:rPr>
              <a:t>     marks a special epoch </a:t>
            </a:r>
          </a:p>
          <a:p>
            <a:pPr>
              <a:lnSpc>
                <a:spcPct val="80000"/>
              </a:lnSpc>
              <a:spcBef>
                <a:spcPct val="50000"/>
              </a:spcBef>
              <a:defRPr/>
            </a:pPr>
            <a:r>
              <a:rPr lang="en-US" sz="2400" b="1" dirty="0">
                <a:effectLst>
                  <a:outerShdw blurRad="38100" dist="38100" dir="2700000" algn="tl">
                    <a:srgbClr val="000000"/>
                  </a:outerShdw>
                </a:effectLst>
                <a:latin typeface="+mn-lt"/>
              </a:rPr>
              <a:t> </a:t>
            </a:r>
          </a:p>
          <a:p>
            <a:pPr>
              <a:lnSpc>
                <a:spcPct val="80000"/>
              </a:lnSpc>
              <a:spcBef>
                <a:spcPct val="50000"/>
              </a:spcBef>
              <a:buFont typeface="Mathematica1" pitchFamily="2" charset="2"/>
              <a:buChar char="·"/>
              <a:defRPr/>
            </a:pPr>
            <a:r>
              <a:rPr lang="en-US" sz="2400" b="1" dirty="0">
                <a:effectLst>
                  <a:outerShdw blurRad="38100" dist="38100" dir="2700000" algn="tl">
                    <a:srgbClr val="000000"/>
                  </a:outerShdw>
                </a:effectLst>
                <a:latin typeface="+mn-lt"/>
              </a:rPr>
              <a:t>   For the first time in human history,</a:t>
            </a:r>
          </a:p>
          <a:p>
            <a:pPr>
              <a:lnSpc>
                <a:spcPct val="80000"/>
              </a:lnSpc>
              <a:spcBef>
                <a:spcPct val="50000"/>
              </a:spcBef>
              <a:buFont typeface="Mathematica1" pitchFamily="2" charset="2"/>
              <a:buNone/>
              <a:defRPr/>
            </a:pPr>
            <a:r>
              <a:rPr lang="en-US" sz="2400" b="1" dirty="0">
                <a:effectLst>
                  <a:outerShdw blurRad="38100" dist="38100" dir="2700000" algn="tl">
                    <a:srgbClr val="000000"/>
                  </a:outerShdw>
                </a:effectLst>
                <a:latin typeface="+mn-lt"/>
              </a:rPr>
              <a:t>    we are able to address the </a:t>
            </a:r>
          </a:p>
          <a:p>
            <a:pPr>
              <a:lnSpc>
                <a:spcPct val="80000"/>
              </a:lnSpc>
              <a:spcBef>
                <a:spcPct val="50000"/>
              </a:spcBef>
              <a:buFont typeface="Mathematica1" pitchFamily="2" charset="2"/>
              <a:buNone/>
              <a:defRPr/>
            </a:pPr>
            <a:r>
              <a:rPr lang="en-US" sz="2400" b="1" dirty="0">
                <a:effectLst>
                  <a:outerShdw blurRad="38100" dist="38100" dir="2700000" algn="tl">
                    <a:srgbClr val="000000"/>
                  </a:outerShdw>
                </a:effectLst>
                <a:latin typeface="+mn-lt"/>
              </a:rPr>
              <a:t>    great questions of Cosmology … </a:t>
            </a:r>
          </a:p>
          <a:p>
            <a:pPr>
              <a:lnSpc>
                <a:spcPct val="80000"/>
              </a:lnSpc>
              <a:spcBef>
                <a:spcPct val="50000"/>
              </a:spcBef>
              <a:buFont typeface="Mathematica1" pitchFamily="2" charset="2"/>
              <a:buNone/>
              <a:defRPr/>
            </a:pPr>
            <a:endParaRPr lang="en-US" sz="2400" b="1" dirty="0">
              <a:effectLst>
                <a:outerShdw blurRad="38100" dist="38100" dir="2700000" algn="tl">
                  <a:srgbClr val="000000"/>
                </a:outerShdw>
              </a:effectLst>
              <a:latin typeface="+mn-lt"/>
              <a:sym typeface="Mathematica1"/>
            </a:endParaRPr>
          </a:p>
          <a:p>
            <a:pPr>
              <a:lnSpc>
                <a:spcPct val="80000"/>
              </a:lnSpc>
              <a:spcBef>
                <a:spcPct val="50000"/>
              </a:spcBef>
              <a:buFont typeface="Mathematica1" pitchFamily="2" charset="2"/>
              <a:buNone/>
              <a:defRPr/>
            </a:pPr>
            <a:r>
              <a:rPr lang="en-US" sz="2400" b="1" dirty="0">
                <a:effectLst>
                  <a:outerShdw blurRad="38100" dist="38100" dir="2700000" algn="tl">
                    <a:srgbClr val="000000"/>
                  </a:outerShdw>
                </a:effectLst>
                <a:latin typeface="+mn-lt"/>
                <a:sym typeface="Mathematica1"/>
              </a:rPr>
              <a:t>  scientifically</a:t>
            </a:r>
            <a:r>
              <a:rPr lang="en-US" sz="2400" b="1" dirty="0">
                <a:effectLst>
                  <a:outerShdw blurRad="38100" dist="38100" dir="2700000" algn="tl">
                    <a:srgbClr val="000000"/>
                  </a:outerShdw>
                </a:effectLst>
                <a:latin typeface="+mn-lt"/>
              </a:rPr>
              <a:t> …</a:t>
            </a:r>
          </a:p>
          <a:p>
            <a:pPr>
              <a:lnSpc>
                <a:spcPct val="80000"/>
              </a:lnSpc>
              <a:spcBef>
                <a:spcPct val="50000"/>
              </a:spcBef>
              <a:buFont typeface="Mathematica1" pitchFamily="2" charset="2"/>
              <a:buNone/>
              <a:defRPr/>
            </a:pPr>
            <a:r>
              <a:rPr lang="en-US" sz="3200" b="1" dirty="0">
                <a:effectLst>
                  <a:outerShdw blurRad="38100" dist="38100" dir="2700000" algn="tl">
                    <a:srgbClr val="000000"/>
                  </a:outerShdw>
                </a:effectLst>
                <a:latin typeface="+mn-lt"/>
              </a:rPr>
              <a:t> </a:t>
            </a:r>
          </a:p>
          <a:p>
            <a:pPr>
              <a:lnSpc>
                <a:spcPct val="80000"/>
              </a:lnSpc>
              <a:spcBef>
                <a:spcPct val="50000"/>
              </a:spcBef>
              <a:buFont typeface="Mathematica1" pitchFamily="2" charset="2"/>
              <a:buNone/>
              <a:defRPr/>
            </a:pPr>
            <a:endParaRPr lang="en-US" sz="4000" b="1" dirty="0">
              <a:solidFill>
                <a:srgbClr val="FFFF00"/>
              </a:solidFill>
              <a:effectLst>
                <a:outerShdw blurRad="38100" dist="38100" dir="2700000" algn="tl">
                  <a:srgbClr val="000000"/>
                </a:outerShdw>
              </a:effectLst>
              <a:latin typeface="Papyrus" pitchFamily="66" charset="0"/>
            </a:endParaRPr>
          </a:p>
        </p:txBody>
      </p:sp>
      <p:sp>
        <p:nvSpPr>
          <p:cNvPr id="7" name="Rectangle 6"/>
          <p:cNvSpPr/>
          <p:nvPr/>
        </p:nvSpPr>
        <p:spPr>
          <a:xfrm>
            <a:off x="500063" y="1428750"/>
            <a:ext cx="8286750" cy="4500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4181"/>
                                        </p:tgtEl>
                                        <p:attrNameLst>
                                          <p:attrName>style.visibility</p:attrName>
                                        </p:attrNameLst>
                                      </p:cBhvr>
                                      <p:to>
                                        <p:strVal val="visible"/>
                                      </p:to>
                                    </p:set>
                                    <p:animEffect transition="in" filter="box(in)">
                                      <p:cBhvr>
                                        <p:cTn id="7" dur="3000"/>
                                        <p:tgtEl>
                                          <p:spTgt spid="1074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764704"/>
            <a:ext cx="8526462" cy="5515123"/>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71437" y="1484784"/>
            <a:ext cx="9072563" cy="6170920"/>
          </a:xfrm>
          <a:prstGeom prst="rect">
            <a:avLst/>
          </a:prstGeom>
        </p:spPr>
        <p:txBody>
          <a:bodyPr>
            <a:spAutoFit/>
          </a:bodyPr>
          <a:lstStyle/>
          <a:p>
            <a:pPr algn="ctr">
              <a:lnSpc>
                <a:spcPct val="80000"/>
              </a:lnSpc>
              <a:defRPr/>
            </a:pPr>
            <a:r>
              <a:rPr lang="en-US" sz="7000" b="1" dirty="0">
                <a:solidFill>
                  <a:prstClr val="black">
                    <a:lumMod val="85000"/>
                    <a:lumOff val="15000"/>
                  </a:prstClr>
                </a:solidFill>
                <a:effectLst>
                  <a:outerShdw blurRad="38100" dist="38100" dir="2700000" algn="tl">
                    <a:srgbClr val="000000"/>
                  </a:outerShdw>
                </a:effectLst>
                <a:latin typeface="Papyrus" pitchFamily="66" charset="0"/>
              </a:rPr>
              <a:t>t</a:t>
            </a: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he  Universe</a:t>
            </a:r>
          </a:p>
          <a:p>
            <a:pPr algn="ctr">
              <a:lnSpc>
                <a:spcPct val="80000"/>
              </a:lnSpc>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r>
              <a:rPr lang="en-US" sz="7000" b="1" dirty="0">
                <a:solidFill>
                  <a:prstClr val="black">
                    <a:lumMod val="85000"/>
                    <a:lumOff val="15000"/>
                  </a:prstClr>
                </a:solidFill>
                <a:effectLst>
                  <a:outerShdw blurRad="38100" dist="38100" dir="2700000" algn="tl">
                    <a:srgbClr val="000000"/>
                  </a:outerShdw>
                </a:effectLst>
                <a:latin typeface="Papyrus" pitchFamily="66" charset="0"/>
              </a:rPr>
              <a:t>h</a:t>
            </a: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as a </a:t>
            </a:r>
          </a:p>
          <a:p>
            <a:pPr algn="ctr">
              <a:lnSpc>
                <a:spcPct val="80000"/>
              </a:lnSpc>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Beginning</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697727182"/>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4356100" y="3860800"/>
            <a:ext cx="4679950" cy="28082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64867" name="Rectangle 3"/>
          <p:cNvSpPr>
            <a:spLocks noChangeArrowheads="1"/>
          </p:cNvSpPr>
          <p:nvPr/>
        </p:nvSpPr>
        <p:spPr bwMode="auto">
          <a:xfrm>
            <a:off x="4356100" y="2060575"/>
            <a:ext cx="4679950" cy="165576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47557" name="Rectangle 5"/>
          <p:cNvSpPr>
            <a:spLocks noGrp="1" noChangeArrowheads="1"/>
          </p:cNvSpPr>
          <p:nvPr>
            <p:ph type="title"/>
          </p:nvPr>
        </p:nvSpPr>
        <p:spPr>
          <a:xfrm>
            <a:off x="642910" y="71414"/>
            <a:ext cx="8229600" cy="1143000"/>
          </a:xfrm>
        </p:spPr>
        <p:txBody>
          <a:bodyPr>
            <a:normAutofit/>
          </a:bodyPr>
          <a:lstStyle/>
          <a:p>
            <a:pPr eaLnBrk="1" fontAlgn="auto" hangingPunct="1">
              <a:spcAft>
                <a:spcPts val="0"/>
              </a:spcAft>
              <a:defRPr/>
            </a:pPr>
            <a:r>
              <a:rPr sz="6600" b="1" dirty="0">
                <a:solidFill>
                  <a:schemeClr val="tx1"/>
                </a:solidFill>
                <a:effectLst>
                  <a:outerShdw blurRad="38100" dist="38100" dir="2700000" algn="tl">
                    <a:srgbClr val="000000"/>
                  </a:outerShdw>
                </a:effectLst>
              </a:rPr>
              <a:t> </a:t>
            </a:r>
            <a:r>
              <a:rPr sz="6600" b="1" dirty="0" smtClean="0">
                <a:solidFill>
                  <a:schemeClr val="tx1"/>
                </a:solidFill>
                <a:effectLst>
                  <a:outerShdw blurRad="38100" dist="38100" dir="2700000" algn="tl">
                    <a:srgbClr val="000000"/>
                  </a:outerShdw>
                </a:effectLst>
              </a:rPr>
              <a:t>   Night Sky is Dark</a:t>
            </a:r>
          </a:p>
        </p:txBody>
      </p:sp>
      <p:sp>
        <p:nvSpPr>
          <p:cNvPr id="164872" name="AutoShape 8"/>
          <p:cNvSpPr>
            <a:spLocks noChangeArrowheads="1"/>
          </p:cNvSpPr>
          <p:nvPr/>
        </p:nvSpPr>
        <p:spPr bwMode="auto">
          <a:xfrm>
            <a:off x="6011863" y="2852738"/>
            <a:ext cx="1223962" cy="198437"/>
          </a:xfrm>
          <a:custGeom>
            <a:avLst/>
            <a:gdLst>
              <a:gd name="T0" fmla="*/ 2147483647 w 21600"/>
              <a:gd name="T1" fmla="*/ 0 h 21600"/>
              <a:gd name="T2" fmla="*/ 0 w 21600"/>
              <a:gd name="T3" fmla="*/ 76931002 h 21600"/>
              <a:gd name="T4" fmla="*/ 2147483647 w 21600"/>
              <a:gd name="T5" fmla="*/ 153861196 h 21600"/>
              <a:gd name="T6" fmla="*/ 2147483647 w 21600"/>
              <a:gd name="T7" fmla="*/ 7693100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lumMod val="85000"/>
              <a:lumOff val="15000"/>
            </a:schemeClr>
          </a:solidFill>
          <a:ln w="9525">
            <a:solidFill>
              <a:schemeClr val="tx1"/>
            </a:solidFill>
            <a:miter lim="800000"/>
            <a:headEnd/>
            <a:tailEnd/>
          </a:ln>
        </p:spPr>
        <p:txBody>
          <a:bodyPr wrap="none" anchor="ctr"/>
          <a:lstStyle/>
          <a:p>
            <a:pPr>
              <a:defRPr/>
            </a:pPr>
            <a:endParaRPr lang="en-US">
              <a:solidFill>
                <a:prstClr val="white"/>
              </a:solidFill>
            </a:endParaRPr>
          </a:p>
        </p:txBody>
      </p:sp>
      <p:sp>
        <p:nvSpPr>
          <p:cNvPr id="164873" name="AutoShape 9"/>
          <p:cNvSpPr>
            <a:spLocks noChangeArrowheads="1"/>
          </p:cNvSpPr>
          <p:nvPr/>
        </p:nvSpPr>
        <p:spPr bwMode="auto">
          <a:xfrm>
            <a:off x="6156176" y="5589588"/>
            <a:ext cx="1223962" cy="198437"/>
          </a:xfrm>
          <a:custGeom>
            <a:avLst/>
            <a:gdLst>
              <a:gd name="T0" fmla="*/ 2147483647 w 21600"/>
              <a:gd name="T1" fmla="*/ 0 h 21600"/>
              <a:gd name="T2" fmla="*/ 0 w 21600"/>
              <a:gd name="T3" fmla="*/ 76931002 h 21600"/>
              <a:gd name="T4" fmla="*/ 2147483647 w 21600"/>
              <a:gd name="T5" fmla="*/ 153861196 h 21600"/>
              <a:gd name="T6" fmla="*/ 2147483647 w 21600"/>
              <a:gd name="T7" fmla="*/ 7693100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lumMod val="85000"/>
              <a:lumOff val="15000"/>
            </a:schemeClr>
          </a:solidFill>
          <a:ln w="9525">
            <a:solidFill>
              <a:schemeClr val="tx1"/>
            </a:solidFill>
            <a:miter lim="800000"/>
            <a:headEnd/>
            <a:tailEnd/>
          </a:ln>
        </p:spPr>
        <p:txBody>
          <a:bodyPr wrap="none" anchor="ctr"/>
          <a:lstStyle/>
          <a:p>
            <a:pPr>
              <a:defRPr/>
            </a:pPr>
            <a:endParaRPr lang="en-US">
              <a:solidFill>
                <a:prstClr val="white"/>
              </a:solidFill>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1520" y="2060575"/>
            <a:ext cx="3918074" cy="3918074"/>
          </a:xfrm>
        </p:spPr>
      </p:pic>
      <p:sp>
        <p:nvSpPr>
          <p:cNvPr id="10" name="Rectangle 6"/>
          <p:cNvSpPr txBox="1">
            <a:spLocks noChangeArrowheads="1"/>
          </p:cNvSpPr>
          <p:nvPr/>
        </p:nvSpPr>
        <p:spPr bwMode="auto">
          <a:xfrm>
            <a:off x="4500563" y="2214563"/>
            <a:ext cx="48974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Clr>
                <a:srgbClr val="F3A447"/>
              </a:buClr>
              <a:buFontTx/>
              <a:buNone/>
            </a:pPr>
            <a:r>
              <a:rPr lang="en-US" sz="1600" b="1" dirty="0" smtClean="0">
                <a:solidFill>
                  <a:prstClr val="white"/>
                </a:solidFill>
              </a:rPr>
              <a:t>In an infinitely large, old and unchanging </a:t>
            </a:r>
          </a:p>
          <a:p>
            <a:pPr eaLnBrk="1" hangingPunct="1">
              <a:lnSpc>
                <a:spcPct val="80000"/>
              </a:lnSpc>
              <a:buClr>
                <a:srgbClr val="F3A447"/>
              </a:buClr>
              <a:buFontTx/>
              <a:buNone/>
            </a:pPr>
            <a:r>
              <a:rPr lang="en-US" sz="1600" b="1" dirty="0" smtClean="0">
                <a:solidFill>
                  <a:prstClr val="white"/>
                </a:solidFill>
              </a:rPr>
              <a:t>Universe each line of sight would hit a star:</a:t>
            </a:r>
          </a:p>
          <a:p>
            <a:pPr eaLnBrk="1" hangingPunct="1">
              <a:lnSpc>
                <a:spcPct val="80000"/>
              </a:lnSpc>
              <a:buClr>
                <a:srgbClr val="F3A447"/>
              </a:buClr>
              <a:buFontTx/>
              <a:buNone/>
            </a:pPr>
            <a:endParaRPr lang="en-US" sz="1600" b="1" dirty="0" smtClean="0">
              <a:solidFill>
                <a:prstClr val="white"/>
              </a:solidFill>
            </a:endParaRPr>
          </a:p>
          <a:p>
            <a:pPr eaLnBrk="1" hangingPunct="1">
              <a:lnSpc>
                <a:spcPct val="80000"/>
              </a:lnSpc>
              <a:buClr>
                <a:srgbClr val="F3A447"/>
              </a:buClr>
              <a:buFontTx/>
              <a:buNone/>
            </a:pPr>
            <a:endParaRPr lang="en-US" sz="1600" b="1" dirty="0" smtClean="0">
              <a:solidFill>
                <a:prstClr val="white"/>
              </a:solidFill>
            </a:endParaRPr>
          </a:p>
          <a:p>
            <a:pPr eaLnBrk="1" hangingPunct="1">
              <a:lnSpc>
                <a:spcPct val="80000"/>
              </a:lnSpc>
              <a:buClr>
                <a:srgbClr val="F3A447"/>
              </a:buClr>
              <a:buFontTx/>
              <a:buNone/>
            </a:pPr>
            <a:r>
              <a:rPr lang="en-US" sz="1600" b="1" dirty="0" smtClean="0">
                <a:solidFill>
                  <a:prstClr val="white"/>
                </a:solidFill>
              </a:rPr>
              <a:t> Sky would be as bright as surface of star: </a:t>
            </a:r>
          </a:p>
          <a:p>
            <a:pPr eaLnBrk="1" hangingPunct="1">
              <a:lnSpc>
                <a:spcPct val="80000"/>
              </a:lnSpc>
              <a:buClr>
                <a:srgbClr val="F3A447"/>
              </a:buClr>
              <a:buFontTx/>
              <a:buNone/>
            </a:pPr>
            <a:endParaRPr lang="en-US" sz="900" b="1" dirty="0" smtClean="0">
              <a:solidFill>
                <a:srgbClr val="FFFF99"/>
              </a:solidFill>
            </a:endParaRPr>
          </a:p>
          <a:p>
            <a:pPr eaLnBrk="1" hangingPunct="1">
              <a:lnSpc>
                <a:spcPct val="80000"/>
              </a:lnSpc>
              <a:buClr>
                <a:srgbClr val="F3A447"/>
              </a:buClr>
              <a:buFontTx/>
              <a:buNone/>
            </a:pPr>
            <a:endParaRPr lang="en-US" sz="900" b="1" dirty="0" smtClean="0">
              <a:solidFill>
                <a:srgbClr val="FFFF99"/>
              </a:solidFill>
            </a:endParaRPr>
          </a:p>
          <a:p>
            <a:pPr eaLnBrk="1" hangingPunct="1">
              <a:lnSpc>
                <a:spcPct val="80000"/>
              </a:lnSpc>
              <a:buClr>
                <a:srgbClr val="F3A447"/>
              </a:buClr>
              <a:buFontTx/>
              <a:buNone/>
            </a:pPr>
            <a:r>
              <a:rPr lang="en-US" sz="900" dirty="0" smtClean="0">
                <a:solidFill>
                  <a:prstClr val="white"/>
                </a:solidFill>
              </a:rPr>
              <a:t>    </a:t>
            </a:r>
            <a:r>
              <a:rPr lang="en-US" sz="2400" b="1" dirty="0" smtClean="0">
                <a:solidFill>
                  <a:srgbClr val="000099"/>
                </a:solidFill>
                <a:latin typeface="Papyrus" pitchFamily="66" charset="0"/>
              </a:rPr>
              <a:t>                           </a:t>
            </a:r>
          </a:p>
          <a:p>
            <a:pPr eaLnBrk="1" hangingPunct="1">
              <a:lnSpc>
                <a:spcPct val="80000"/>
              </a:lnSpc>
              <a:buClr>
                <a:srgbClr val="F3A447"/>
              </a:buClr>
              <a:buFontTx/>
              <a:buNone/>
            </a:pPr>
            <a:r>
              <a:rPr lang="en-US" sz="2400" b="1" dirty="0" smtClean="0">
                <a:solidFill>
                  <a:srgbClr val="000099"/>
                </a:solidFill>
                <a:latin typeface="Papyrus" pitchFamily="66" charset="0"/>
              </a:rPr>
              <a:t>             </a:t>
            </a:r>
            <a:r>
              <a:rPr lang="en-US" sz="2000" b="1" dirty="0" smtClean="0">
                <a:solidFill>
                  <a:prstClr val="white"/>
                </a:solidFill>
              </a:rPr>
              <a:t>Night sky as bright as </a:t>
            </a:r>
          </a:p>
          <a:p>
            <a:pPr eaLnBrk="1" hangingPunct="1">
              <a:lnSpc>
                <a:spcPct val="80000"/>
              </a:lnSpc>
              <a:buClr>
                <a:srgbClr val="F3A447"/>
              </a:buClr>
              <a:buFontTx/>
              <a:buNone/>
            </a:pPr>
            <a:r>
              <a:rPr lang="en-US" sz="2000" b="1" dirty="0" smtClean="0">
                <a:solidFill>
                  <a:prstClr val="white"/>
                </a:solidFill>
              </a:rPr>
              <a:t>               Solar Surface, yet                                    </a:t>
            </a:r>
          </a:p>
          <a:p>
            <a:pPr eaLnBrk="1" hangingPunct="1">
              <a:lnSpc>
                <a:spcPct val="80000"/>
              </a:lnSpc>
              <a:buClr>
                <a:srgbClr val="F3A447"/>
              </a:buClr>
              <a:buFontTx/>
              <a:buNone/>
            </a:pPr>
            <a:r>
              <a:rPr lang="en-US" sz="2000" b="1" dirty="0" smtClean="0">
                <a:solidFill>
                  <a:prstClr val="white"/>
                </a:solidFill>
              </a:rPr>
              <a:t>                the night sky is dark  </a:t>
            </a:r>
            <a:r>
              <a:rPr lang="en-US" sz="2000" b="1" dirty="0" smtClean="0">
                <a:solidFill>
                  <a:prstClr val="white"/>
                </a:solidFill>
                <a:sym typeface="Wingdings" pitchFamily="2" charset="2"/>
              </a:rPr>
              <a:t>        </a:t>
            </a:r>
          </a:p>
          <a:p>
            <a:pPr eaLnBrk="1" hangingPunct="1">
              <a:lnSpc>
                <a:spcPct val="80000"/>
              </a:lnSpc>
              <a:buClr>
                <a:srgbClr val="F3A447"/>
              </a:buClr>
              <a:buFontTx/>
              <a:buNone/>
            </a:pPr>
            <a:endParaRPr lang="en-US" sz="2400" b="1" dirty="0" smtClean="0">
              <a:solidFill>
                <a:srgbClr val="FFFF00"/>
              </a:solidFill>
              <a:latin typeface="Papyrus" pitchFamily="66" charset="0"/>
              <a:sym typeface="Wingdings" pitchFamily="2" charset="2"/>
            </a:endParaRPr>
          </a:p>
          <a:p>
            <a:pPr eaLnBrk="1" hangingPunct="1">
              <a:lnSpc>
                <a:spcPct val="80000"/>
              </a:lnSpc>
              <a:buClr>
                <a:srgbClr val="F3A447"/>
              </a:buClr>
              <a:buFontTx/>
              <a:buNone/>
            </a:pPr>
            <a:r>
              <a:rPr lang="en-US" sz="2400" b="1" dirty="0" smtClean="0">
                <a:solidFill>
                  <a:srgbClr val="FFFF00"/>
                </a:solidFill>
                <a:latin typeface="Papyrus" pitchFamily="66" charset="0"/>
                <a:sym typeface="Wingdings" pitchFamily="2" charset="2"/>
              </a:rPr>
              <a:t>                                                                    </a:t>
            </a:r>
          </a:p>
          <a:p>
            <a:pPr eaLnBrk="1" hangingPunct="1">
              <a:lnSpc>
                <a:spcPct val="80000"/>
              </a:lnSpc>
              <a:buClr>
                <a:srgbClr val="F3A447"/>
              </a:buClr>
              <a:buFontTx/>
              <a:buNone/>
            </a:pPr>
            <a:r>
              <a:rPr lang="en-US" sz="2400" b="1" dirty="0" smtClean="0">
                <a:solidFill>
                  <a:srgbClr val="FFFF00"/>
                </a:solidFill>
                <a:latin typeface="Papyrus" pitchFamily="66" charset="0"/>
                <a:sym typeface="Wingdings" pitchFamily="2" charset="2"/>
              </a:rPr>
              <a:t>    </a:t>
            </a:r>
            <a:r>
              <a:rPr lang="en-US" sz="2000" b="1" dirty="0" smtClean="0">
                <a:solidFill>
                  <a:prstClr val="white"/>
                </a:solidFill>
                <a:sym typeface="Wingdings" pitchFamily="2" charset="2"/>
              </a:rPr>
              <a:t>finite  age of Universe  (13.8  </a:t>
            </a:r>
            <a:r>
              <a:rPr lang="en-US" sz="2000" b="1" dirty="0" err="1" smtClean="0">
                <a:solidFill>
                  <a:prstClr val="white"/>
                </a:solidFill>
                <a:sym typeface="Wingdings" pitchFamily="2" charset="2"/>
              </a:rPr>
              <a:t>Gyr</a:t>
            </a:r>
            <a:r>
              <a:rPr lang="en-US" sz="2000" b="1" dirty="0" smtClean="0">
                <a:solidFill>
                  <a:prstClr val="white"/>
                </a:solidFill>
                <a:sym typeface="Wingdings" pitchFamily="2" charset="2"/>
              </a:rPr>
              <a:t>)</a:t>
            </a:r>
            <a:endParaRPr lang="en-US" sz="2000" b="1" dirty="0" smtClean="0">
              <a:solidFill>
                <a:prstClr val="white"/>
              </a:solidFill>
            </a:endParaRPr>
          </a:p>
        </p:txBody>
      </p:sp>
    </p:spTree>
    <p:extLst>
      <p:ext uri="{BB962C8B-B14F-4D97-AF65-F5344CB8AC3E}">
        <p14:creationId xmlns:p14="http://schemas.microsoft.com/office/powerpoint/2010/main" val="3982515626"/>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764704"/>
            <a:ext cx="8526462" cy="5515123"/>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86690" y="1700808"/>
            <a:ext cx="9072563" cy="5986254"/>
          </a:xfrm>
          <a:prstGeom prst="rect">
            <a:avLst/>
          </a:prstGeom>
        </p:spPr>
        <p:txBody>
          <a:bodyPr>
            <a:spAutoFit/>
          </a:bodyPr>
          <a:lstStyle/>
          <a:p>
            <a:pPr algn="ctr">
              <a:lnSpc>
                <a:spcPct val="80000"/>
              </a:lnSpc>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Cosmology:</a:t>
            </a:r>
          </a:p>
          <a:p>
            <a:pPr algn="ctr">
              <a:lnSpc>
                <a:spcPct val="80000"/>
              </a:lnSpc>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endParaRPr lang="en-US" sz="60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r>
              <a:rPr lang="en-US" sz="4500" b="1" dirty="0">
                <a:solidFill>
                  <a:prstClr val="black">
                    <a:lumMod val="85000"/>
                    <a:lumOff val="15000"/>
                  </a:prstClr>
                </a:solidFill>
                <a:effectLst>
                  <a:outerShdw blurRad="38100" dist="38100" dir="2700000" algn="tl">
                    <a:srgbClr val="000000"/>
                  </a:outerShdw>
                </a:effectLst>
                <a:latin typeface="Papyrus" pitchFamily="66" charset="0"/>
              </a:rPr>
              <a:t>o</a:t>
            </a: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bserving </a:t>
            </a:r>
          </a:p>
          <a:p>
            <a:pPr algn="ctr">
              <a:lnSpc>
                <a:spcPct val="80000"/>
              </a:lnSpc>
              <a:defRPr/>
            </a:pPr>
            <a:endParaRPr lang="en-US" sz="45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r>
              <a:rPr lang="en-US" sz="4500" b="1" dirty="0">
                <a:solidFill>
                  <a:prstClr val="black">
                    <a:lumMod val="85000"/>
                    <a:lumOff val="15000"/>
                  </a:prstClr>
                </a:solidFill>
                <a:effectLst>
                  <a:outerShdw blurRad="38100" dist="38100" dir="2700000" algn="tl">
                    <a:srgbClr val="000000"/>
                  </a:outerShdw>
                </a:effectLst>
                <a:latin typeface="Papyrus" pitchFamily="66" charset="0"/>
              </a:rPr>
              <a:t>t</a:t>
            </a: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he history of the Universe</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365427736"/>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2286000"/>
            <a:ext cx="8229600" cy="4572000"/>
          </a:xfrm>
        </p:spPr>
        <p:txBody>
          <a:bodyPr>
            <a:normAutofit lnSpcReduction="10000"/>
          </a:bodyPr>
          <a:lstStyle/>
          <a:p>
            <a:pPr marL="274320" indent="-274320" eaLnBrk="1" fontAlgn="auto" hangingPunct="1">
              <a:spcAft>
                <a:spcPts val="0"/>
              </a:spcAft>
              <a:buFont typeface="Wingdings 2"/>
              <a:buNone/>
              <a:defRPr/>
            </a:pPr>
            <a:r>
              <a:rPr lang="en-US" dirty="0" smtClean="0"/>
              <a:t>                 Cosmology is a unique science:</a:t>
            </a:r>
          </a:p>
          <a:p>
            <a:pPr marL="274320" indent="-274320" eaLnBrk="1" fontAlgn="auto" hangingPunct="1">
              <a:spcAft>
                <a:spcPts val="0"/>
              </a:spcAft>
              <a:buFont typeface="Wingdings 2"/>
              <a:buNone/>
              <a:defRPr/>
            </a:pPr>
            <a:endParaRPr lang="en-US" sz="2000" dirty="0" smtClean="0"/>
          </a:p>
          <a:p>
            <a:pPr marL="274320" indent="-274320" eaLnBrk="1" fontAlgn="auto" hangingPunct="1">
              <a:spcAft>
                <a:spcPts val="0"/>
              </a:spcAft>
              <a:buFont typeface="Wingdings 2"/>
              <a:buNone/>
              <a:defRPr/>
            </a:pPr>
            <a:r>
              <a:rPr lang="en-US" sz="2000" dirty="0" smtClean="0"/>
              <a:t>             not only it looks out to the deepest realms and </a:t>
            </a:r>
          </a:p>
          <a:p>
            <a:pPr marL="274320" indent="-274320" eaLnBrk="1" fontAlgn="auto" hangingPunct="1">
              <a:spcAft>
                <a:spcPts val="0"/>
              </a:spcAft>
              <a:buFont typeface="Wingdings 2"/>
              <a:buNone/>
              <a:defRPr/>
            </a:pPr>
            <a:r>
              <a:rPr lang="en-US" sz="2000" dirty="0" smtClean="0"/>
              <a:t>             largest scales of our Universe</a:t>
            </a:r>
          </a:p>
          <a:p>
            <a:pPr marL="274320" indent="-274320" eaLnBrk="1" fontAlgn="auto" hangingPunct="1">
              <a:spcAft>
                <a:spcPts val="0"/>
              </a:spcAft>
              <a:buFont typeface="Wingdings 2"/>
              <a:buNone/>
              <a:defRPr/>
            </a:pPr>
            <a:endParaRPr lang="en-US" sz="2000" dirty="0" smtClean="0"/>
          </a:p>
          <a:p>
            <a:pPr marL="274320" indent="-274320" eaLnBrk="1" fontAlgn="auto" hangingPunct="1">
              <a:spcAft>
                <a:spcPts val="0"/>
              </a:spcAft>
              <a:buFont typeface="Wingdings 2"/>
              <a:buNone/>
              <a:defRPr/>
            </a:pPr>
            <a:r>
              <a:rPr lang="en-US" sz="2000" dirty="0" smtClean="0"/>
              <a:t>             on cosmological scales, </a:t>
            </a:r>
          </a:p>
          <a:p>
            <a:pPr marL="274320" indent="-274320" eaLnBrk="1" fontAlgn="auto" hangingPunct="1">
              <a:spcAft>
                <a:spcPts val="0"/>
              </a:spcAft>
              <a:buFont typeface="Wingdings 2"/>
              <a:buNone/>
              <a:defRPr/>
            </a:pPr>
            <a:r>
              <a:rPr lang="en-US" sz="2000" dirty="0" smtClean="0"/>
              <a:t>             the finite velocity of light becomes a  critical factor … </a:t>
            </a:r>
          </a:p>
          <a:p>
            <a:pPr marL="274320" indent="-274320" eaLnBrk="1" fontAlgn="auto" hangingPunct="1">
              <a:spcAft>
                <a:spcPts val="0"/>
              </a:spcAft>
              <a:buFont typeface="Wingdings 2"/>
              <a:buNone/>
              <a:defRPr/>
            </a:pPr>
            <a:endParaRPr lang="en-US" sz="2000" dirty="0" smtClean="0"/>
          </a:p>
          <a:p>
            <a:pPr marL="274320" indent="-274320" eaLnBrk="1" fontAlgn="auto" hangingPunct="1">
              <a:spcAft>
                <a:spcPts val="0"/>
              </a:spcAft>
              <a:buFont typeface="Wingdings 2"/>
              <a:buNone/>
              <a:defRPr/>
            </a:pPr>
            <a:r>
              <a:rPr lang="en-US" sz="2000" dirty="0" smtClean="0"/>
              <a:t>             thus, it also looks back in time, to the earliest moments, </a:t>
            </a:r>
          </a:p>
          <a:p>
            <a:pPr marL="274320" indent="-274320" eaLnBrk="1" fontAlgn="auto" hangingPunct="1">
              <a:spcAft>
                <a:spcPts val="0"/>
              </a:spcAft>
              <a:buFont typeface="Wingdings 2"/>
              <a:buNone/>
              <a:defRPr/>
            </a:pPr>
            <a:r>
              <a:rPr lang="en-US" sz="2000" dirty="0" smtClean="0"/>
              <a:t>             and thus is the ultimate archaeological science</a:t>
            </a:r>
          </a:p>
          <a:p>
            <a:pPr marL="274320" indent="-274320" eaLnBrk="1" fontAlgn="auto" hangingPunct="1">
              <a:spcAft>
                <a:spcPts val="0"/>
              </a:spcAft>
              <a:buFont typeface="Wingdings 2"/>
              <a:buNone/>
              <a:defRPr/>
            </a:pPr>
            <a:endParaRPr lang="en-US" sz="2000" dirty="0" smtClean="0"/>
          </a:p>
          <a:p>
            <a:pPr marL="274320" indent="-274320" eaLnBrk="1" fontAlgn="auto" hangingPunct="1">
              <a:spcAft>
                <a:spcPts val="0"/>
              </a:spcAft>
              <a:buFont typeface="Wingdings 2"/>
              <a:buNone/>
              <a:defRPr/>
            </a:pPr>
            <a:r>
              <a:rPr lang="en-US" sz="2000" dirty="0" smtClean="0"/>
              <a:t>        </a:t>
            </a:r>
            <a:endParaRPr lang="en-US" sz="2000" dirty="0"/>
          </a:p>
        </p:txBody>
      </p:sp>
      <p:sp>
        <p:nvSpPr>
          <p:cNvPr id="3" name="Title 2"/>
          <p:cNvSpPr>
            <a:spLocks noGrp="1"/>
          </p:cNvSpPr>
          <p:nvPr>
            <p:ph type="title"/>
          </p:nvPr>
        </p:nvSpPr>
        <p:spPr>
          <a:xfrm>
            <a:off x="385730" y="357166"/>
            <a:ext cx="8758270" cy="1219200"/>
          </a:xfrm>
        </p:spPr>
        <p:txBody>
          <a:bodyPr>
            <a:noAutofit/>
          </a:bodyPr>
          <a:lstStyle/>
          <a:p>
            <a:pPr eaLnBrk="1" fontAlgn="auto" hangingPunct="1">
              <a:spcAft>
                <a:spcPts val="0"/>
              </a:spcAft>
              <a:defRPr/>
            </a:pPr>
            <a:r>
              <a:rPr sz="4000" b="1" smtClean="0"/>
              <a:t>                        Cosmology:   </a:t>
            </a:r>
            <a:br>
              <a:rPr sz="4000" b="1" smtClean="0"/>
            </a:br>
            <a:r>
              <a:rPr sz="4000" b="1" smtClean="0"/>
              <a:t>            exploring Space &amp; Time</a:t>
            </a:r>
            <a:endParaRPr sz="4000" b="1"/>
          </a:p>
        </p:txBody>
      </p:sp>
      <p:sp>
        <p:nvSpPr>
          <p:cNvPr id="4" name="Rectangle 3"/>
          <p:cNvSpPr/>
          <p:nvPr/>
        </p:nvSpPr>
        <p:spPr>
          <a:xfrm>
            <a:off x="500063" y="2071688"/>
            <a:ext cx="8286750" cy="4286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908720"/>
            <a:ext cx="8616694" cy="4968552"/>
          </a:xfrm>
        </p:spPr>
      </p:pic>
      <p:sp>
        <p:nvSpPr>
          <p:cNvPr id="3" name="Title 2"/>
          <p:cNvSpPr>
            <a:spLocks noGrp="1"/>
          </p:cNvSpPr>
          <p:nvPr>
            <p:ph type="title"/>
          </p:nvPr>
        </p:nvSpPr>
        <p:spPr>
          <a:xfrm>
            <a:off x="755576" y="-387424"/>
            <a:ext cx="8229600" cy="1219200"/>
          </a:xfrm>
        </p:spPr>
        <p:txBody>
          <a:bodyPr/>
          <a:lstStyle/>
          <a:p>
            <a:r>
              <a:rPr lang="nl-NL" b="1" dirty="0" smtClean="0">
                <a:solidFill>
                  <a:schemeClr val="bg1"/>
                </a:solidFill>
              </a:rPr>
              <a:t>Cosmic Depth  =   Cosmic Time</a:t>
            </a:r>
            <a:endParaRPr lang="en-GB" b="1" dirty="0">
              <a:solidFill>
                <a:schemeClr val="bg1"/>
              </a:solidFill>
            </a:endParaRPr>
          </a:p>
        </p:txBody>
      </p:sp>
      <p:sp>
        <p:nvSpPr>
          <p:cNvPr id="5" name="TextBox 4"/>
          <p:cNvSpPr txBox="1"/>
          <p:nvPr/>
        </p:nvSpPr>
        <p:spPr>
          <a:xfrm>
            <a:off x="251520" y="5836051"/>
            <a:ext cx="8280920" cy="923330"/>
          </a:xfrm>
          <a:prstGeom prst="rect">
            <a:avLst/>
          </a:prstGeom>
          <a:noFill/>
        </p:spPr>
        <p:txBody>
          <a:bodyPr wrap="square" rtlCol="0">
            <a:spAutoFit/>
          </a:bodyPr>
          <a:lstStyle/>
          <a:p>
            <a:r>
              <a:rPr lang="nl-NL" b="1" dirty="0" smtClean="0">
                <a:solidFill>
                  <a:schemeClr val="bg1"/>
                </a:solidFill>
              </a:rPr>
              <a:t>Light propagation through the Universe:</a:t>
            </a:r>
          </a:p>
          <a:p>
            <a:r>
              <a:rPr lang="nl-NL" dirty="0">
                <a:solidFill>
                  <a:schemeClr val="bg1"/>
                </a:solidFill>
              </a:rPr>
              <a:t> </a:t>
            </a:r>
            <a:r>
              <a:rPr lang="nl-NL" dirty="0" smtClean="0">
                <a:solidFill>
                  <a:schemeClr val="bg1"/>
                </a:solidFill>
              </a:rPr>
              <a:t>         light has a finite velocity   (c=300,000 km/s)          </a:t>
            </a:r>
          </a:p>
          <a:p>
            <a:r>
              <a:rPr lang="nl-NL" dirty="0">
                <a:solidFill>
                  <a:schemeClr val="bg1"/>
                </a:solidFill>
              </a:rPr>
              <a:t> </a:t>
            </a:r>
            <a:r>
              <a:rPr lang="nl-NL" dirty="0" smtClean="0">
                <a:solidFill>
                  <a:schemeClr val="bg1"/>
                </a:solidFill>
              </a:rPr>
              <a:t>         the further you look, the further you look in time ! </a:t>
            </a:r>
            <a:endParaRPr lang="en-GB" dirty="0">
              <a:solidFill>
                <a:schemeClr val="bg1"/>
              </a:solidFill>
            </a:endParaRPr>
          </a:p>
        </p:txBody>
      </p:sp>
      <p:sp>
        <p:nvSpPr>
          <p:cNvPr id="6" name="Rectangle 5"/>
          <p:cNvSpPr/>
          <p:nvPr/>
        </p:nvSpPr>
        <p:spPr>
          <a:xfrm>
            <a:off x="251520" y="5836051"/>
            <a:ext cx="8640960" cy="92333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6585146"/>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9432"/>
            <a:ext cx="9828584" cy="8546048"/>
          </a:xfrm>
          <a:prstGeom prst="rect">
            <a:avLst/>
          </a:prstGeom>
        </p:spPr>
      </p:pic>
    </p:spTree>
    <p:extLst>
      <p:ext uri="{BB962C8B-B14F-4D97-AF65-F5344CB8AC3E}">
        <p14:creationId xmlns:p14="http://schemas.microsoft.com/office/powerpoint/2010/main" val="3177636366"/>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536" y="-243409"/>
            <a:ext cx="11593288" cy="8057747"/>
          </a:xfrm>
        </p:spPr>
      </p:pic>
    </p:spTree>
    <p:extLst>
      <p:ext uri="{BB962C8B-B14F-4D97-AF65-F5344CB8AC3E}">
        <p14:creationId xmlns:p14="http://schemas.microsoft.com/office/powerpoint/2010/main" val="435980960"/>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24744"/>
            <a:ext cx="9069908" cy="4824536"/>
          </a:xfrm>
        </p:spPr>
      </p:pic>
    </p:spTree>
    <p:extLst>
      <p:ext uri="{BB962C8B-B14F-4D97-AF65-F5344CB8AC3E}">
        <p14:creationId xmlns:p14="http://schemas.microsoft.com/office/powerpoint/2010/main" val="2463414374"/>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6" descr="skyglobe.wmap.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00063"/>
            <a:ext cx="9786938" cy="978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929313" y="217488"/>
            <a:ext cx="4214812" cy="7354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extBox 4"/>
          <p:cNvSpPr txBox="1"/>
          <p:nvPr/>
        </p:nvSpPr>
        <p:spPr>
          <a:xfrm>
            <a:off x="5715000" y="1571625"/>
            <a:ext cx="3714750" cy="2492375"/>
          </a:xfrm>
          <a:prstGeom prst="rect">
            <a:avLst/>
          </a:prstGeom>
          <a:noFill/>
        </p:spPr>
        <p:txBody>
          <a:bodyPr>
            <a:spAutoFit/>
          </a:bodyPr>
          <a:lstStyle/>
          <a:p>
            <a:pPr>
              <a:defRPr/>
            </a:pPr>
            <a:r>
              <a:rPr lang="en-US" sz="2200" b="1" dirty="0">
                <a:solidFill>
                  <a:prstClr val="white"/>
                </a:solidFill>
                <a:latin typeface="Constantia"/>
              </a:rPr>
              <a:t>    </a:t>
            </a:r>
            <a:r>
              <a:rPr lang="en-US" sz="2600" b="1" dirty="0">
                <a:solidFill>
                  <a:prstClr val="white"/>
                </a:solidFill>
                <a:latin typeface="Constantia"/>
              </a:rPr>
              <a:t>Earliest View </a:t>
            </a:r>
          </a:p>
          <a:p>
            <a:pPr>
              <a:defRPr/>
            </a:pPr>
            <a:r>
              <a:rPr lang="en-US" sz="2600" b="1" dirty="0">
                <a:solidFill>
                  <a:prstClr val="white"/>
                </a:solidFill>
                <a:latin typeface="Constantia"/>
              </a:rPr>
              <a:t>    of our Cosmos:</a:t>
            </a:r>
          </a:p>
          <a:p>
            <a:pPr>
              <a:defRPr/>
            </a:pPr>
            <a:endParaRPr lang="en-US" sz="2600" b="1" dirty="0">
              <a:solidFill>
                <a:prstClr val="white"/>
              </a:solidFill>
              <a:latin typeface="Constantia"/>
            </a:endParaRPr>
          </a:p>
          <a:p>
            <a:pPr>
              <a:defRPr/>
            </a:pPr>
            <a:r>
              <a:rPr lang="en-US" sz="2600" b="1" dirty="0">
                <a:solidFill>
                  <a:prstClr val="white"/>
                </a:solidFill>
                <a:latin typeface="Constantia"/>
              </a:rPr>
              <a:t>    the Universe </a:t>
            </a:r>
          </a:p>
          <a:p>
            <a:pPr>
              <a:defRPr/>
            </a:pPr>
            <a:r>
              <a:rPr lang="en-US" sz="2600" b="1" dirty="0">
                <a:solidFill>
                  <a:prstClr val="white"/>
                </a:solidFill>
                <a:latin typeface="Constantia"/>
              </a:rPr>
              <a:t>    379,000 years </a:t>
            </a:r>
          </a:p>
          <a:p>
            <a:pPr>
              <a:defRPr/>
            </a:pPr>
            <a:r>
              <a:rPr lang="en-US" sz="2600" b="1" dirty="0">
                <a:solidFill>
                  <a:prstClr val="white"/>
                </a:solidFill>
                <a:latin typeface="Constantia"/>
              </a:rPr>
              <a:t>    after the Big Bang</a:t>
            </a:r>
          </a:p>
        </p:txBody>
      </p:sp>
      <p:sp>
        <p:nvSpPr>
          <p:cNvPr id="1077251" name="Rectangle 3"/>
          <p:cNvSpPr>
            <a:spLocks noGrp="1" noChangeArrowheads="1"/>
          </p:cNvSpPr>
          <p:nvPr>
            <p:ph type="title" idx="4294967295"/>
          </p:nvPr>
        </p:nvSpPr>
        <p:spPr>
          <a:xfrm>
            <a:off x="571472" y="-285776"/>
            <a:ext cx="9828213" cy="1371600"/>
          </a:xfrm>
        </p:spPr>
        <p:txBody>
          <a:bodyPr/>
          <a:lstStyle/>
          <a:p>
            <a:pPr eaLnBrk="1" fontAlgn="auto" hangingPunct="1">
              <a:spcAft>
                <a:spcPts val="0"/>
              </a:spcAft>
              <a:defRPr/>
            </a:pPr>
            <a:r>
              <a:rPr sz="4800" b="1" smtClean="0">
                <a:solidFill>
                  <a:schemeClr val="tx1">
                    <a:lumMod val="95000"/>
                  </a:schemeClr>
                </a:solidFill>
                <a:effectLst>
                  <a:outerShdw blurRad="38100" dist="38100" dir="2700000" algn="tl">
                    <a:srgbClr val="FFFFFF"/>
                  </a:outerShdw>
                </a:effectLst>
              </a:rPr>
              <a:t>Edge of the Visible Universe</a:t>
            </a:r>
          </a:p>
        </p:txBody>
      </p:sp>
      <p:sp>
        <p:nvSpPr>
          <p:cNvPr id="1077252" name="Rectangle 4"/>
          <p:cNvSpPr>
            <a:spLocks noChangeArrowheads="1"/>
          </p:cNvSpPr>
          <p:nvPr/>
        </p:nvSpPr>
        <p:spPr bwMode="auto">
          <a:xfrm>
            <a:off x="-73025" y="5661025"/>
            <a:ext cx="9217025" cy="1371600"/>
          </a:xfrm>
          <a:prstGeom prst="rect">
            <a:avLst/>
          </a:prstGeom>
          <a:noFill/>
          <a:ln w="9525">
            <a:noFill/>
            <a:miter lim="800000"/>
            <a:headEnd/>
            <a:tailEnd/>
          </a:ln>
          <a:effectLst/>
        </p:spPr>
        <p:txBody>
          <a:bodyPr anchor="ctr"/>
          <a:lstStyle/>
          <a:p>
            <a:pPr algn="ctr">
              <a:defRPr/>
            </a:pPr>
            <a:r>
              <a:rPr lang="en-US" sz="4200" b="1" dirty="0">
                <a:solidFill>
                  <a:prstClr val="white">
                    <a:lumMod val="95000"/>
                  </a:prstClr>
                </a:solidFill>
                <a:effectLst>
                  <a:outerShdw blurRad="38100" dist="38100" dir="2700000" algn="tl">
                    <a:srgbClr val="FFFFFF"/>
                  </a:outerShdw>
                </a:effectLst>
                <a:latin typeface="Constantia"/>
              </a:rPr>
              <a:t>Cosmic  Microwave  Background</a:t>
            </a:r>
          </a:p>
        </p:txBody>
      </p:sp>
      <p:sp>
        <p:nvSpPr>
          <p:cNvPr id="94215" name="TextBox 7"/>
          <p:cNvSpPr txBox="1">
            <a:spLocks noChangeArrowheads="1"/>
          </p:cNvSpPr>
          <p:nvPr/>
        </p:nvSpPr>
        <p:spPr bwMode="auto">
          <a:xfrm>
            <a:off x="0" y="1357313"/>
            <a:ext cx="1928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prstClr val="white"/>
                </a:solidFill>
              </a:rPr>
              <a:t>WMAP</a:t>
            </a:r>
          </a:p>
          <a:p>
            <a:pPr eaLnBrk="1" hangingPunct="1"/>
            <a:r>
              <a:rPr lang="en-US" altLang="en-US" sz="1400">
                <a:solidFill>
                  <a:prstClr val="white"/>
                </a:solidFill>
              </a:rPr>
              <a:t>CMB </a:t>
            </a:r>
          </a:p>
          <a:p>
            <a:pPr eaLnBrk="1" hangingPunct="1"/>
            <a:r>
              <a:rPr lang="en-US" altLang="en-US" sz="1400">
                <a:solidFill>
                  <a:prstClr val="white"/>
                </a:solidFill>
              </a:rPr>
              <a:t>temperature map</a:t>
            </a:r>
          </a:p>
        </p:txBody>
      </p:sp>
    </p:spTree>
    <p:extLst>
      <p:ext uri="{BB962C8B-B14F-4D97-AF65-F5344CB8AC3E}">
        <p14:creationId xmlns:p14="http://schemas.microsoft.com/office/powerpoint/2010/main" val="4021664683"/>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78275" name="Text Box 3"/>
          <p:cNvSpPr txBox="1">
            <a:spLocks noChangeArrowheads="1"/>
          </p:cNvSpPr>
          <p:nvPr/>
        </p:nvSpPr>
        <p:spPr bwMode="auto">
          <a:xfrm>
            <a:off x="-428625" y="428625"/>
            <a:ext cx="9720263" cy="1438275"/>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6000" b="1" dirty="0">
                <a:solidFill>
                  <a:srgbClr val="FFFF00"/>
                </a:solidFill>
                <a:effectLst>
                  <a:outerShdw blurRad="38100" dist="38100" dir="2700000" algn="tl">
                    <a:srgbClr val="000000"/>
                  </a:outerShdw>
                </a:effectLst>
                <a:latin typeface="Papyrus" pitchFamily="66" charset="0"/>
              </a:rPr>
              <a:t>  </a:t>
            </a:r>
            <a:r>
              <a:rPr lang="en-US" sz="6000" b="1" dirty="0">
                <a:effectLst>
                  <a:outerShdw blurRad="38100" dist="38100" dir="2700000" algn="tl">
                    <a:srgbClr val="000000"/>
                  </a:outerShdw>
                </a:effectLst>
                <a:latin typeface="+mj-lt"/>
              </a:rPr>
              <a:t>the Universe:</a:t>
            </a:r>
          </a:p>
          <a:p>
            <a:pPr algn="ctr">
              <a:lnSpc>
                <a:spcPct val="60000"/>
              </a:lnSpc>
              <a:spcBef>
                <a:spcPct val="50000"/>
              </a:spcBef>
              <a:defRPr/>
            </a:pPr>
            <a:r>
              <a:rPr lang="en-US" sz="4400" b="1" dirty="0">
                <a:effectLst>
                  <a:outerShdw blurRad="38100" dist="38100" dir="2700000" algn="tl">
                    <a:srgbClr val="000000"/>
                  </a:outerShdw>
                </a:effectLst>
                <a:latin typeface="+mj-lt"/>
              </a:rPr>
              <a:t>a  Unique  Astrophysical  Object </a:t>
            </a:r>
          </a:p>
        </p:txBody>
      </p:sp>
      <p:sp>
        <p:nvSpPr>
          <p:cNvPr id="1078276" name="Text Box 4"/>
          <p:cNvSpPr txBox="1">
            <a:spLocks noChangeArrowheads="1"/>
          </p:cNvSpPr>
          <p:nvPr/>
        </p:nvSpPr>
        <p:spPr bwMode="auto">
          <a:xfrm>
            <a:off x="395288" y="3357563"/>
            <a:ext cx="9720262" cy="9937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Finite velocity of light, c:</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 a look in depth =  a look back in time …</a:t>
            </a:r>
          </a:p>
        </p:txBody>
      </p:sp>
      <p:sp>
        <p:nvSpPr>
          <p:cNvPr id="1078277" name="Text Box 5"/>
          <p:cNvSpPr txBox="1">
            <a:spLocks noChangeArrowheads="1"/>
          </p:cNvSpPr>
          <p:nvPr/>
        </p:nvSpPr>
        <p:spPr bwMode="auto">
          <a:xfrm>
            <a:off x="395288" y="4797425"/>
            <a:ext cx="9720262" cy="1493838"/>
          </a:xfrm>
          <a:prstGeom prst="rect">
            <a:avLst/>
          </a:prstGeom>
          <a:noFill/>
          <a:ln w="9525">
            <a:noFill/>
            <a:miter lim="800000"/>
            <a:headEnd/>
            <a:tailEnd/>
          </a:ln>
          <a:effectLst/>
        </p:spPr>
        <p:txBody>
          <a:bodyPr>
            <a:spAutoFit/>
          </a:bodyPr>
          <a:lstStyle/>
          <a:p>
            <a:pPr>
              <a:lnSpc>
                <a:spcPct val="80000"/>
              </a:lnSpc>
              <a:spcBef>
                <a:spcPct val="50000"/>
              </a:spcBef>
              <a:defRPr/>
            </a:pPr>
            <a:r>
              <a:rPr lang="en-US" sz="3200" b="1" dirty="0">
                <a:solidFill>
                  <a:srgbClr val="FFFF00"/>
                </a:solidFill>
                <a:effectLst>
                  <a:outerShdw blurRad="38100" dist="38100" dir="2700000" algn="tl">
                    <a:srgbClr val="000000"/>
                  </a:outerShdw>
                </a:effectLst>
                <a:latin typeface="Papyrus" pitchFamily="66" charset="0"/>
                <a:sym typeface="Mathematica1" pitchFamily="2" charset="2"/>
              </a:rPr>
              <a:t></a:t>
            </a: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c &amp; implications  for  space-time:</a:t>
            </a:r>
          </a:p>
          <a:p>
            <a:pPr>
              <a:lnSpc>
                <a:spcPct val="80000"/>
              </a:lnSpc>
              <a:spcBef>
                <a:spcPct val="50000"/>
              </a:spcBef>
              <a:defRPr/>
            </a:pPr>
            <a:r>
              <a:rPr lang="en-US" sz="2500" b="1" dirty="0">
                <a:effectLst>
                  <a:outerShdw blurRad="38100" dist="38100" dir="2700000" algn="tl">
                    <a:srgbClr val="000000"/>
                  </a:outerShdw>
                </a:effectLst>
                <a:latin typeface="+mn-lt"/>
              </a:rPr>
              <a:t>    observational cosmology limited to only </a:t>
            </a:r>
          </a:p>
          <a:p>
            <a:pPr>
              <a:lnSpc>
                <a:spcPct val="80000"/>
              </a:lnSpc>
              <a:spcBef>
                <a:spcPct val="50000"/>
              </a:spcBef>
              <a:defRPr/>
            </a:pPr>
            <a:r>
              <a:rPr lang="en-US" sz="2500" b="1" dirty="0">
                <a:effectLst>
                  <a:outerShdw blurRad="38100" dist="38100" dir="2700000" algn="tl">
                    <a:srgbClr val="000000"/>
                  </a:outerShdw>
                </a:effectLst>
                <a:latin typeface="+mn-lt"/>
              </a:rPr>
              <a:t>    a minor thin “shell” of all of </a:t>
            </a:r>
            <a:r>
              <a:rPr lang="en-US" sz="2500" b="1" dirty="0" err="1">
                <a:effectLst>
                  <a:outerShdw blurRad="38100" dist="38100" dir="2700000" algn="tl">
                    <a:srgbClr val="000000"/>
                  </a:outerShdw>
                </a:effectLst>
                <a:latin typeface="+mn-lt"/>
              </a:rPr>
              <a:t>spacetime</a:t>
            </a:r>
            <a:r>
              <a:rPr lang="en-US" sz="2500" b="1" dirty="0">
                <a:effectLst>
                  <a:outerShdw blurRad="38100" dist="38100" dir="2700000" algn="tl">
                    <a:srgbClr val="000000"/>
                  </a:outerShdw>
                </a:effectLst>
                <a:latin typeface="+mn-lt"/>
              </a:rPr>
              <a:t> …  </a:t>
            </a:r>
          </a:p>
        </p:txBody>
      </p:sp>
      <p:sp>
        <p:nvSpPr>
          <p:cNvPr id="1078278" name="Text Box 6"/>
          <p:cNvSpPr txBox="1">
            <a:spLocks noChangeArrowheads="1"/>
          </p:cNvSpPr>
          <p:nvPr/>
        </p:nvSpPr>
        <p:spPr bwMode="auto">
          <a:xfrm>
            <a:off x="395288" y="2565400"/>
            <a:ext cx="9720262" cy="5111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There is only one (visible) Universe  …</a:t>
            </a:r>
          </a:p>
        </p:txBody>
      </p:sp>
      <p:sp>
        <p:nvSpPr>
          <p:cNvPr id="7" name="Rectangle 6"/>
          <p:cNvSpPr/>
          <p:nvPr/>
        </p:nvSpPr>
        <p:spPr>
          <a:xfrm>
            <a:off x="285750" y="2143125"/>
            <a:ext cx="8501063" cy="4429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8278"/>
                                        </p:tgtEl>
                                        <p:attrNameLst>
                                          <p:attrName>style.visibility</p:attrName>
                                        </p:attrNameLst>
                                      </p:cBhvr>
                                      <p:to>
                                        <p:strVal val="visible"/>
                                      </p:to>
                                    </p:set>
                                    <p:animEffect transition="in" filter="box(in)">
                                      <p:cBhvr>
                                        <p:cTn id="7" dur="3000"/>
                                        <p:tgtEl>
                                          <p:spTgt spid="1078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78276"/>
                                        </p:tgtEl>
                                        <p:attrNameLst>
                                          <p:attrName>style.visibility</p:attrName>
                                        </p:attrNameLst>
                                      </p:cBhvr>
                                      <p:to>
                                        <p:strVal val="visible"/>
                                      </p:to>
                                    </p:set>
                                    <p:animEffect transition="in" filter="box(in)">
                                      <p:cBhvr>
                                        <p:cTn id="12" dur="3000"/>
                                        <p:tgtEl>
                                          <p:spTgt spid="10782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78277"/>
                                        </p:tgtEl>
                                        <p:attrNameLst>
                                          <p:attrName>style.visibility</p:attrName>
                                        </p:attrNameLst>
                                      </p:cBhvr>
                                      <p:to>
                                        <p:strVal val="visible"/>
                                      </p:to>
                                    </p:set>
                                    <p:animEffect transition="in" filter="box(in)">
                                      <p:cBhvr>
                                        <p:cTn id="17" dur="3000"/>
                                        <p:tgtEl>
                                          <p:spTgt spid="1078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6" grpId="0"/>
      <p:bldP spid="1078277" grpId="0"/>
      <p:bldP spid="10782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2"/>
            <a:ext cx="8526462" cy="5515123"/>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71437" y="1484784"/>
            <a:ext cx="9072563" cy="6170920"/>
          </a:xfrm>
          <a:prstGeom prst="rect">
            <a:avLst/>
          </a:prstGeom>
        </p:spPr>
        <p:txBody>
          <a:bodyPr>
            <a:spAutoFit/>
          </a:bodyPr>
          <a:lstStyle/>
          <a:p>
            <a:pPr algn="ctr">
              <a:lnSpc>
                <a:spcPct val="80000"/>
              </a:lnSpc>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13.8 </a:t>
            </a:r>
            <a:r>
              <a:rPr lang="en-US" sz="7000" b="1" dirty="0" err="1" smtClean="0">
                <a:solidFill>
                  <a:prstClr val="black">
                    <a:lumMod val="85000"/>
                    <a:lumOff val="15000"/>
                  </a:prstClr>
                </a:solidFill>
                <a:effectLst>
                  <a:outerShdw blurRad="38100" dist="38100" dir="2700000" algn="tl">
                    <a:srgbClr val="000000"/>
                  </a:outerShdw>
                </a:effectLst>
                <a:latin typeface="Papyrus" pitchFamily="66" charset="0"/>
              </a:rPr>
              <a:t>Gigayears</a:t>
            </a:r>
            <a:endParaRPr lang="en-US" sz="70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endParaRPr lang="en-US" sz="70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of</a:t>
            </a: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endParaRPr lang="en-US" sz="70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lnSpc>
                <a:spcPct val="80000"/>
              </a:lnSpc>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Cosmic History</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385719367"/>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4152349898"/>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616" y="-99392"/>
            <a:ext cx="11579614" cy="7237259"/>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4291931749"/>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836712"/>
            <a:ext cx="9144000" cy="6192958"/>
          </a:xfrm>
        </p:spPr>
      </p:pic>
      <p:sp>
        <p:nvSpPr>
          <p:cNvPr id="5" name="Title 2"/>
          <p:cNvSpPr>
            <a:spLocks noGrp="1"/>
          </p:cNvSpPr>
          <p:nvPr>
            <p:ph type="title"/>
          </p:nvPr>
        </p:nvSpPr>
        <p:spPr>
          <a:xfrm>
            <a:off x="467544" y="-171400"/>
            <a:ext cx="8229600" cy="1219200"/>
          </a:xfrm>
        </p:spPr>
        <p:txBody>
          <a:bodyPr/>
          <a:lstStyle/>
          <a:p>
            <a:r>
              <a:rPr lang="nl-NL" dirty="0" smtClean="0"/>
              <a:t>                 Big Bang Chronology</a:t>
            </a:r>
            <a:endParaRPr lang="en-GB" dirty="0"/>
          </a:p>
        </p:txBody>
      </p:sp>
    </p:spTree>
    <p:extLst>
      <p:ext uri="{BB962C8B-B14F-4D97-AF65-F5344CB8AC3E}">
        <p14:creationId xmlns:p14="http://schemas.microsoft.com/office/powerpoint/2010/main" val="2533396187"/>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58737" y="1844824"/>
            <a:ext cx="9072563" cy="2246769"/>
          </a:xfrm>
          <a:prstGeom prst="rect">
            <a:avLst/>
          </a:prstGeom>
        </p:spPr>
        <p:txBody>
          <a:bodyPr>
            <a:spAutoFit/>
          </a:bodyPr>
          <a:lstStyle/>
          <a:p>
            <a:pPr algn="ctr">
              <a:defRPr/>
            </a:pPr>
            <a:endParaRPr lang="en-US" sz="70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Cosmic Calendar</a:t>
            </a: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 </a:t>
            </a: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862268086"/>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13" y="0"/>
            <a:ext cx="9143999" cy="6858000"/>
          </a:xfrm>
        </p:spPr>
      </p:pic>
    </p:spTree>
    <p:extLst>
      <p:ext uri="{BB962C8B-B14F-4D97-AF65-F5344CB8AC3E}">
        <p14:creationId xmlns:p14="http://schemas.microsoft.com/office/powerpoint/2010/main" val="4153578698"/>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58737" y="836712"/>
            <a:ext cx="9072563" cy="3323987"/>
          </a:xfrm>
          <a:prstGeom prst="rect">
            <a:avLst/>
          </a:prstGeom>
        </p:spPr>
        <p:txBody>
          <a:bodyPr>
            <a:spAutoFit/>
          </a:bodyPr>
          <a:lstStyle/>
          <a:p>
            <a:pPr algn="ctr">
              <a:defRPr/>
            </a:pPr>
            <a:endParaRPr lang="en-US" sz="70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Cosmic Composition</a:t>
            </a: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 </a:t>
            </a: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650958083"/>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99" y="1412776"/>
            <a:ext cx="9174950" cy="5688632"/>
          </a:xfrm>
        </p:spPr>
      </p:pic>
      <p:sp>
        <p:nvSpPr>
          <p:cNvPr id="5" name="TextBox 4"/>
          <p:cNvSpPr txBox="1"/>
          <p:nvPr/>
        </p:nvSpPr>
        <p:spPr>
          <a:xfrm>
            <a:off x="-1764704" y="188640"/>
            <a:ext cx="8280920" cy="707886"/>
          </a:xfrm>
          <a:prstGeom prst="rect">
            <a:avLst/>
          </a:prstGeom>
          <a:noFill/>
        </p:spPr>
        <p:txBody>
          <a:bodyPr wrap="square" rtlCol="0">
            <a:spAutoFit/>
          </a:bodyPr>
          <a:lstStyle/>
          <a:p>
            <a:r>
              <a:rPr lang="nl-NL" sz="4000" b="1" dirty="0" smtClean="0">
                <a:solidFill>
                  <a:srgbClr val="FFFFFF"/>
                </a:solidFill>
                <a:latin typeface="Arial"/>
                <a:cs typeface="Arial" charset="0"/>
              </a:rPr>
              <a:t>              Cosmic Origins</a:t>
            </a:r>
            <a:endParaRPr lang="en-GB" sz="4000" b="1" dirty="0">
              <a:solidFill>
                <a:srgbClr val="FFFFFF"/>
              </a:solidFill>
              <a:latin typeface="Arial"/>
              <a:cs typeface="Arial" charset="0"/>
            </a:endParaRPr>
          </a:p>
        </p:txBody>
      </p:sp>
      <p:sp>
        <p:nvSpPr>
          <p:cNvPr id="6" name="TextBox 5"/>
          <p:cNvSpPr txBox="1"/>
          <p:nvPr/>
        </p:nvSpPr>
        <p:spPr>
          <a:xfrm>
            <a:off x="4355976" y="332656"/>
            <a:ext cx="4500500" cy="954107"/>
          </a:xfrm>
          <a:prstGeom prst="rect">
            <a:avLst/>
          </a:prstGeom>
          <a:noFill/>
        </p:spPr>
        <p:txBody>
          <a:bodyPr wrap="square" rtlCol="0">
            <a:spAutoFit/>
          </a:bodyPr>
          <a:lstStyle/>
          <a:p>
            <a:pPr marL="285750" indent="-285750">
              <a:buFontTx/>
              <a:buChar char="-"/>
            </a:pPr>
            <a:r>
              <a:rPr lang="nl-NL" sz="1400" b="1" dirty="0" smtClean="0">
                <a:solidFill>
                  <a:srgbClr val="FFFFFF"/>
                </a:solidFill>
                <a:latin typeface="Arial"/>
                <a:cs typeface="Arial" charset="0"/>
              </a:rPr>
              <a:t>Universe 380.000 yrs after Big Bang</a:t>
            </a:r>
          </a:p>
          <a:p>
            <a:pPr marL="285750" indent="-285750">
              <a:buFontTx/>
              <a:buChar char="-"/>
            </a:pPr>
            <a:r>
              <a:rPr lang="nl-NL" sz="1400" b="1" dirty="0" smtClean="0">
                <a:solidFill>
                  <a:srgbClr val="FFFFFF"/>
                </a:solidFill>
                <a:latin typeface="Arial"/>
                <a:cs typeface="Arial" charset="0"/>
              </a:rPr>
              <a:t>13.8 Gyrs ago       (13.798</a:t>
            </a:r>
            <a:r>
              <a:rPr lang="nl-NL" sz="1400" b="1" dirty="0" smtClean="0">
                <a:solidFill>
                  <a:srgbClr val="FFFFFF"/>
                </a:solidFill>
                <a:latin typeface="Arial"/>
                <a:cs typeface="Arial" charset="0"/>
                <a:sym typeface="Mathematica1"/>
              </a:rPr>
              <a:t>0.037 Gyrs)</a:t>
            </a:r>
          </a:p>
          <a:p>
            <a:pPr marL="285750" indent="-285750">
              <a:buFontTx/>
              <a:buChar char="-"/>
            </a:pPr>
            <a:r>
              <a:rPr lang="nl-NL" sz="1400" b="1" dirty="0" smtClean="0">
                <a:solidFill>
                  <a:srgbClr val="FFFFFF"/>
                </a:solidFill>
                <a:latin typeface="Arial"/>
                <a:cs typeface="Arial" charset="0"/>
                <a:sym typeface="Mathematica1"/>
              </a:rPr>
              <a:t>Temperature         T = 2.725480.00057 K</a:t>
            </a:r>
            <a:endParaRPr lang="nl-NL" sz="1400" b="1" dirty="0" smtClean="0">
              <a:solidFill>
                <a:srgbClr val="FFFFFF"/>
              </a:solidFill>
              <a:latin typeface="Arial"/>
              <a:cs typeface="Arial" charset="0"/>
            </a:endParaRPr>
          </a:p>
          <a:p>
            <a:pPr marL="285750" indent="-285750">
              <a:buFontTx/>
              <a:buChar char="-"/>
            </a:pPr>
            <a:r>
              <a:rPr lang="nl-NL" sz="1400" b="1" dirty="0" smtClean="0">
                <a:solidFill>
                  <a:srgbClr val="FFFFFF"/>
                </a:solidFill>
                <a:latin typeface="Arial"/>
                <a:cs typeface="Arial" charset="0"/>
              </a:rPr>
              <a:t>temperature/density fluctuations  (</a:t>
            </a:r>
            <a:r>
              <a:rPr lang="nl-NL" sz="1400" b="1" dirty="0" smtClean="0">
                <a:solidFill>
                  <a:srgbClr val="FFFFFF"/>
                </a:solidFill>
                <a:latin typeface="Arial"/>
                <a:cs typeface="Arial" charset="0"/>
                <a:sym typeface="Mathematica1"/>
              </a:rPr>
              <a:t>T/T&lt;10</a:t>
            </a:r>
            <a:r>
              <a:rPr lang="nl-NL" sz="1400" b="1" baseline="30000" dirty="0" smtClean="0">
                <a:solidFill>
                  <a:srgbClr val="FFFFFF"/>
                </a:solidFill>
                <a:latin typeface="Arial"/>
                <a:cs typeface="Arial" charset="0"/>
                <a:sym typeface="Mathematica1"/>
              </a:rPr>
              <a:t>-5</a:t>
            </a:r>
            <a:r>
              <a:rPr lang="nl-NL" sz="1400" b="1" dirty="0" smtClean="0">
                <a:solidFill>
                  <a:srgbClr val="FFFFFF"/>
                </a:solidFill>
                <a:latin typeface="Arial"/>
                <a:cs typeface="Arial" charset="0"/>
              </a:rPr>
              <a:t>) </a:t>
            </a:r>
          </a:p>
        </p:txBody>
      </p:sp>
      <p:sp>
        <p:nvSpPr>
          <p:cNvPr id="7" name="Rectangle 6"/>
          <p:cNvSpPr/>
          <p:nvPr/>
        </p:nvSpPr>
        <p:spPr>
          <a:xfrm>
            <a:off x="4283968" y="260648"/>
            <a:ext cx="4464496" cy="11521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TextBox 7"/>
          <p:cNvSpPr txBox="1"/>
          <p:nvPr/>
        </p:nvSpPr>
        <p:spPr>
          <a:xfrm>
            <a:off x="-1548680" y="5733256"/>
            <a:ext cx="8280920" cy="1785104"/>
          </a:xfrm>
          <a:prstGeom prst="rect">
            <a:avLst/>
          </a:prstGeom>
          <a:noFill/>
        </p:spPr>
        <p:txBody>
          <a:bodyPr wrap="square" rtlCol="0">
            <a:spAutoFit/>
          </a:bodyPr>
          <a:lstStyle/>
          <a:p>
            <a:r>
              <a:rPr lang="nl-NL" sz="4000" b="1" dirty="0" smtClean="0">
                <a:solidFill>
                  <a:srgbClr val="FFFFFF"/>
                </a:solidFill>
                <a:latin typeface="Arial"/>
                <a:cs typeface="Arial" charset="0"/>
              </a:rPr>
              <a:t>             </a:t>
            </a:r>
            <a:r>
              <a:rPr lang="nl-NL" sz="3000" b="1" dirty="0" smtClean="0">
                <a:solidFill>
                  <a:srgbClr val="FFFFFF"/>
                </a:solidFill>
                <a:latin typeface="Arial"/>
                <a:cs typeface="Arial" charset="0"/>
              </a:rPr>
              <a:t>Planck Baby Photo</a:t>
            </a:r>
          </a:p>
          <a:p>
            <a:r>
              <a:rPr lang="nl-NL" sz="3000" b="1" dirty="0" smtClean="0">
                <a:solidFill>
                  <a:srgbClr val="FFFFFF"/>
                </a:solidFill>
                <a:latin typeface="Arial"/>
                <a:cs typeface="Arial" charset="0"/>
              </a:rPr>
              <a:t>                    of our Universe</a:t>
            </a:r>
          </a:p>
          <a:p>
            <a:r>
              <a:rPr lang="nl-NL" sz="4000" b="1" dirty="0" smtClean="0">
                <a:solidFill>
                  <a:srgbClr val="FFFFFF"/>
                </a:solidFill>
                <a:latin typeface="Arial"/>
                <a:cs typeface="Arial" charset="0"/>
              </a:rPr>
              <a:t> </a:t>
            </a:r>
            <a:endParaRPr lang="en-GB" sz="4000" b="1" dirty="0">
              <a:solidFill>
                <a:srgbClr val="FFFFFF"/>
              </a:solidFill>
              <a:latin typeface="Arial"/>
              <a:cs typeface="Arial" charset="0"/>
            </a:endParaRPr>
          </a:p>
        </p:txBody>
      </p:sp>
    </p:spTree>
    <p:extLst>
      <p:ext uri="{BB962C8B-B14F-4D97-AF65-F5344CB8AC3E}">
        <p14:creationId xmlns:p14="http://schemas.microsoft.com/office/powerpoint/2010/main" val="2653386481"/>
      </p:ext>
    </p:extLst>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9824"/>
          </a:stretch>
        </a:blip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6858000"/>
          </a:xfrm>
          <a:prstGeom prst="rect">
            <a:avLst/>
          </a:prstGeom>
          <a:solidFill>
            <a:schemeClr val="accent1">
              <a:alpha val="34117"/>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54275" name="Rectangle 3"/>
          <p:cNvSpPr>
            <a:spLocks noChangeArrowheads="1"/>
          </p:cNvSpPr>
          <p:nvPr/>
        </p:nvSpPr>
        <p:spPr bwMode="auto">
          <a:xfrm>
            <a:off x="-107950" y="0"/>
            <a:ext cx="9251950" cy="1484313"/>
          </a:xfrm>
          <a:prstGeom prst="rect">
            <a:avLst/>
          </a:prstGeom>
          <a:solidFill>
            <a:schemeClr val="bg2">
              <a:lumMod val="60000"/>
              <a:lumOff val="40000"/>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39012" name="Rectangle 4"/>
          <p:cNvSpPr>
            <a:spLocks noGrp="1" noChangeArrowheads="1"/>
          </p:cNvSpPr>
          <p:nvPr>
            <p:ph type="title" idx="4294967295"/>
          </p:nvPr>
        </p:nvSpPr>
        <p:spPr>
          <a:xfrm>
            <a:off x="0" y="9540"/>
            <a:ext cx="9217025" cy="1371600"/>
          </a:xfrm>
        </p:spPr>
        <p:txBody>
          <a:bodyPr/>
          <a:lstStyle/>
          <a:p>
            <a:pPr eaLnBrk="1" hangingPunct="1">
              <a:defRPr/>
            </a:pPr>
            <a:r>
              <a:rPr lang="en-US" sz="4000" b="1" dirty="0" smtClean="0">
                <a:solidFill>
                  <a:schemeClr val="tx1"/>
                </a:solidFill>
                <a:effectLst>
                  <a:outerShdw blurRad="38100" dist="38100" dir="2700000" algn="tl">
                    <a:srgbClr val="000000"/>
                  </a:outerShdw>
                </a:effectLst>
              </a:rPr>
              <a:t>Cosmic Light:</a:t>
            </a:r>
            <a:br>
              <a:rPr lang="en-US" sz="4000" b="1" dirty="0" smtClean="0">
                <a:solidFill>
                  <a:schemeClr val="tx1"/>
                </a:solidFill>
                <a:effectLst>
                  <a:outerShdw blurRad="38100" dist="38100" dir="2700000" algn="tl">
                    <a:srgbClr val="000000"/>
                  </a:outerShdw>
                </a:effectLst>
              </a:rPr>
            </a:br>
            <a:r>
              <a:rPr lang="en-US" sz="4000" b="1" dirty="0" smtClean="0">
                <a:solidFill>
                  <a:schemeClr val="tx1"/>
                </a:solidFill>
                <a:effectLst>
                  <a:outerShdw blurRad="38100" dist="38100" dir="2700000" algn="tl">
                    <a:srgbClr val="000000"/>
                  </a:outerShdw>
                </a:effectLst>
              </a:rPr>
              <a:t>most abundant species</a:t>
            </a:r>
          </a:p>
        </p:txBody>
      </p:sp>
      <p:sp>
        <p:nvSpPr>
          <p:cNvPr id="939013" name="Text Box 5"/>
          <p:cNvSpPr txBox="1">
            <a:spLocks noChangeArrowheads="1"/>
          </p:cNvSpPr>
          <p:nvPr/>
        </p:nvSpPr>
        <p:spPr bwMode="auto">
          <a:xfrm>
            <a:off x="342106" y="1933575"/>
            <a:ext cx="8351837" cy="4662815"/>
          </a:xfrm>
          <a:prstGeom prst="rect">
            <a:avLst/>
          </a:prstGeom>
          <a:noFill/>
          <a:ln w="9525">
            <a:noFill/>
            <a:miter lim="800000"/>
            <a:headEnd/>
            <a:tailEnd/>
          </a:ln>
          <a:effectLst/>
        </p:spPr>
        <p:txBody>
          <a:bodyPr>
            <a:spAutoFit/>
          </a:bodyPr>
          <a:lstStyle/>
          <a:p>
            <a:pPr algn="ctr">
              <a:lnSpc>
                <a:spcPct val="90000"/>
              </a:lnSpc>
              <a:spcBef>
                <a:spcPct val="50000"/>
              </a:spcBef>
              <a:defRPr/>
            </a:pPr>
            <a:r>
              <a:rPr lang="en-US" sz="3000" b="1" dirty="0" smtClean="0">
                <a:solidFill>
                  <a:srgbClr val="000099"/>
                </a:solidFill>
                <a:effectLst>
                  <a:outerShdw blurRad="38100" dist="38100" dir="2700000" algn="tl">
                    <a:srgbClr val="000000"/>
                  </a:outerShdw>
                </a:effectLst>
                <a:latin typeface="Arial"/>
              </a:rPr>
              <a:t>By far, </a:t>
            </a:r>
          </a:p>
          <a:p>
            <a:pPr algn="ctr">
              <a:lnSpc>
                <a:spcPct val="90000"/>
              </a:lnSpc>
              <a:spcBef>
                <a:spcPct val="50000"/>
              </a:spcBef>
              <a:defRPr/>
            </a:pPr>
            <a:r>
              <a:rPr lang="en-US" sz="3000" b="1" dirty="0" smtClean="0">
                <a:solidFill>
                  <a:srgbClr val="000099"/>
                </a:solidFill>
                <a:effectLst>
                  <a:outerShdw blurRad="38100" dist="38100" dir="2700000" algn="tl">
                    <a:srgbClr val="000000"/>
                  </a:outerShdw>
                </a:effectLst>
                <a:latin typeface="Arial"/>
              </a:rPr>
              <a:t>the most abundant particle species </a:t>
            </a:r>
          </a:p>
          <a:p>
            <a:pPr algn="ctr">
              <a:lnSpc>
                <a:spcPct val="90000"/>
              </a:lnSpc>
              <a:spcBef>
                <a:spcPct val="50000"/>
              </a:spcBef>
              <a:defRPr/>
            </a:pPr>
            <a:r>
              <a:rPr lang="en-US" sz="3000" b="1" dirty="0" smtClean="0">
                <a:solidFill>
                  <a:srgbClr val="000099"/>
                </a:solidFill>
                <a:effectLst>
                  <a:outerShdw blurRad="38100" dist="38100" dir="2700000" algn="tl">
                    <a:srgbClr val="000000"/>
                  </a:outerShdw>
                </a:effectLst>
                <a:latin typeface="Arial"/>
              </a:rPr>
              <a:t>in the Universe</a:t>
            </a:r>
          </a:p>
          <a:p>
            <a:pPr algn="ctr">
              <a:lnSpc>
                <a:spcPct val="90000"/>
              </a:lnSpc>
              <a:spcBef>
                <a:spcPct val="50000"/>
              </a:spcBef>
              <a:defRPr/>
            </a:pPr>
            <a:endParaRPr lang="en-US" sz="3000" b="1" dirty="0" smtClean="0">
              <a:solidFill>
                <a:srgbClr val="000099"/>
              </a:solidFill>
              <a:effectLst>
                <a:outerShdw blurRad="38100" dist="38100" dir="2700000" algn="tl">
                  <a:srgbClr val="000000"/>
                </a:outerShdw>
              </a:effectLst>
              <a:latin typeface="Arial"/>
            </a:endParaRPr>
          </a:p>
          <a:p>
            <a:pPr algn="ctr">
              <a:lnSpc>
                <a:spcPct val="90000"/>
              </a:lnSpc>
              <a:spcBef>
                <a:spcPct val="50000"/>
              </a:spcBef>
              <a:defRPr/>
            </a:pPr>
            <a:r>
              <a:rPr lang="en-US" sz="3000" b="1" dirty="0">
                <a:solidFill>
                  <a:srgbClr val="000099"/>
                </a:solidFill>
                <a:effectLst>
                  <a:outerShdw blurRad="38100" dist="38100" dir="2700000" algn="tl">
                    <a:srgbClr val="000000"/>
                  </a:outerShdw>
                </a:effectLst>
                <a:latin typeface="Arial"/>
              </a:rPr>
              <a:t>t</a:t>
            </a:r>
            <a:r>
              <a:rPr lang="en-US" sz="3000" b="1" dirty="0" smtClean="0">
                <a:solidFill>
                  <a:srgbClr val="000099"/>
                </a:solidFill>
                <a:effectLst>
                  <a:outerShdw blurRad="38100" dist="38100" dir="2700000" algn="tl">
                    <a:srgbClr val="000000"/>
                  </a:outerShdw>
                </a:effectLst>
                <a:latin typeface="Arial"/>
              </a:rPr>
              <a:t>o every proton/neutron </a:t>
            </a:r>
            <a:endParaRPr lang="en-US" sz="3000" b="1" dirty="0">
              <a:solidFill>
                <a:srgbClr val="000099"/>
              </a:solidFill>
              <a:effectLst>
                <a:outerShdw blurRad="38100" dist="38100" dir="2700000" algn="tl">
                  <a:srgbClr val="000000"/>
                </a:outerShdw>
              </a:effectLst>
              <a:latin typeface="Arial"/>
            </a:endParaRPr>
          </a:p>
          <a:p>
            <a:pPr algn="ctr">
              <a:lnSpc>
                <a:spcPct val="90000"/>
              </a:lnSpc>
              <a:spcBef>
                <a:spcPct val="50000"/>
              </a:spcBef>
              <a:defRPr/>
            </a:pPr>
            <a:endParaRPr lang="en-US" sz="3000" b="1" dirty="0" smtClean="0">
              <a:solidFill>
                <a:srgbClr val="000099"/>
              </a:solidFill>
              <a:effectLst>
                <a:outerShdw blurRad="38100" dist="38100" dir="2700000" algn="tl">
                  <a:srgbClr val="000000"/>
                </a:outerShdw>
              </a:effectLst>
              <a:latin typeface="Arial"/>
            </a:endParaRPr>
          </a:p>
          <a:p>
            <a:pPr algn="ctr">
              <a:lnSpc>
                <a:spcPct val="90000"/>
              </a:lnSpc>
              <a:spcBef>
                <a:spcPct val="50000"/>
              </a:spcBef>
              <a:defRPr/>
            </a:pPr>
            <a:r>
              <a:rPr lang="en-US" sz="3000" b="1" dirty="0" smtClean="0">
                <a:solidFill>
                  <a:srgbClr val="CC0000"/>
                </a:solidFill>
                <a:effectLst>
                  <a:outerShdw blurRad="38100" dist="38100" dir="2700000" algn="tl">
                    <a:srgbClr val="000000"/>
                  </a:outerShdw>
                </a:effectLst>
                <a:latin typeface="Arial"/>
              </a:rPr>
              <a:t>n</a:t>
            </a:r>
            <a:r>
              <a:rPr lang="el-GR" sz="3000" b="1" baseline="-25000" dirty="0">
                <a:solidFill>
                  <a:srgbClr val="CC0000"/>
                </a:solidFill>
                <a:effectLst>
                  <a:outerShdw blurRad="38100" dist="38100" dir="2700000" algn="tl">
                    <a:srgbClr val="000000"/>
                  </a:outerShdw>
                </a:effectLst>
                <a:latin typeface="Arial"/>
              </a:rPr>
              <a:t>γ</a:t>
            </a:r>
            <a:r>
              <a:rPr lang="en-US" sz="3000" b="1" dirty="0">
                <a:solidFill>
                  <a:srgbClr val="CC0000"/>
                </a:solidFill>
                <a:effectLst>
                  <a:outerShdw blurRad="38100" dist="38100" dir="2700000" algn="tl">
                    <a:srgbClr val="000000"/>
                  </a:outerShdw>
                </a:effectLst>
                <a:latin typeface="Arial"/>
              </a:rPr>
              <a:t>/n</a:t>
            </a:r>
            <a:r>
              <a:rPr lang="en-US" sz="3000" b="1" baseline="-25000" dirty="0">
                <a:solidFill>
                  <a:srgbClr val="CC0000"/>
                </a:solidFill>
                <a:effectLst>
                  <a:outerShdw blurRad="38100" dist="38100" dir="2700000" algn="tl">
                    <a:srgbClr val="000000"/>
                  </a:outerShdw>
                </a:effectLst>
                <a:latin typeface="Arial"/>
              </a:rPr>
              <a:t> B</a:t>
            </a:r>
            <a:r>
              <a:rPr lang="en-US" sz="3000" b="1" dirty="0">
                <a:solidFill>
                  <a:srgbClr val="CC0000"/>
                </a:solidFill>
                <a:effectLst>
                  <a:outerShdw blurRad="38100" dist="38100" dir="2700000" algn="tl">
                    <a:srgbClr val="000000"/>
                  </a:outerShdw>
                </a:effectLst>
                <a:latin typeface="Arial"/>
              </a:rPr>
              <a:t>  ~  1.9 </a:t>
            </a:r>
            <a:r>
              <a:rPr lang="en-US" sz="3000" b="1" dirty="0" smtClean="0">
                <a:solidFill>
                  <a:srgbClr val="CC0000"/>
                </a:solidFill>
                <a:effectLst>
                  <a:outerShdw blurRad="38100" dist="38100" dir="2700000" algn="tl">
                    <a:srgbClr val="000000"/>
                  </a:outerShdw>
                </a:effectLst>
                <a:latin typeface="Arial"/>
              </a:rPr>
              <a:t>billion</a:t>
            </a:r>
            <a:endParaRPr lang="en-US" sz="3000" b="1" baseline="30000" dirty="0">
              <a:solidFill>
                <a:srgbClr val="CC0000"/>
              </a:solidFill>
              <a:effectLst>
                <a:outerShdw blurRad="38100" dist="38100" dir="2700000" algn="tl">
                  <a:srgbClr val="000000"/>
                </a:outerShdw>
              </a:effectLst>
              <a:latin typeface="Arial"/>
            </a:endParaRPr>
          </a:p>
          <a:p>
            <a:pPr marL="342900" indent="-342900">
              <a:spcBef>
                <a:spcPct val="50000"/>
              </a:spcBef>
              <a:buFont typeface="Wingdings" pitchFamily="2" charset="2"/>
              <a:buChar char="q"/>
              <a:defRPr/>
            </a:pPr>
            <a:endParaRPr lang="en-US" b="1" baseline="30000" dirty="0">
              <a:solidFill>
                <a:srgbClr val="CC0000"/>
              </a:solidFill>
              <a:effectLst>
                <a:outerShdw blurRad="38100" dist="38100" dir="2700000" algn="tl">
                  <a:srgbClr val="000000"/>
                </a:outerShdw>
              </a:effectLst>
              <a:latin typeface="Arial"/>
            </a:endParaRPr>
          </a:p>
        </p:txBody>
      </p:sp>
      <p:sp>
        <p:nvSpPr>
          <p:cNvPr id="54278" name="Rectangle 6"/>
          <p:cNvSpPr>
            <a:spLocks noChangeArrowheads="1"/>
          </p:cNvSpPr>
          <p:nvPr/>
        </p:nvSpPr>
        <p:spPr bwMode="auto">
          <a:xfrm>
            <a:off x="323850" y="1773238"/>
            <a:ext cx="8496300" cy="496728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2481332126"/>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AutoShape 3"/>
          <p:cNvSpPr>
            <a:spLocks noChangeArrowheads="1"/>
          </p:cNvSpPr>
          <p:nvPr/>
        </p:nvSpPr>
        <p:spPr bwMode="auto">
          <a:xfrm>
            <a:off x="4427538" y="2492896"/>
            <a:ext cx="4464050" cy="2736304"/>
          </a:xfrm>
          <a:prstGeom prst="roundRect">
            <a:avLst>
              <a:gd name="adj" fmla="val 16667"/>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271" name="Rectangle 5"/>
          <p:cNvSpPr>
            <a:spLocks noGrp="1" noChangeArrowheads="1"/>
          </p:cNvSpPr>
          <p:nvPr>
            <p:ph type="title" idx="4294967295"/>
          </p:nvPr>
        </p:nvSpPr>
        <p:spPr>
          <a:xfrm>
            <a:off x="0" y="0"/>
            <a:ext cx="10404475" cy="1052513"/>
          </a:xfrm>
        </p:spPr>
        <p:txBody>
          <a:bodyPr/>
          <a:lstStyle/>
          <a:p>
            <a:pPr eaLnBrk="1" fontAlgn="auto" hangingPunct="1">
              <a:spcAft>
                <a:spcPts val="0"/>
              </a:spcAft>
              <a:defRPr/>
            </a:pPr>
            <a:r>
              <a:rPr b="1" dirty="0" smtClean="0">
                <a:solidFill>
                  <a:srgbClr val="CC0000"/>
                </a:solidFill>
                <a:latin typeface="Papyrus" pitchFamily="66" charset="0"/>
              </a:rPr>
              <a:t>        </a:t>
            </a:r>
            <a:r>
              <a:rPr sz="6000" b="1" dirty="0" smtClean="0">
                <a:solidFill>
                  <a:schemeClr val="bg1">
                    <a:lumMod val="85000"/>
                    <a:lumOff val="15000"/>
                  </a:schemeClr>
                </a:solidFill>
              </a:rPr>
              <a:t>the Cosmic  TV Show</a:t>
            </a:r>
          </a:p>
        </p:txBody>
      </p:sp>
      <p:graphicFrame>
        <p:nvGraphicFramePr>
          <p:cNvPr id="2560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114"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5" name="Rectangle 7"/>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06" name="Rectangle 8"/>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07" name="Rectangle 9"/>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08" name="Rectangle 10"/>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09" name="Rectangle 11"/>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10" name="Rectangle 12"/>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graphicFrame>
        <p:nvGraphicFramePr>
          <p:cNvPr id="25611" name="Objec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115"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12" name="Rectangle 14"/>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13" name="Rectangle 15"/>
          <p:cNvSpPr>
            <a:spLocks noChangeArrowheads="1"/>
          </p:cNvSpPr>
          <p:nvPr/>
        </p:nvSpPr>
        <p:spPr bwMode="auto">
          <a:xfrm>
            <a:off x="1547813" y="2997200"/>
            <a:ext cx="53292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14" name="Rectangle 16"/>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15"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5616" name="Text Box 18"/>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endParaRPr lang="en-US" altLang="en-US" sz="1800">
              <a:solidFill>
                <a:prstClr val="white"/>
              </a:solidFill>
              <a:latin typeface="Arial" charset="0"/>
            </a:endParaRPr>
          </a:p>
        </p:txBody>
      </p:sp>
      <p:pic>
        <p:nvPicPr>
          <p:cNvPr id="25617" name="Picture 19" descr="tv"/>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0063" y="1000125"/>
            <a:ext cx="691356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0" name="Text Box 20"/>
          <p:cNvSpPr txBox="1">
            <a:spLocks noChangeArrowheads="1"/>
          </p:cNvSpPr>
          <p:nvPr/>
        </p:nvSpPr>
        <p:spPr bwMode="auto">
          <a:xfrm>
            <a:off x="4539580" y="2744787"/>
            <a:ext cx="4464050" cy="2308324"/>
          </a:xfrm>
          <a:prstGeom prst="rect">
            <a:avLst/>
          </a:prstGeom>
          <a:noFill/>
          <a:ln w="9525">
            <a:noFill/>
            <a:miter lim="800000"/>
            <a:headEnd/>
            <a:tailEnd/>
          </a:ln>
          <a:effectLst/>
        </p:spPr>
        <p:txBody>
          <a:bodyPr>
            <a:spAutoFit/>
          </a:bodyPr>
          <a:lstStyle/>
          <a:p>
            <a:pPr>
              <a:spcBef>
                <a:spcPct val="50000"/>
              </a:spcBef>
              <a:defRPr/>
            </a:pPr>
            <a:r>
              <a:rPr lang="en-US" sz="1600" u="sng" dirty="0">
                <a:solidFill>
                  <a:prstClr val="white"/>
                </a:solidFill>
                <a:effectLst>
                  <a:outerShdw blurRad="38100" dist="38100" dir="2700000" algn="tl">
                    <a:srgbClr val="000000"/>
                  </a:outerShdw>
                </a:effectLst>
                <a:latin typeface="Constantia"/>
              </a:rPr>
              <a:t>Note</a:t>
            </a:r>
            <a:r>
              <a:rPr lang="en-US" sz="1600" u="sng" dirty="0" smtClean="0">
                <a:solidFill>
                  <a:prstClr val="white"/>
                </a:solidFill>
                <a:effectLst>
                  <a:outerShdw blurRad="38100" dist="38100" dir="2700000" algn="tl">
                    <a:srgbClr val="000000"/>
                  </a:outerShdw>
                </a:effectLst>
                <a:latin typeface="Constantia"/>
              </a:rPr>
              <a:t>:</a:t>
            </a:r>
            <a:endParaRPr lang="en-US" sz="1600" dirty="0">
              <a:solidFill>
                <a:prstClr val="white"/>
              </a:solidFill>
              <a:latin typeface="Constantia"/>
            </a:endParaRPr>
          </a:p>
          <a:p>
            <a:pPr>
              <a:spcBef>
                <a:spcPct val="50000"/>
              </a:spcBef>
              <a:defRPr/>
            </a:pPr>
            <a:r>
              <a:rPr lang="en-US" sz="1600" dirty="0" smtClean="0">
                <a:solidFill>
                  <a:prstClr val="white"/>
                </a:solidFill>
                <a:latin typeface="Constantia"/>
              </a:rPr>
              <a:t>The cosmic microwave background is not an exotic phenomenon:  </a:t>
            </a:r>
          </a:p>
          <a:p>
            <a:pPr>
              <a:spcBef>
                <a:spcPct val="50000"/>
              </a:spcBef>
              <a:defRPr/>
            </a:pPr>
            <a:r>
              <a:rPr lang="en-US" sz="1600" dirty="0" smtClean="0">
                <a:solidFill>
                  <a:prstClr val="white"/>
                </a:solidFill>
                <a:latin typeface="Constantia"/>
              </a:rPr>
              <a:t>1% of the radiation (noise) on your (camping) </a:t>
            </a:r>
            <a:r>
              <a:rPr lang="en-US" sz="1600" dirty="0" err="1" smtClean="0">
                <a:solidFill>
                  <a:prstClr val="white"/>
                </a:solidFill>
                <a:latin typeface="Constantia"/>
              </a:rPr>
              <a:t>tv</a:t>
            </a:r>
            <a:r>
              <a:rPr lang="en-US" sz="1600" dirty="0" smtClean="0">
                <a:solidFill>
                  <a:prstClr val="white"/>
                </a:solidFill>
                <a:latin typeface="Constantia"/>
              </a:rPr>
              <a:t> is this CMB radiation:</a:t>
            </a:r>
          </a:p>
          <a:p>
            <a:pPr>
              <a:spcBef>
                <a:spcPct val="50000"/>
              </a:spcBef>
              <a:defRPr/>
            </a:pPr>
            <a:r>
              <a:rPr lang="en-US" sz="1600" dirty="0" smtClean="0">
                <a:solidFill>
                  <a:prstClr val="white"/>
                </a:solidFill>
                <a:latin typeface="Constantia"/>
              </a:rPr>
              <a:t>!!!!!     Live broadcast Big Bang    !!!!!</a:t>
            </a:r>
            <a:endParaRPr lang="en-US" sz="1600" dirty="0">
              <a:solidFill>
                <a:prstClr val="white"/>
              </a:solidFill>
              <a:latin typeface="Constantia"/>
            </a:endParaRPr>
          </a:p>
          <a:p>
            <a:pPr>
              <a:spcBef>
                <a:spcPct val="50000"/>
              </a:spcBef>
              <a:defRPr/>
            </a:pPr>
            <a:r>
              <a:rPr lang="en-US" sz="1600" dirty="0">
                <a:solidFill>
                  <a:prstClr val="white"/>
                </a:solidFill>
                <a:latin typeface="Constantia"/>
              </a:rPr>
              <a:t>Courtesy: W. </a:t>
            </a:r>
            <a:r>
              <a:rPr lang="en-US" sz="1600" dirty="0" smtClean="0">
                <a:solidFill>
                  <a:prstClr val="white"/>
                </a:solidFill>
                <a:latin typeface="Constantia"/>
              </a:rPr>
              <a:t>Hu</a:t>
            </a:r>
            <a:endParaRPr lang="en-US" sz="1600" dirty="0">
              <a:solidFill>
                <a:prstClr val="white"/>
              </a:solidFill>
              <a:latin typeface="Constantia"/>
            </a:endParaRPr>
          </a:p>
        </p:txBody>
      </p:sp>
      <p:sp>
        <p:nvSpPr>
          <p:cNvPr id="20" name="Rectangle 19"/>
          <p:cNvSpPr/>
          <p:nvPr/>
        </p:nvSpPr>
        <p:spPr>
          <a:xfrm>
            <a:off x="7572375" y="6286500"/>
            <a:ext cx="1571625"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112022253"/>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500063" y="-142875"/>
            <a:ext cx="10404476" cy="1371600"/>
          </a:xfrm>
          <a:prstGeom prst="rect">
            <a:avLst/>
          </a:prstGeom>
          <a:noFill/>
          <a:ln w="9525">
            <a:noFill/>
            <a:miter lim="800000"/>
            <a:headEnd/>
            <a:tailEnd/>
          </a:ln>
        </p:spPr>
        <p:txBody>
          <a:bodyPr anchor="ctr"/>
          <a:lstStyle/>
          <a:p>
            <a:pPr algn="ctr">
              <a:defRPr/>
            </a:pPr>
            <a:r>
              <a:rPr lang="en-US" sz="5600" b="1" dirty="0">
                <a:solidFill>
                  <a:prstClr val="white"/>
                </a:solidFill>
                <a:latin typeface="Constantia"/>
              </a:rPr>
              <a:t>Cosmic Energy Inventory</a:t>
            </a:r>
          </a:p>
        </p:txBody>
      </p:sp>
      <p:pic>
        <p:nvPicPr>
          <p:cNvPr id="94211" name="Picture 4"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00063" y="1071563"/>
            <a:ext cx="8229600" cy="5348287"/>
          </a:xfrm>
          <a:noFill/>
        </p:spPr>
      </p:pic>
      <p:sp>
        <p:nvSpPr>
          <p:cNvPr id="93189" name="Text Box 5"/>
          <p:cNvSpPr txBox="1">
            <a:spLocks noChangeArrowheads="1"/>
          </p:cNvSpPr>
          <p:nvPr/>
        </p:nvSpPr>
        <p:spPr bwMode="auto">
          <a:xfrm>
            <a:off x="5795963" y="6491288"/>
            <a:ext cx="4032250" cy="366712"/>
          </a:xfrm>
          <a:prstGeom prst="rect">
            <a:avLst/>
          </a:prstGeom>
          <a:noFill/>
          <a:ln w="9525">
            <a:noFill/>
            <a:miter lim="800000"/>
            <a:headEnd/>
            <a:tailEnd/>
          </a:ln>
        </p:spPr>
        <p:txBody>
          <a:bodyPr>
            <a:spAutoFit/>
          </a:bodyPr>
          <a:lstStyle/>
          <a:p>
            <a:pPr>
              <a:spcBef>
                <a:spcPct val="50000"/>
              </a:spcBef>
              <a:defRPr/>
            </a:pPr>
            <a:r>
              <a:rPr lang="en-US" b="1" dirty="0">
                <a:solidFill>
                  <a:prstClr val="white"/>
                </a:solidFill>
                <a:latin typeface="Constantia"/>
              </a:rPr>
              <a:t>Fukugita &amp; Peebles 2004</a:t>
            </a:r>
          </a:p>
        </p:txBody>
      </p:sp>
      <p:sp>
        <p:nvSpPr>
          <p:cNvPr id="94213" name="Rectangle 6"/>
          <p:cNvSpPr>
            <a:spLocks noChangeArrowheads="1"/>
          </p:cNvSpPr>
          <p:nvPr/>
        </p:nvSpPr>
        <p:spPr bwMode="auto">
          <a:xfrm>
            <a:off x="500063" y="1071563"/>
            <a:ext cx="8215312" cy="5357812"/>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Tree>
    <p:extLst>
      <p:ext uri="{BB962C8B-B14F-4D97-AF65-F5344CB8AC3E}">
        <p14:creationId xmlns:p14="http://schemas.microsoft.com/office/powerpoint/2010/main" val="86184276"/>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1268760"/>
            <a:ext cx="6230432" cy="5729868"/>
          </a:xfrm>
        </p:spPr>
      </p:pic>
      <p:sp>
        <p:nvSpPr>
          <p:cNvPr id="3" name="Title 2"/>
          <p:cNvSpPr>
            <a:spLocks noGrp="1"/>
          </p:cNvSpPr>
          <p:nvPr>
            <p:ph type="title"/>
          </p:nvPr>
        </p:nvSpPr>
        <p:spPr>
          <a:xfrm>
            <a:off x="-756592" y="116632"/>
            <a:ext cx="9731424" cy="1219200"/>
          </a:xfrm>
        </p:spPr>
        <p:txBody>
          <a:bodyPr>
            <a:normAutofit fontScale="90000"/>
          </a:bodyPr>
          <a:lstStyle/>
          <a:p>
            <a:r>
              <a:rPr lang="nl-NL" dirty="0" smtClean="0"/>
              <a:t>            </a:t>
            </a:r>
            <a:r>
              <a:rPr lang="nl-NL" sz="7200" b="1" dirty="0" smtClean="0">
                <a:solidFill>
                  <a:schemeClr val="bg1"/>
                </a:solidFill>
              </a:rPr>
              <a:t>Cosmic Constituents</a:t>
            </a:r>
            <a:endParaRPr lang="en-GB" sz="7200" b="1" dirty="0">
              <a:solidFill>
                <a:schemeClr val="bg1"/>
              </a:solidFill>
            </a:endParaRPr>
          </a:p>
        </p:txBody>
      </p:sp>
    </p:spTree>
    <p:extLst>
      <p:ext uri="{BB962C8B-B14F-4D97-AF65-F5344CB8AC3E}">
        <p14:creationId xmlns:p14="http://schemas.microsoft.com/office/powerpoint/2010/main" val="3917550630"/>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113848" y="1628894"/>
            <a:ext cx="9072563" cy="3323987"/>
          </a:xfrm>
          <a:prstGeom prst="rect">
            <a:avLst/>
          </a:prstGeom>
        </p:spPr>
        <p:txBody>
          <a:bodyPr>
            <a:spAutoFit/>
          </a:bodyPr>
          <a:lstStyle/>
          <a:p>
            <a:pPr algn="ctr">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Fate </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of the Universe</a:t>
            </a: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 </a:t>
            </a: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42627367"/>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11" descr="Nobel_medal_dsc0617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20713"/>
            <a:ext cx="525621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ChangeArrowheads="1"/>
          </p:cNvSpPr>
          <p:nvPr/>
        </p:nvSpPr>
        <p:spPr bwMode="auto">
          <a:xfrm>
            <a:off x="0" y="0"/>
            <a:ext cx="9144000" cy="1196975"/>
          </a:xfrm>
          <a:prstGeom prst="rect">
            <a:avLst/>
          </a:prstGeom>
          <a:solidFill>
            <a:srgbClr val="C0C0C0">
              <a:alpha val="50195"/>
            </a:srgbClr>
          </a:solidFill>
          <a:ln w="38100">
            <a:solidFill>
              <a:schemeClr val="bg1"/>
            </a:solidFill>
            <a:miter lim="800000"/>
            <a:headEnd/>
            <a:tailEnd/>
          </a:ln>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142875" y="0"/>
            <a:ext cx="9001125" cy="1143000"/>
          </a:xfrm>
        </p:spPr>
        <p:txBody>
          <a:bodyPr/>
          <a:lstStyle/>
          <a:p>
            <a:pPr eaLnBrk="1" hangingPunct="1">
              <a:defRPr/>
            </a:pPr>
            <a:r>
              <a:rPr lang="en-US" sz="5600" b="1" dirty="0" smtClean="0">
                <a:solidFill>
                  <a:schemeClr val="accent1"/>
                </a:solidFill>
                <a:effectLst>
                  <a:outerShdw blurRad="38100" dist="38100" dir="2700000" algn="tl">
                    <a:srgbClr val="FFFFFF"/>
                  </a:outerShdw>
                </a:effectLst>
              </a:rPr>
              <a:t>Nobel Prize Physics 2011 </a:t>
            </a:r>
          </a:p>
        </p:txBody>
      </p:sp>
      <p:sp>
        <p:nvSpPr>
          <p:cNvPr id="4101"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8" name="Rectangle 7"/>
          <p:cNvSpPr/>
          <p:nvPr/>
        </p:nvSpPr>
        <p:spPr>
          <a:xfrm>
            <a:off x="2916238" y="4221163"/>
            <a:ext cx="5903912" cy="2303462"/>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103" name="TextBox 10"/>
          <p:cNvSpPr txBox="1">
            <a:spLocks noChangeArrowheads="1"/>
          </p:cNvSpPr>
          <p:nvPr/>
        </p:nvSpPr>
        <p:spPr bwMode="auto">
          <a:xfrm>
            <a:off x="7380288"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Brian Schmidt</a:t>
            </a:r>
          </a:p>
        </p:txBody>
      </p:sp>
      <p:sp>
        <p:nvSpPr>
          <p:cNvPr id="4104" name="Rectangle 13"/>
          <p:cNvSpPr>
            <a:spLocks noChangeArrowheads="1"/>
          </p:cNvSpPr>
          <p:nvPr/>
        </p:nvSpPr>
        <p:spPr bwMode="auto">
          <a:xfrm>
            <a:off x="3132138" y="5516563"/>
            <a:ext cx="50403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FFF7"/>
                </a:solidFill>
              </a:rPr>
              <a:t>“I was shocked by my discovery, I just      </a:t>
            </a:r>
          </a:p>
          <a:p>
            <a:r>
              <a:rPr lang="en-US" b="1">
                <a:solidFill>
                  <a:srgbClr val="FFFFF7"/>
                </a:solidFill>
              </a:rPr>
              <a:t>  assumed we made a mistake" </a:t>
            </a:r>
          </a:p>
        </p:txBody>
      </p:sp>
      <p:sp>
        <p:nvSpPr>
          <p:cNvPr id="15" name="Rectangle 14"/>
          <p:cNvSpPr/>
          <p:nvPr/>
        </p:nvSpPr>
        <p:spPr>
          <a:xfrm>
            <a:off x="3132138" y="4437063"/>
            <a:ext cx="6750050" cy="1384300"/>
          </a:xfrm>
          <a:prstGeom prst="rect">
            <a:avLst/>
          </a:prstGeom>
        </p:spPr>
        <p:txBody>
          <a:bodyPr>
            <a:spAutoFit/>
          </a:bodyPr>
          <a:lstStyle/>
          <a:p>
            <a:pPr>
              <a:defRPr/>
            </a:pPr>
            <a:r>
              <a:rPr lang="en-US" b="1" dirty="0">
                <a:solidFill>
                  <a:srgbClr val="FFFFF7"/>
                </a:solidFill>
                <a:latin typeface="Arial"/>
              </a:rPr>
              <a:t>“the most startling discovery in physics since </a:t>
            </a:r>
          </a:p>
          <a:p>
            <a:pPr>
              <a:defRPr/>
            </a:pPr>
            <a:r>
              <a:rPr lang="en-US" b="1" dirty="0">
                <a:solidFill>
                  <a:srgbClr val="FFFFF7"/>
                </a:solidFill>
                <a:latin typeface="Arial"/>
              </a:rPr>
              <a:t>  I have been in the field.” </a:t>
            </a:r>
          </a:p>
          <a:p>
            <a:pPr>
              <a:defRPr/>
            </a:pPr>
            <a:r>
              <a:rPr lang="en-US" sz="1200" b="1" dirty="0">
                <a:solidFill>
                  <a:srgbClr val="FFFFF7"/>
                </a:solidFill>
                <a:latin typeface="Arial"/>
              </a:rPr>
              <a:t>                                                                                                            E. Witten</a:t>
            </a:r>
          </a:p>
          <a:p>
            <a:pPr>
              <a:defRPr/>
            </a:pPr>
            <a:endParaRPr lang="en-US" b="1" dirty="0">
              <a:solidFill>
                <a:srgbClr val="FFFFF7"/>
              </a:solidFill>
              <a:latin typeface="Arial"/>
            </a:endParaRPr>
          </a:p>
          <a:p>
            <a:pPr>
              <a:defRPr/>
            </a:pPr>
            <a:endParaRPr lang="en-US" b="1" dirty="0">
              <a:solidFill>
                <a:srgbClr val="FFFFF7"/>
              </a:solidFill>
              <a:latin typeface="Arial"/>
            </a:endParaRPr>
          </a:p>
        </p:txBody>
      </p:sp>
    </p:spTree>
    <p:extLst>
      <p:ext uri="{BB962C8B-B14F-4D97-AF65-F5344CB8AC3E}">
        <p14:creationId xmlns:p14="http://schemas.microsoft.com/office/powerpoint/2010/main" val="1312120396"/>
      </p:ext>
    </p:extLst>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1" y="980728"/>
            <a:ext cx="9157881" cy="5157192"/>
          </a:xfrm>
        </p:spPr>
      </p:pic>
    </p:spTree>
    <p:extLst>
      <p:ext uri="{BB962C8B-B14F-4D97-AF65-F5344CB8AC3E}">
        <p14:creationId xmlns:p14="http://schemas.microsoft.com/office/powerpoint/2010/main" val="3885164834"/>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smtClean="0"/>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620037677"/>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81980" y="2592332"/>
            <a:ext cx="9072563" cy="1169551"/>
          </a:xfrm>
          <a:prstGeom prst="rect">
            <a:avLst/>
          </a:prstGeom>
        </p:spPr>
        <p:txBody>
          <a:bodyPr>
            <a:spAutoFit/>
          </a:bodyPr>
          <a:lstStyle/>
          <a:p>
            <a:pPr algn="ctr">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Precision Cosmology</a:t>
            </a: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 </a:t>
            </a: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59548519"/>
      </p:ext>
    </p:extLst>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1412775"/>
            <a:ext cx="4968552" cy="5192285"/>
          </a:xfrm>
        </p:spPr>
      </p:pic>
      <p:sp>
        <p:nvSpPr>
          <p:cNvPr id="3" name="Title 2"/>
          <p:cNvSpPr>
            <a:spLocks noGrp="1"/>
          </p:cNvSpPr>
          <p:nvPr>
            <p:ph type="title"/>
          </p:nvPr>
        </p:nvSpPr>
        <p:spPr>
          <a:xfrm>
            <a:off x="323528" y="-171400"/>
            <a:ext cx="9309720" cy="1219200"/>
          </a:xfrm>
        </p:spPr>
        <p:txBody>
          <a:bodyPr>
            <a:noAutofit/>
          </a:bodyPr>
          <a:lstStyle/>
          <a:p>
            <a:r>
              <a:rPr lang="nl-NL" sz="5500" dirty="0" smtClean="0">
                <a:solidFill>
                  <a:schemeClr val="bg1"/>
                </a:solidFill>
              </a:rPr>
              <a:t>Age of Precision Cosmology</a:t>
            </a:r>
            <a:endParaRPr lang="en-GB" sz="5500" dirty="0">
              <a:solidFill>
                <a:schemeClr val="bg1"/>
              </a:solidFill>
            </a:endParaRPr>
          </a:p>
        </p:txBody>
      </p:sp>
    </p:spTree>
    <p:extLst>
      <p:ext uri="{BB962C8B-B14F-4D97-AF65-F5344CB8AC3E}">
        <p14:creationId xmlns:p14="http://schemas.microsoft.com/office/powerpoint/2010/main" val="1634005401"/>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2616" y="-99392"/>
            <a:ext cx="9659416" cy="1143000"/>
          </a:xfrm>
        </p:spPr>
        <p:txBody>
          <a:bodyPr/>
          <a:lstStyle/>
          <a:p>
            <a:r>
              <a:rPr lang="nl-NL" dirty="0"/>
              <a:t> </a:t>
            </a:r>
            <a:r>
              <a:rPr lang="nl-NL" dirty="0" smtClean="0"/>
              <a:t>        </a:t>
            </a:r>
            <a:r>
              <a:rPr lang="nl-NL" b="1" dirty="0" smtClean="0">
                <a:solidFill>
                  <a:schemeClr val="bg1"/>
                </a:solidFill>
              </a:rPr>
              <a:t>Age of Precision Cosmology</a:t>
            </a:r>
            <a:endParaRPr lang="en-GB" b="1" dirty="0">
              <a:solidFill>
                <a:schemeClr val="bg1"/>
              </a:solidFill>
            </a:endParaRPr>
          </a:p>
        </p:txBody>
      </p:sp>
      <p:sp>
        <p:nvSpPr>
          <p:cNvPr id="3" name="Content Placeholder 2"/>
          <p:cNvSpPr>
            <a:spLocks noGrp="1"/>
          </p:cNvSpPr>
          <p:nvPr>
            <p:ph idx="1"/>
          </p:nvPr>
        </p:nvSpPr>
        <p:spPr>
          <a:xfrm>
            <a:off x="417705" y="908720"/>
            <a:ext cx="8928992" cy="4525963"/>
          </a:xfrm>
        </p:spPr>
        <p:txBody>
          <a:bodyPr/>
          <a:lstStyle/>
          <a:p>
            <a:pPr marL="0" indent="0">
              <a:buNone/>
            </a:pPr>
            <a:r>
              <a:rPr lang="nl-NL" sz="1600" dirty="0" smtClean="0">
                <a:solidFill>
                  <a:schemeClr val="bg1"/>
                </a:solidFill>
              </a:rPr>
              <a:t>Over the past century - in particular the last 2 decades - we have established an </a:t>
            </a:r>
          </a:p>
          <a:p>
            <a:pPr marL="0" indent="0">
              <a:buNone/>
            </a:pPr>
            <a:r>
              <a:rPr lang="nl-NL" sz="1600" dirty="0">
                <a:solidFill>
                  <a:schemeClr val="bg1"/>
                </a:solidFill>
              </a:rPr>
              <a:t>a</a:t>
            </a:r>
            <a:r>
              <a:rPr lang="nl-NL" sz="1600" dirty="0" smtClean="0">
                <a:solidFill>
                  <a:schemeClr val="bg1"/>
                </a:solidFill>
              </a:rPr>
              <a:t>mazingly accurate view of the Universe in which we live:</a:t>
            </a:r>
          </a:p>
          <a:p>
            <a:pPr marL="0" indent="0">
              <a:buNone/>
            </a:pPr>
            <a:endParaRPr lang="nl-NL" sz="1600" dirty="0">
              <a:solidFill>
                <a:schemeClr val="bg1"/>
              </a:solidFill>
            </a:endParaRPr>
          </a:p>
          <a:p>
            <a:pPr>
              <a:buFont typeface="Arial" panose="020B0604020202020204" pitchFamily="34" charset="0"/>
              <a:buChar char="•"/>
            </a:pPr>
            <a:r>
              <a:rPr lang="nl-NL" sz="1400" dirty="0" smtClean="0">
                <a:solidFill>
                  <a:schemeClr val="bg1"/>
                </a:solidFill>
              </a:rPr>
              <a:t> It was formed in the Hot Big Bang:                                  T</a:t>
            </a:r>
            <a:r>
              <a:rPr lang="nl-NL" sz="1400" baseline="-25000" dirty="0" smtClean="0">
                <a:solidFill>
                  <a:schemeClr val="bg1"/>
                </a:solidFill>
              </a:rPr>
              <a:t>0</a:t>
            </a:r>
            <a:r>
              <a:rPr lang="nl-NL" sz="1400" dirty="0" smtClean="0">
                <a:solidFill>
                  <a:schemeClr val="bg1"/>
                </a:solidFill>
              </a:rPr>
              <a:t> = 13.798</a:t>
            </a:r>
            <a:r>
              <a:rPr lang="nl-NL" sz="1400" b="1" dirty="0" smtClean="0">
                <a:solidFill>
                  <a:srgbClr val="FFFFFF"/>
                </a:solidFill>
                <a:cs typeface="Arial" charset="0"/>
                <a:sym typeface="Mathematica1"/>
              </a:rPr>
              <a:t></a:t>
            </a:r>
            <a:r>
              <a:rPr lang="nl-NL" sz="1400" dirty="0">
                <a:solidFill>
                  <a:srgbClr val="FFFFFF"/>
                </a:solidFill>
                <a:cs typeface="Arial" charset="0"/>
                <a:sym typeface="Mathematica1"/>
              </a:rPr>
              <a:t>0.037</a:t>
            </a:r>
            <a:r>
              <a:rPr lang="nl-NL" sz="1400" dirty="0" smtClean="0">
                <a:solidFill>
                  <a:schemeClr val="bg1"/>
                </a:solidFill>
              </a:rPr>
              <a:t> Gigayears ago</a:t>
            </a:r>
          </a:p>
          <a:p>
            <a:pPr>
              <a:buFont typeface="Arial" panose="020B0604020202020204" pitchFamily="34" charset="0"/>
              <a:buChar char="•"/>
            </a:pPr>
            <a:endParaRPr lang="nl-NL" sz="1400" dirty="0" smtClean="0">
              <a:solidFill>
                <a:schemeClr val="bg1"/>
              </a:solidFill>
            </a:endParaRPr>
          </a:p>
          <a:p>
            <a:pPr>
              <a:buFont typeface="Arial" panose="020B0604020202020204" pitchFamily="34" charset="0"/>
              <a:buChar char="•"/>
            </a:pPr>
            <a:r>
              <a:rPr lang="nl-NL" sz="1400" dirty="0">
                <a:solidFill>
                  <a:schemeClr val="bg1"/>
                </a:solidFill>
              </a:rPr>
              <a:t> </a:t>
            </a:r>
            <a:r>
              <a:rPr lang="nl-NL" sz="1400" dirty="0" smtClean="0">
                <a:solidFill>
                  <a:schemeClr val="bg1"/>
                </a:solidFill>
              </a:rPr>
              <a:t>Space (!!!) is expanding ever since:                                 H</a:t>
            </a:r>
            <a:r>
              <a:rPr lang="nl-NL" sz="1400" baseline="-25000" dirty="0" smtClean="0">
                <a:solidFill>
                  <a:schemeClr val="bg1"/>
                </a:solidFill>
              </a:rPr>
              <a:t>0</a:t>
            </a:r>
            <a:r>
              <a:rPr lang="nl-NL" sz="1400" dirty="0" smtClean="0">
                <a:solidFill>
                  <a:schemeClr val="bg1"/>
                </a:solidFill>
              </a:rPr>
              <a:t> = 67.74</a:t>
            </a:r>
            <a:r>
              <a:rPr lang="nl-NL" sz="1400" b="1" dirty="0" smtClean="0">
                <a:solidFill>
                  <a:srgbClr val="FFFFFF"/>
                </a:solidFill>
                <a:cs typeface="Arial" charset="0"/>
                <a:sym typeface="Mathematica1"/>
              </a:rPr>
              <a:t></a:t>
            </a:r>
            <a:r>
              <a:rPr lang="nl-NL" sz="1400" dirty="0" smtClean="0">
                <a:solidFill>
                  <a:srgbClr val="FFFFFF"/>
                </a:solidFill>
                <a:cs typeface="Arial" charset="0"/>
                <a:sym typeface="Mathematica1"/>
              </a:rPr>
              <a:t>0.46   km/s/Mpc</a:t>
            </a:r>
          </a:p>
          <a:p>
            <a:pPr marL="0" indent="0">
              <a:buNone/>
            </a:pPr>
            <a:endParaRPr lang="nl-NL" sz="1400" dirty="0">
              <a:solidFill>
                <a:srgbClr val="FFFFFF"/>
              </a:solidFill>
              <a:cs typeface="Arial" charset="0"/>
              <a:sym typeface="Mathematica1"/>
            </a:endParaRPr>
          </a:p>
          <a:p>
            <a:pPr marL="0" indent="0">
              <a:buNone/>
            </a:pPr>
            <a:r>
              <a:rPr lang="nl-NL" sz="1400" dirty="0" smtClean="0">
                <a:solidFill>
                  <a:srgbClr val="FFFFFF"/>
                </a:solidFill>
                <a:cs typeface="Arial" charset="0"/>
                <a:sym typeface="Mathematica1"/>
              </a:rPr>
              <a:t>        expansion acceleraring since:                                                  6.7</a:t>
            </a:r>
            <a:r>
              <a:rPr lang="nl-NL" sz="1400" b="1" dirty="0" smtClean="0">
                <a:solidFill>
                  <a:srgbClr val="FFFFFF"/>
                </a:solidFill>
                <a:cs typeface="Arial" charset="0"/>
                <a:sym typeface="Mathematica1"/>
              </a:rPr>
              <a:t>  </a:t>
            </a:r>
            <a:r>
              <a:rPr lang="nl-NL" sz="1400" dirty="0" smtClean="0">
                <a:solidFill>
                  <a:srgbClr val="FFFFFF"/>
                </a:solidFill>
                <a:cs typeface="Arial" charset="0"/>
                <a:sym typeface="Mathematica1"/>
              </a:rPr>
              <a:t>0.4 Gigayears ago        </a:t>
            </a:r>
          </a:p>
          <a:p>
            <a:pPr marL="0" indent="0">
              <a:buNone/>
            </a:pPr>
            <a:r>
              <a:rPr lang="nl-NL" sz="1400" dirty="0" smtClean="0">
                <a:solidFill>
                  <a:schemeClr val="bg1"/>
                </a:solidFill>
              </a:rPr>
              <a:t>           </a:t>
            </a:r>
          </a:p>
          <a:p>
            <a:pPr>
              <a:buFont typeface="Arial" panose="020B0604020202020204" pitchFamily="34" charset="0"/>
              <a:buChar char="•"/>
            </a:pPr>
            <a:r>
              <a:rPr lang="nl-NL" sz="1400" dirty="0">
                <a:solidFill>
                  <a:schemeClr val="bg1"/>
                </a:solidFill>
              </a:rPr>
              <a:t> </a:t>
            </a:r>
            <a:r>
              <a:rPr lang="nl-NL" sz="1400" dirty="0" smtClean="0">
                <a:solidFill>
                  <a:schemeClr val="bg1"/>
                </a:solidFill>
              </a:rPr>
              <a:t>It has an average energy density of:                                 </a:t>
            </a:r>
            <a:r>
              <a:rPr lang="nl-NL" sz="1400" dirty="0" smtClean="0">
                <a:solidFill>
                  <a:schemeClr val="bg1"/>
                </a:solidFill>
                <a:sym typeface="Mathematica1"/>
              </a:rPr>
              <a:t></a:t>
            </a:r>
            <a:r>
              <a:rPr lang="nl-NL" sz="1400" baseline="-25000" dirty="0" smtClean="0">
                <a:solidFill>
                  <a:schemeClr val="bg1"/>
                </a:solidFill>
                <a:sym typeface="Mathematica1"/>
              </a:rPr>
              <a:t>0</a:t>
            </a:r>
            <a:r>
              <a:rPr lang="nl-NL" sz="1400" dirty="0" smtClean="0">
                <a:solidFill>
                  <a:schemeClr val="bg1"/>
                </a:solidFill>
                <a:sym typeface="Mathematica1"/>
              </a:rPr>
              <a:t> =</a:t>
            </a:r>
            <a:r>
              <a:rPr lang="nl-NL" sz="1400" dirty="0" smtClean="0">
                <a:solidFill>
                  <a:schemeClr val="bg1"/>
                </a:solidFill>
              </a:rPr>
              <a:t>  0.862 </a:t>
            </a:r>
            <a:r>
              <a:rPr lang="nl-NL" sz="1400" dirty="0" smtClean="0">
                <a:solidFill>
                  <a:schemeClr val="bg1"/>
                </a:solidFill>
                <a:sym typeface="Mathematica1"/>
              </a:rPr>
              <a:t> 10</a:t>
            </a:r>
            <a:r>
              <a:rPr lang="nl-NL" sz="1400" baseline="30000" dirty="0" smtClean="0">
                <a:solidFill>
                  <a:schemeClr val="bg1"/>
                </a:solidFill>
                <a:sym typeface="Mathematica1"/>
              </a:rPr>
              <a:t>-29</a:t>
            </a:r>
            <a:r>
              <a:rPr lang="nl-NL" sz="1400" dirty="0" smtClean="0">
                <a:solidFill>
                  <a:schemeClr val="bg1"/>
                </a:solidFill>
                <a:sym typeface="Mathematica1"/>
              </a:rPr>
              <a:t>  g/cm</a:t>
            </a:r>
            <a:r>
              <a:rPr lang="nl-NL" sz="1400" baseline="30000" dirty="0" smtClean="0">
                <a:solidFill>
                  <a:schemeClr val="bg1"/>
                </a:solidFill>
                <a:sym typeface="Mathematica1"/>
              </a:rPr>
              <a:t>3</a:t>
            </a:r>
            <a:r>
              <a:rPr lang="nl-NL" sz="1400" dirty="0" smtClean="0">
                <a:solidFill>
                  <a:schemeClr val="bg1"/>
                </a:solidFill>
              </a:rPr>
              <a:t>    </a:t>
            </a:r>
          </a:p>
          <a:p>
            <a:pPr>
              <a:buFont typeface="Arial" panose="020B0604020202020204" pitchFamily="34" charset="0"/>
              <a:buChar char="•"/>
            </a:pPr>
            <a:endParaRPr lang="nl-NL" sz="1400" dirty="0" smtClean="0">
              <a:solidFill>
                <a:schemeClr val="bg1"/>
              </a:solidFill>
            </a:endParaRPr>
          </a:p>
          <a:p>
            <a:pPr>
              <a:buFont typeface="Arial" panose="020B0604020202020204" pitchFamily="34" charset="0"/>
              <a:buChar char="•"/>
            </a:pPr>
            <a:r>
              <a:rPr lang="nl-NL" sz="1400" dirty="0">
                <a:solidFill>
                  <a:schemeClr val="bg1"/>
                </a:solidFill>
              </a:rPr>
              <a:t> </a:t>
            </a:r>
            <a:r>
              <a:rPr lang="nl-NL" sz="1400" dirty="0" smtClean="0">
                <a:solidFill>
                  <a:schemeClr val="bg1"/>
                </a:solidFill>
              </a:rPr>
              <a:t>The outer edge/Horizon of the visible Universe:               d</a:t>
            </a:r>
            <a:r>
              <a:rPr lang="nl-NL" sz="1400" baseline="-25000" dirty="0" smtClean="0">
                <a:solidFill>
                  <a:schemeClr val="bg1"/>
                </a:solidFill>
              </a:rPr>
              <a:t>H</a:t>
            </a:r>
            <a:r>
              <a:rPr lang="nl-NL" sz="1400" dirty="0" smtClean="0">
                <a:solidFill>
                  <a:schemeClr val="bg1"/>
                </a:solidFill>
              </a:rPr>
              <a:t>  </a:t>
            </a:r>
            <a:r>
              <a:rPr lang="nl-NL" sz="1400" dirty="0" smtClean="0">
                <a:solidFill>
                  <a:schemeClr val="bg1"/>
                </a:solidFill>
                <a:sym typeface="Mathematica1"/>
              </a:rPr>
              <a:t></a:t>
            </a:r>
            <a:r>
              <a:rPr lang="nl-NL" sz="1400" dirty="0" smtClean="0">
                <a:solidFill>
                  <a:schemeClr val="bg1"/>
                </a:solidFill>
              </a:rPr>
              <a:t>  41 Giga lightyears </a:t>
            </a:r>
          </a:p>
          <a:p>
            <a:pPr marL="0" indent="0">
              <a:buNone/>
            </a:pPr>
            <a:r>
              <a:rPr lang="nl-NL" sz="1400" dirty="0">
                <a:solidFill>
                  <a:schemeClr val="bg1"/>
                </a:solidFill>
              </a:rPr>
              <a:t> </a:t>
            </a:r>
            <a:r>
              <a:rPr lang="nl-NL" sz="1400" dirty="0" smtClean="0">
                <a:solidFill>
                  <a:schemeClr val="bg1"/>
                </a:solidFill>
              </a:rPr>
              <a:t>              within Horizon:                                                            # galaxies  </a:t>
            </a:r>
            <a:r>
              <a:rPr lang="nl-NL" sz="1400" dirty="0" smtClean="0">
                <a:solidFill>
                  <a:schemeClr val="bg1"/>
                </a:solidFill>
                <a:sym typeface="Mathematica1"/>
              </a:rPr>
              <a:t>  10010</a:t>
            </a:r>
            <a:r>
              <a:rPr lang="nl-NL" sz="1400" baseline="30000" dirty="0" smtClean="0">
                <a:solidFill>
                  <a:schemeClr val="bg1"/>
                </a:solidFill>
                <a:sym typeface="Mathematica1"/>
              </a:rPr>
              <a:t>9</a:t>
            </a:r>
            <a:r>
              <a:rPr lang="nl-NL" sz="1400" dirty="0" smtClean="0">
                <a:solidFill>
                  <a:schemeClr val="bg1"/>
                </a:solidFill>
              </a:rPr>
              <a:t>    </a:t>
            </a:r>
          </a:p>
          <a:p>
            <a:pPr marL="0" indent="0">
              <a:buNone/>
            </a:pPr>
            <a:r>
              <a:rPr lang="nl-NL" sz="1400" dirty="0">
                <a:solidFill>
                  <a:schemeClr val="bg1"/>
                </a:solidFill>
              </a:rPr>
              <a:t> </a:t>
            </a:r>
            <a:r>
              <a:rPr lang="nl-NL" sz="1400" dirty="0" smtClean="0">
                <a:solidFill>
                  <a:schemeClr val="bg1"/>
                </a:solidFill>
              </a:rPr>
              <a:t>                                                                                                  # stars       </a:t>
            </a:r>
            <a:r>
              <a:rPr lang="nl-NL" sz="1400" dirty="0" smtClean="0">
                <a:solidFill>
                  <a:schemeClr val="bg1"/>
                </a:solidFill>
                <a:sym typeface="Mathematica1"/>
              </a:rPr>
              <a:t>   20010</a:t>
            </a:r>
            <a:r>
              <a:rPr lang="nl-NL" sz="1400" baseline="30000" dirty="0" smtClean="0">
                <a:solidFill>
                  <a:schemeClr val="bg1"/>
                </a:solidFill>
                <a:sym typeface="Mathematica1"/>
              </a:rPr>
              <a:t>18</a:t>
            </a:r>
            <a:r>
              <a:rPr lang="nl-NL" sz="1400" dirty="0" smtClean="0">
                <a:solidFill>
                  <a:schemeClr val="bg1"/>
                </a:solidFill>
              </a:rPr>
              <a:t>                     </a:t>
            </a:r>
          </a:p>
          <a:p>
            <a:pPr>
              <a:buFont typeface="Arial" panose="020B0604020202020204" pitchFamily="34" charset="0"/>
              <a:buChar char="•"/>
            </a:pPr>
            <a:endParaRPr lang="nl-NL" sz="1400" dirty="0">
              <a:solidFill>
                <a:schemeClr val="bg1"/>
              </a:solidFill>
            </a:endParaRPr>
          </a:p>
          <a:p>
            <a:pPr>
              <a:buFont typeface="Arial" panose="020B0604020202020204" pitchFamily="34" charset="0"/>
              <a:buChar char="•"/>
            </a:pPr>
            <a:r>
              <a:rPr lang="nl-NL" sz="1400" dirty="0" smtClean="0">
                <a:solidFill>
                  <a:schemeClr val="bg1"/>
                </a:solidFill>
              </a:rPr>
              <a:t> On every atom   (proton/neutron):                                     </a:t>
            </a:r>
            <a:r>
              <a:rPr lang="nl-NL" sz="1400" dirty="0" smtClean="0">
                <a:solidFill>
                  <a:schemeClr val="bg1"/>
                </a:solidFill>
                <a:sym typeface="Mathematica1"/>
              </a:rPr>
              <a:t>  1.9  10</a:t>
            </a:r>
            <a:r>
              <a:rPr lang="nl-NL" sz="1400" baseline="30000" dirty="0" smtClean="0">
                <a:solidFill>
                  <a:schemeClr val="bg1"/>
                </a:solidFill>
                <a:sym typeface="Mathematica1"/>
              </a:rPr>
              <a:t>9</a:t>
            </a:r>
            <a:r>
              <a:rPr lang="nl-NL" sz="1400" dirty="0" smtClean="0">
                <a:solidFill>
                  <a:schemeClr val="bg1"/>
                </a:solidFill>
                <a:sym typeface="Mathematica1"/>
              </a:rPr>
              <a:t> </a:t>
            </a:r>
            <a:r>
              <a:rPr lang="nl-NL" sz="1400" dirty="0" smtClean="0">
                <a:solidFill>
                  <a:schemeClr val="bg1"/>
                </a:solidFill>
              </a:rPr>
              <a:t>  photons</a:t>
            </a:r>
          </a:p>
          <a:p>
            <a:pPr>
              <a:buFont typeface="Arial" panose="020B0604020202020204" pitchFamily="34" charset="0"/>
              <a:buChar char="•"/>
            </a:pPr>
            <a:endParaRPr lang="nl-NL" sz="1400" dirty="0">
              <a:solidFill>
                <a:schemeClr val="bg1"/>
              </a:solidFill>
            </a:endParaRPr>
          </a:p>
          <a:p>
            <a:pPr>
              <a:buFont typeface="Arial" panose="020B0604020202020204" pitchFamily="34" charset="0"/>
              <a:buChar char="•"/>
            </a:pPr>
            <a:r>
              <a:rPr lang="nl-NL" sz="1400" dirty="0">
                <a:solidFill>
                  <a:schemeClr val="bg1"/>
                </a:solidFill>
              </a:rPr>
              <a:t> </a:t>
            </a:r>
            <a:r>
              <a:rPr lang="nl-NL" sz="1400" dirty="0" smtClean="0">
                <a:solidFill>
                  <a:schemeClr val="bg1"/>
                </a:solidFill>
              </a:rPr>
              <a:t>Space is almost perfectly flat:                                           </a:t>
            </a:r>
            <a:r>
              <a:rPr lang="nl-NL" sz="1400" dirty="0" smtClean="0">
                <a:solidFill>
                  <a:schemeClr val="bg1"/>
                </a:solidFill>
                <a:sym typeface="Mathematica1"/>
              </a:rPr>
              <a:t></a:t>
            </a:r>
            <a:r>
              <a:rPr lang="nl-NL" sz="1400" baseline="-25000" dirty="0" smtClean="0">
                <a:solidFill>
                  <a:schemeClr val="bg1"/>
                </a:solidFill>
                <a:sym typeface="Mathematica1"/>
              </a:rPr>
              <a:t>k</a:t>
            </a:r>
            <a:r>
              <a:rPr lang="nl-NL" sz="1400" dirty="0" smtClean="0">
                <a:solidFill>
                  <a:schemeClr val="bg1"/>
                </a:solidFill>
                <a:sym typeface="Mathematica1"/>
              </a:rPr>
              <a:t>  0.000 </a:t>
            </a:r>
            <a:r>
              <a:rPr lang="nl-NL" sz="1400" b="1" dirty="0" smtClean="0">
                <a:solidFill>
                  <a:srgbClr val="FFFFFF"/>
                </a:solidFill>
                <a:cs typeface="Arial" charset="0"/>
                <a:sym typeface="Mathematica1"/>
              </a:rPr>
              <a:t></a:t>
            </a:r>
            <a:r>
              <a:rPr lang="nl-NL" sz="1400" dirty="0">
                <a:solidFill>
                  <a:srgbClr val="FFFFFF"/>
                </a:solidFill>
                <a:cs typeface="Arial" charset="0"/>
                <a:sym typeface="Mathematica1"/>
              </a:rPr>
              <a:t> </a:t>
            </a:r>
            <a:r>
              <a:rPr lang="nl-NL" sz="1400" dirty="0" smtClean="0">
                <a:solidFill>
                  <a:srgbClr val="FFFFFF"/>
                </a:solidFill>
                <a:cs typeface="Arial" charset="0"/>
                <a:sym typeface="Mathematica1"/>
              </a:rPr>
              <a:t>0.005</a:t>
            </a:r>
            <a:r>
              <a:rPr lang="nl-NL" sz="1400" dirty="0" smtClean="0">
                <a:solidFill>
                  <a:schemeClr val="bg1"/>
                </a:solidFill>
              </a:rPr>
              <a:t>              </a:t>
            </a:r>
          </a:p>
          <a:p>
            <a:pPr>
              <a:buFont typeface="Arial" panose="020B0604020202020204" pitchFamily="34" charset="0"/>
              <a:buChar char="•"/>
            </a:pPr>
            <a:endParaRPr lang="nl-NL" sz="1400" dirty="0">
              <a:solidFill>
                <a:schemeClr val="bg1"/>
              </a:solidFill>
            </a:endParaRPr>
          </a:p>
          <a:p>
            <a:pPr>
              <a:buFont typeface="Arial" panose="020B0604020202020204" pitchFamily="34" charset="0"/>
              <a:buChar char="•"/>
            </a:pPr>
            <a:r>
              <a:rPr lang="nl-NL" sz="1400" dirty="0" smtClean="0">
                <a:solidFill>
                  <a:schemeClr val="bg1"/>
                </a:solidFill>
              </a:rPr>
              <a:t> Cosmic composition:                                                         Baryons (protons/neutrons)        </a:t>
            </a:r>
            <a:r>
              <a:rPr lang="nl-NL" sz="1400" dirty="0" smtClean="0">
                <a:solidFill>
                  <a:schemeClr val="bg1"/>
                </a:solidFill>
                <a:sym typeface="Mathematica1"/>
              </a:rPr>
              <a:t>    4.9%</a:t>
            </a:r>
          </a:p>
          <a:p>
            <a:pPr marL="0" indent="0">
              <a:buNone/>
            </a:pPr>
            <a:r>
              <a:rPr lang="nl-NL" sz="1400" dirty="0">
                <a:solidFill>
                  <a:schemeClr val="bg1"/>
                </a:solidFill>
                <a:sym typeface="Mathematica1"/>
              </a:rPr>
              <a:t> </a:t>
            </a:r>
            <a:r>
              <a:rPr lang="nl-NL" sz="1400" dirty="0" smtClean="0">
                <a:solidFill>
                  <a:schemeClr val="bg1"/>
                </a:solidFill>
                <a:sym typeface="Mathematica1"/>
              </a:rPr>
              <a:t>                                                                                                 Dark Matter                                    26.8%</a:t>
            </a:r>
          </a:p>
          <a:p>
            <a:pPr marL="0" indent="0">
              <a:buNone/>
            </a:pPr>
            <a:r>
              <a:rPr lang="nl-NL" sz="1400" dirty="0" smtClean="0">
                <a:solidFill>
                  <a:schemeClr val="bg1"/>
                </a:solidFill>
                <a:sym typeface="Mathematica1"/>
              </a:rPr>
              <a:t> </a:t>
            </a:r>
            <a:r>
              <a:rPr lang="nl-NL" sz="1400" dirty="0" smtClean="0">
                <a:solidFill>
                  <a:schemeClr val="bg1"/>
                </a:solidFill>
              </a:rPr>
              <a:t>                                                                                                 Dark Energy                                </a:t>
            </a:r>
            <a:r>
              <a:rPr lang="nl-NL" sz="1400" dirty="0" smtClean="0">
                <a:solidFill>
                  <a:schemeClr val="bg1"/>
                </a:solidFill>
                <a:sym typeface="Mathematica1"/>
              </a:rPr>
              <a:t>   68.3%</a:t>
            </a:r>
            <a:endParaRPr lang="en-GB" sz="1400" dirty="0">
              <a:solidFill>
                <a:schemeClr val="bg1"/>
              </a:solidFill>
            </a:endParaRPr>
          </a:p>
        </p:txBody>
      </p:sp>
      <p:sp>
        <p:nvSpPr>
          <p:cNvPr id="4" name="Rectangle 3"/>
          <p:cNvSpPr/>
          <p:nvPr/>
        </p:nvSpPr>
        <p:spPr>
          <a:xfrm>
            <a:off x="395536" y="1772816"/>
            <a:ext cx="8496944" cy="496855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044022"/>
      </p:ext>
    </p:extLst>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40" y="0"/>
            <a:ext cx="8155919" cy="6858000"/>
          </a:xfrm>
          <a:prstGeom prst="rect">
            <a:avLst/>
          </a:prstGeom>
        </p:spPr>
      </p:pic>
    </p:spTree>
    <p:extLst>
      <p:ext uri="{BB962C8B-B14F-4D97-AF65-F5344CB8AC3E}">
        <p14:creationId xmlns:p14="http://schemas.microsoft.com/office/powerpoint/2010/main" val="1611947478"/>
      </p:ext>
    </p:extLst>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2"/>
            <a:ext cx="8526462" cy="4722813"/>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58736" y="1628800"/>
            <a:ext cx="9072563" cy="2862322"/>
          </a:xfrm>
          <a:prstGeom prst="rect">
            <a:avLst/>
          </a:prstGeom>
        </p:spPr>
        <p:txBody>
          <a:bodyPr>
            <a:spAutoFit/>
          </a:bodyPr>
          <a:lstStyle/>
          <a:p>
            <a:pPr algn="ctr">
              <a:defRPr/>
            </a:pPr>
            <a:r>
              <a:rPr lang="en-US" sz="6000" b="1" dirty="0" smtClean="0">
                <a:solidFill>
                  <a:prstClr val="black">
                    <a:lumMod val="85000"/>
                    <a:lumOff val="15000"/>
                  </a:prstClr>
                </a:solidFill>
                <a:effectLst>
                  <a:outerShdw blurRad="38100" dist="38100" dir="2700000" algn="tl">
                    <a:srgbClr val="000000"/>
                  </a:outerShdw>
                </a:effectLst>
                <a:latin typeface="Papyrus" pitchFamily="66" charset="0"/>
              </a:rPr>
              <a:t>the</a:t>
            </a:r>
          </a:p>
          <a:p>
            <a:pPr algn="ctr">
              <a:defRPr/>
            </a:pPr>
            <a:endParaRPr lang="en-US" sz="6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6000" b="1" dirty="0">
                <a:solidFill>
                  <a:prstClr val="black">
                    <a:lumMod val="85000"/>
                    <a:lumOff val="15000"/>
                  </a:prstClr>
                </a:solidFill>
                <a:effectLst>
                  <a:outerShdw blurRad="38100" dist="38100" dir="2700000" algn="tl">
                    <a:srgbClr val="000000"/>
                  </a:outerShdw>
                </a:effectLst>
                <a:latin typeface="Papyrus" pitchFamily="66" charset="0"/>
              </a:rPr>
              <a:t>f</a:t>
            </a:r>
            <a:r>
              <a:rPr lang="en-US" sz="6000" b="1" dirty="0" smtClean="0">
                <a:solidFill>
                  <a:prstClr val="black">
                    <a:lumMod val="85000"/>
                    <a:lumOff val="15000"/>
                  </a:prstClr>
                </a:solidFill>
                <a:effectLst>
                  <a:outerShdw blurRad="38100" dist="38100" dir="2700000" algn="tl">
                    <a:srgbClr val="000000"/>
                  </a:outerShdw>
                </a:effectLst>
                <a:latin typeface="Papyrus" pitchFamily="66" charset="0"/>
              </a:rPr>
              <a:t>irst  moments</a:t>
            </a:r>
          </a:p>
        </p:txBody>
      </p:sp>
    </p:spTree>
    <p:extLst>
      <p:ext uri="{BB962C8B-B14F-4D97-AF65-F5344CB8AC3E}">
        <p14:creationId xmlns:p14="http://schemas.microsoft.com/office/powerpoint/2010/main" val="274495266"/>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538" name="Rectangle 3"/>
          <p:cNvSpPr>
            <a:spLocks noGrp="1" noChangeArrowheads="1"/>
          </p:cNvSpPr>
          <p:nvPr>
            <p:ph type="body" sz="half" idx="1"/>
          </p:nvPr>
        </p:nvSpPr>
        <p:spPr/>
        <p:txBody>
          <a:bodyPr/>
          <a:lstStyle/>
          <a:p>
            <a:pPr eaLnBrk="1" hangingPunct="1"/>
            <a:endParaRPr lang="en-US" altLang="en-US" sz="2800" smtClean="0"/>
          </a:p>
        </p:txBody>
      </p:sp>
      <p:pic>
        <p:nvPicPr>
          <p:cNvPr id="65539" name="Content Placeholder 6" descr="bb_history.gif"/>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88913"/>
            <a:ext cx="4537075" cy="6429375"/>
          </a:xfrm>
        </p:spPr>
      </p:pic>
      <p:pic>
        <p:nvPicPr>
          <p:cNvPr id="65540" name="Picture 9" descr="bigbang_er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93888"/>
            <a:ext cx="536416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4008" y="332656"/>
            <a:ext cx="4176464" cy="1477328"/>
          </a:xfrm>
          <a:prstGeom prst="rect">
            <a:avLst/>
          </a:prstGeom>
          <a:noFill/>
        </p:spPr>
        <p:txBody>
          <a:bodyPr wrap="square" rtlCol="0">
            <a:spAutoFit/>
          </a:bodyPr>
          <a:lstStyle/>
          <a:p>
            <a:r>
              <a:rPr lang="nl-NL" b="1" dirty="0" smtClean="0">
                <a:solidFill>
                  <a:srgbClr val="000000"/>
                </a:solidFill>
              </a:rPr>
              <a:t>Adiabatic Expansion</a:t>
            </a:r>
          </a:p>
          <a:p>
            <a:endParaRPr lang="nl-NL" b="1" dirty="0" smtClean="0">
              <a:solidFill>
                <a:srgbClr val="000000"/>
              </a:solidFill>
            </a:endParaRPr>
          </a:p>
          <a:p>
            <a:r>
              <a:rPr lang="nl-NL" b="1" dirty="0" smtClean="0">
                <a:solidFill>
                  <a:srgbClr val="000000"/>
                </a:solidFill>
              </a:rPr>
              <a:t>reconstruction</a:t>
            </a:r>
            <a:endParaRPr lang="nl-NL" b="1" dirty="0">
              <a:solidFill>
                <a:srgbClr val="000000"/>
              </a:solidFill>
            </a:endParaRPr>
          </a:p>
          <a:p>
            <a:r>
              <a:rPr lang="nl-NL" b="1" dirty="0" smtClean="0">
                <a:solidFill>
                  <a:srgbClr val="000000"/>
                </a:solidFill>
              </a:rPr>
              <a:t>Thermal History</a:t>
            </a:r>
          </a:p>
          <a:p>
            <a:r>
              <a:rPr lang="nl-NL" b="1" dirty="0" smtClean="0">
                <a:solidFill>
                  <a:srgbClr val="000000"/>
                </a:solidFill>
              </a:rPr>
              <a:t>of the Universe</a:t>
            </a:r>
            <a:endParaRPr lang="en-GB" b="1" dirty="0">
              <a:solidFill>
                <a:srgbClr val="000000"/>
              </a:solidFill>
            </a:endParaRPr>
          </a:p>
        </p:txBody>
      </p:sp>
      <p:sp>
        <p:nvSpPr>
          <p:cNvPr id="3" name="Rectangle 2"/>
          <p:cNvSpPr/>
          <p:nvPr/>
        </p:nvSpPr>
        <p:spPr>
          <a:xfrm>
            <a:off x="4644008" y="332656"/>
            <a:ext cx="4176464" cy="156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4" name="Down Arrow 3"/>
          <p:cNvSpPr/>
          <p:nvPr/>
        </p:nvSpPr>
        <p:spPr>
          <a:xfrm>
            <a:off x="8231596" y="404664"/>
            <a:ext cx="360040" cy="1405320"/>
          </a:xfrm>
          <a:prstGeom prst="downArrow">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42023647"/>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107950" y="981075"/>
            <a:ext cx="3024188" cy="5616575"/>
          </a:xfrm>
          <a:prstGeom prst="rect">
            <a:avLst/>
          </a:prstGeom>
          <a:solidFill>
            <a:srgbClr val="FFFF99"/>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82275" name="Rectangle 3"/>
          <p:cNvSpPr>
            <a:spLocks noChangeArrowheads="1"/>
          </p:cNvSpPr>
          <p:nvPr/>
        </p:nvSpPr>
        <p:spPr bwMode="auto">
          <a:xfrm>
            <a:off x="6372225" y="1052513"/>
            <a:ext cx="2663825" cy="5543550"/>
          </a:xfrm>
          <a:prstGeom prst="rect">
            <a:avLst/>
          </a:prstGeom>
          <a:solidFill>
            <a:srgbClr val="FFFF99"/>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630788" name="Text Box 4"/>
          <p:cNvSpPr txBox="1">
            <a:spLocks noChangeArrowheads="1"/>
          </p:cNvSpPr>
          <p:nvPr/>
        </p:nvSpPr>
        <p:spPr bwMode="auto">
          <a:xfrm>
            <a:off x="0" y="1196975"/>
            <a:ext cx="9036050" cy="4968875"/>
          </a:xfrm>
          <a:prstGeom prst="rect">
            <a:avLst/>
          </a:prstGeom>
          <a:noFill/>
          <a:ln w="9525">
            <a:noFill/>
            <a:miter lim="800000"/>
            <a:headEnd/>
            <a:tailEnd/>
          </a:ln>
          <a:effectLst/>
        </p:spPr>
        <p:txBody>
          <a:bodyPr>
            <a:spAutoFit/>
          </a:bodyPr>
          <a:lstStyle/>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Planck Epoch</a:t>
            </a:r>
            <a:r>
              <a:rPr lang="en-US" sz="2000" b="1" dirty="0">
                <a:solidFill>
                  <a:srgbClr val="000099"/>
                </a:solidFill>
                <a:latin typeface="Papyrus" pitchFamily="66" charset="0"/>
              </a:rPr>
              <a:t>                                                                                                         t  &lt;  10</a:t>
            </a:r>
            <a:r>
              <a:rPr lang="en-US" sz="2000" b="1" baseline="30000" dirty="0">
                <a:solidFill>
                  <a:srgbClr val="000099"/>
                </a:solidFill>
                <a:latin typeface="Papyrus" pitchFamily="66" charset="0"/>
              </a:rPr>
              <a:t>-43</a:t>
            </a:r>
            <a:r>
              <a:rPr lang="en-US" sz="2000" b="1" dirty="0">
                <a:solidFill>
                  <a:srgbClr val="000099"/>
                </a:solidFill>
                <a:latin typeface="Papyrus" pitchFamily="66" charset="0"/>
              </a:rPr>
              <a:t> sec</a:t>
            </a:r>
            <a:r>
              <a:rPr lang="en-US" sz="2000" b="1" dirty="0">
                <a:solidFill>
                  <a:srgbClr val="CC0099"/>
                </a:solidFill>
                <a:latin typeface="Papyrus" pitchFamily="66" charset="0"/>
              </a:rPr>
              <a:t> </a:t>
            </a:r>
            <a:r>
              <a:rPr lang="en-US" sz="2000" b="1" dirty="0">
                <a:solidFill>
                  <a:srgbClr val="000099"/>
                </a:solidFill>
                <a:effectLst>
                  <a:outerShdw blurRad="38100" dist="38100" dir="2700000" algn="tl">
                    <a:srgbClr val="000000"/>
                  </a:outerShdw>
                </a:effectLst>
                <a:latin typeface="Papyrus" pitchFamily="66" charset="0"/>
              </a:rPr>
              <a:t>         </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Phase Transition Era</a:t>
            </a:r>
            <a:r>
              <a:rPr lang="en-US" sz="2000" b="1" dirty="0">
                <a:solidFill>
                  <a:srgbClr val="000066"/>
                </a:solidFill>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-43 </a:t>
            </a:r>
            <a:r>
              <a:rPr lang="en-US" sz="2000" b="1" dirty="0">
                <a:solidFill>
                  <a:srgbClr val="000099"/>
                </a:solidFill>
                <a:latin typeface="Papyrus" pitchFamily="66" charset="0"/>
              </a:rPr>
              <a:t>sec &lt; t &lt; 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sec</a:t>
            </a:r>
            <a:endParaRPr lang="en-US" sz="2000" b="1" baseline="30000" dirty="0">
              <a:solidFill>
                <a:srgbClr val="000066"/>
              </a:solidFill>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err="1">
                <a:solidFill>
                  <a:srgbClr val="000099"/>
                </a:solidFill>
                <a:effectLst>
                  <a:outerShdw blurRad="38100" dist="38100" dir="2700000" algn="tl">
                    <a:srgbClr val="000000"/>
                  </a:outerShdw>
                </a:effectLst>
                <a:latin typeface="Papyrus" pitchFamily="66" charset="0"/>
              </a:rPr>
              <a:t>Hadron</a:t>
            </a:r>
            <a:r>
              <a:rPr lang="en-US" sz="2000" b="1" u="sng" dirty="0">
                <a:solidFill>
                  <a:srgbClr val="000099"/>
                </a:solidFill>
                <a:effectLst>
                  <a:outerShdw blurRad="38100" dist="38100" dir="2700000" algn="tl">
                    <a:srgbClr val="000000"/>
                  </a:outerShdw>
                </a:effectLst>
                <a:latin typeface="Papyrus" pitchFamily="66" charset="0"/>
              </a:rPr>
              <a:t>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~10</a:t>
            </a:r>
            <a:r>
              <a:rPr lang="en-US" sz="2000" b="1" baseline="30000" dirty="0">
                <a:solidFill>
                  <a:srgbClr val="000099"/>
                </a:solidFill>
                <a:latin typeface="Papyrus" pitchFamily="66" charset="0"/>
              </a:rPr>
              <a:t>-5</a:t>
            </a:r>
            <a:r>
              <a:rPr lang="en-US" sz="2000" b="1" baseline="30000"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sec</a:t>
            </a: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Lepton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 sec &lt; t &lt; 1 min</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Radiation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 min &lt; t &lt;379,000 yrs</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Post-Recombination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&gt; 379,000 yrs</a:t>
            </a:r>
          </a:p>
        </p:txBody>
      </p:sp>
      <p:sp>
        <p:nvSpPr>
          <p:cNvPr id="182277" name="Rectangle 5"/>
          <p:cNvSpPr>
            <a:spLocks noChangeArrowheads="1"/>
          </p:cNvSpPr>
          <p:nvPr/>
        </p:nvSpPr>
        <p:spPr bwMode="auto">
          <a:xfrm>
            <a:off x="3203575" y="5373688"/>
            <a:ext cx="3097213" cy="1223962"/>
          </a:xfrm>
          <a:prstGeom prst="rect">
            <a:avLst/>
          </a:prstGeom>
          <a:solidFill>
            <a:srgbClr val="FFFF99"/>
          </a:solidFill>
          <a:ln w="38100">
            <a:solidFill>
              <a:srgbClr val="FF00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82278" name="Rectangle 6"/>
          <p:cNvSpPr>
            <a:spLocks noChangeArrowheads="1"/>
          </p:cNvSpPr>
          <p:nvPr/>
        </p:nvSpPr>
        <p:spPr bwMode="auto">
          <a:xfrm>
            <a:off x="3203575" y="4724400"/>
            <a:ext cx="3097213" cy="576263"/>
          </a:xfrm>
          <a:prstGeom prst="rect">
            <a:avLst/>
          </a:prstGeom>
          <a:solidFill>
            <a:srgbClr val="FFFF99"/>
          </a:solidFill>
          <a:ln w="38100">
            <a:solidFill>
              <a:srgbClr val="FF00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82279" name="Rectangle 7"/>
          <p:cNvSpPr>
            <a:spLocks noChangeArrowheads="1"/>
          </p:cNvSpPr>
          <p:nvPr/>
        </p:nvSpPr>
        <p:spPr bwMode="auto">
          <a:xfrm>
            <a:off x="3203575" y="3500438"/>
            <a:ext cx="3097213" cy="1152525"/>
          </a:xfrm>
          <a:prstGeom prst="rect">
            <a:avLst/>
          </a:prstGeom>
          <a:solidFill>
            <a:srgbClr val="FFFF99"/>
          </a:solidFill>
          <a:ln w="38100">
            <a:solidFill>
              <a:srgbClr val="FF00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82280" name="Rectangle 8"/>
          <p:cNvSpPr>
            <a:spLocks noChangeArrowheads="1"/>
          </p:cNvSpPr>
          <p:nvPr/>
        </p:nvSpPr>
        <p:spPr bwMode="auto">
          <a:xfrm>
            <a:off x="3203575" y="1773238"/>
            <a:ext cx="3097213" cy="1008062"/>
          </a:xfrm>
          <a:prstGeom prst="rect">
            <a:avLst/>
          </a:prstGeom>
          <a:solidFill>
            <a:srgbClr val="FFFF99"/>
          </a:solidFill>
          <a:ln w="38100">
            <a:solidFill>
              <a:srgbClr val="FF00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21516" name="Rectangle 10"/>
          <p:cNvSpPr>
            <a:spLocks noGrp="1" noChangeArrowheads="1"/>
          </p:cNvSpPr>
          <p:nvPr>
            <p:ph type="title"/>
          </p:nvPr>
        </p:nvSpPr>
        <p:spPr>
          <a:xfrm>
            <a:off x="285720" y="-214338"/>
            <a:ext cx="8964613" cy="1143001"/>
          </a:xfrm>
        </p:spPr>
        <p:txBody>
          <a:bodyPr/>
          <a:lstStyle/>
          <a:p>
            <a:pPr eaLnBrk="1" fontAlgn="auto" hangingPunct="1">
              <a:spcAft>
                <a:spcPts val="0"/>
              </a:spcAft>
              <a:defRPr/>
            </a:pPr>
            <a:r>
              <a:rPr sz="5400" b="1" smtClean="0">
                <a:solidFill>
                  <a:schemeClr val="tx1"/>
                </a:solidFill>
                <a:ea typeface="Batang" pitchFamily="18" charset="-127"/>
              </a:rPr>
              <a:t>Episodes  Thermal History</a:t>
            </a:r>
          </a:p>
        </p:txBody>
      </p:sp>
      <p:graphicFrame>
        <p:nvGraphicFramePr>
          <p:cNvPr id="182282" name="Object 11"/>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2084"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2283" name="Text Box 12"/>
          <p:cNvSpPr txBox="1">
            <a:spLocks noChangeArrowheads="1"/>
          </p:cNvSpPr>
          <p:nvPr/>
        </p:nvSpPr>
        <p:spPr bwMode="auto">
          <a:xfrm>
            <a:off x="468313" y="1484313"/>
            <a:ext cx="7596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endParaRPr lang="en-US" altLang="en-US" sz="1800" smtClean="0">
              <a:solidFill>
                <a:prstClr val="white"/>
              </a:solidFill>
              <a:latin typeface="Arial" charset="0"/>
            </a:endParaRPr>
          </a:p>
        </p:txBody>
      </p:sp>
      <p:sp>
        <p:nvSpPr>
          <p:cNvPr id="182284" name="Text Box 13"/>
          <p:cNvSpPr txBox="1">
            <a:spLocks noChangeArrowheads="1"/>
          </p:cNvSpPr>
          <p:nvPr/>
        </p:nvSpPr>
        <p:spPr bwMode="auto">
          <a:xfrm>
            <a:off x="3203575" y="1916113"/>
            <a:ext cx="41751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60000"/>
              </a:lnSpc>
              <a:spcBef>
                <a:spcPct val="50000"/>
              </a:spcBef>
              <a:buClrTx/>
              <a:buSzTx/>
              <a:buFontTx/>
              <a:buNone/>
            </a:pPr>
            <a:r>
              <a:rPr lang="en-US" altLang="en-US" sz="1600" b="1" smtClean="0">
                <a:solidFill>
                  <a:srgbClr val="FF0000"/>
                </a:solidFill>
                <a:latin typeface="Papyrus" pitchFamily="66" charset="0"/>
              </a:rPr>
              <a:t>GUT transition</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electroweak transition</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quark-hadron transition</a:t>
            </a:r>
          </a:p>
        </p:txBody>
      </p:sp>
      <p:sp>
        <p:nvSpPr>
          <p:cNvPr id="182285" name="Text Box 14"/>
          <p:cNvSpPr txBox="1">
            <a:spLocks noChangeArrowheads="1"/>
          </p:cNvSpPr>
          <p:nvPr/>
        </p:nvSpPr>
        <p:spPr bwMode="auto">
          <a:xfrm>
            <a:off x="3203575" y="3573463"/>
            <a:ext cx="41751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60000"/>
              </a:lnSpc>
              <a:spcBef>
                <a:spcPct val="50000"/>
              </a:spcBef>
              <a:buClrTx/>
              <a:buSzTx/>
              <a:buFontTx/>
              <a:buNone/>
            </a:pPr>
            <a:r>
              <a:rPr lang="en-US" altLang="en-US" sz="1600" b="1" smtClean="0">
                <a:solidFill>
                  <a:srgbClr val="FF0000"/>
                </a:solidFill>
                <a:latin typeface="Papyrus" pitchFamily="66" charset="0"/>
              </a:rPr>
              <a:t>muon annihilation</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neutrino decoupling</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electron-positron annihilation</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primordial nucleosynthesis</a:t>
            </a:r>
          </a:p>
        </p:txBody>
      </p:sp>
      <p:sp>
        <p:nvSpPr>
          <p:cNvPr id="182286" name="Text Box 15"/>
          <p:cNvSpPr txBox="1">
            <a:spLocks noChangeArrowheads="1"/>
          </p:cNvSpPr>
          <p:nvPr/>
        </p:nvSpPr>
        <p:spPr bwMode="auto">
          <a:xfrm>
            <a:off x="3203575" y="4797425"/>
            <a:ext cx="4246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60000"/>
              </a:lnSpc>
              <a:spcBef>
                <a:spcPct val="50000"/>
              </a:spcBef>
              <a:buClrTx/>
              <a:buSzTx/>
              <a:buFontTx/>
              <a:buNone/>
            </a:pPr>
            <a:r>
              <a:rPr lang="en-US" altLang="en-US" sz="1600" b="1" smtClean="0">
                <a:solidFill>
                  <a:srgbClr val="FF0000"/>
                </a:solidFill>
                <a:latin typeface="Papyrus" pitchFamily="66" charset="0"/>
              </a:rPr>
              <a:t>radiation-matter equivalence</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recombination &amp; decoupling </a:t>
            </a:r>
          </a:p>
        </p:txBody>
      </p:sp>
      <p:sp>
        <p:nvSpPr>
          <p:cNvPr id="182287" name="Text Box 16"/>
          <p:cNvSpPr txBox="1">
            <a:spLocks noChangeArrowheads="1"/>
          </p:cNvSpPr>
          <p:nvPr/>
        </p:nvSpPr>
        <p:spPr bwMode="auto">
          <a:xfrm>
            <a:off x="3203575" y="5445125"/>
            <a:ext cx="42465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60000"/>
              </a:lnSpc>
              <a:spcBef>
                <a:spcPct val="50000"/>
              </a:spcBef>
              <a:buClrTx/>
              <a:buSzTx/>
              <a:buFontTx/>
              <a:buNone/>
            </a:pPr>
            <a:r>
              <a:rPr lang="en-US" altLang="en-US" sz="1600" b="1" smtClean="0">
                <a:solidFill>
                  <a:srgbClr val="FF0000"/>
                </a:solidFill>
                <a:latin typeface="Papyrus" pitchFamily="66" charset="0"/>
              </a:rPr>
              <a:t>Structure &amp; Galaxy formation</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Dark Ages </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Reionization</a:t>
            </a:r>
          </a:p>
          <a:p>
            <a:pPr eaLnBrk="1" hangingPunct="1">
              <a:lnSpc>
                <a:spcPct val="60000"/>
              </a:lnSpc>
              <a:spcBef>
                <a:spcPct val="50000"/>
              </a:spcBef>
              <a:buClrTx/>
              <a:buSzTx/>
              <a:buFontTx/>
              <a:buNone/>
            </a:pPr>
            <a:r>
              <a:rPr lang="en-US" altLang="en-US" sz="1600" b="1" smtClean="0">
                <a:solidFill>
                  <a:srgbClr val="FF0000"/>
                </a:solidFill>
                <a:latin typeface="Papyrus" pitchFamily="66" charset="0"/>
              </a:rPr>
              <a:t>Matter-Dark Energy transition</a:t>
            </a:r>
          </a:p>
        </p:txBody>
      </p:sp>
    </p:spTree>
    <p:extLst>
      <p:ext uri="{BB962C8B-B14F-4D97-AF65-F5344CB8AC3E}">
        <p14:creationId xmlns:p14="http://schemas.microsoft.com/office/powerpoint/2010/main" val="1177734436"/>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24528" cy="6877535"/>
          </a:xfrm>
          <a:prstGeom prst="rect">
            <a:avLst/>
          </a:prstGeom>
        </p:spPr>
      </p:pic>
      <p:sp>
        <p:nvSpPr>
          <p:cNvPr id="6" name="Rectangle 6"/>
          <p:cNvSpPr>
            <a:spLocks noGrp="1" noChangeArrowheads="1"/>
          </p:cNvSpPr>
          <p:nvPr>
            <p:ph type="title"/>
          </p:nvPr>
        </p:nvSpPr>
        <p:spPr>
          <a:xfrm>
            <a:off x="683568" y="3789040"/>
            <a:ext cx="8229600" cy="1143000"/>
          </a:xfrm>
          <a:ln>
            <a:miter lim="800000"/>
            <a:headEnd/>
            <a:tailEnd/>
          </a:ln>
        </p:spPr>
        <p:txBody>
          <a:bodyPr/>
          <a:lstStyle/>
          <a:p>
            <a:pPr>
              <a:defRPr/>
            </a:pPr>
            <a:r>
              <a:rPr lang="en-US" sz="6000" b="1" dirty="0" smtClean="0">
                <a:solidFill>
                  <a:schemeClr val="accent5"/>
                </a:solidFill>
                <a:effectLst>
                  <a:outerShdw blurRad="38100" dist="38100" dir="2700000" algn="tl">
                    <a:srgbClr val="000000"/>
                  </a:outerShdw>
                </a:effectLst>
                <a:latin typeface="Papyrus" pitchFamily="66" charset="0"/>
              </a:rPr>
              <a:t>10</a:t>
            </a:r>
            <a:r>
              <a:rPr lang="en-US" sz="6000" b="1" baseline="30000" dirty="0" smtClean="0">
                <a:solidFill>
                  <a:schemeClr val="accent5"/>
                </a:solidFill>
                <a:effectLst>
                  <a:outerShdw blurRad="38100" dist="38100" dir="2700000" algn="tl">
                    <a:srgbClr val="000000"/>
                  </a:outerShdw>
                </a:effectLst>
                <a:latin typeface="Papyrus" pitchFamily="66" charset="0"/>
              </a:rPr>
              <a:t>-36</a:t>
            </a:r>
            <a:r>
              <a:rPr lang="en-US" sz="6000" b="1" dirty="0" smtClean="0">
                <a:solidFill>
                  <a:schemeClr val="accent5"/>
                </a:solidFill>
                <a:effectLst>
                  <a:outerShdw blurRad="38100" dist="38100" dir="2700000" algn="tl">
                    <a:srgbClr val="000000"/>
                  </a:outerShdw>
                </a:effectLst>
                <a:latin typeface="Papyrus" pitchFamily="66" charset="0"/>
              </a:rPr>
              <a:t> sec </a:t>
            </a: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after  </a:t>
            </a:r>
            <a:r>
              <a:rPr lang="en-US" sz="6000" b="1" dirty="0">
                <a:solidFill>
                  <a:schemeClr val="accent5"/>
                </a:solidFill>
                <a:effectLst>
                  <a:outerShdw blurRad="38100" dist="38100" dir="2700000" algn="tl">
                    <a:srgbClr val="000000"/>
                  </a:outerShdw>
                </a:effectLst>
                <a:latin typeface="Papyrus" pitchFamily="66" charset="0"/>
              </a:rPr>
              <a:t>Big  </a:t>
            </a:r>
            <a:r>
              <a:rPr lang="en-US" sz="6000" b="1" dirty="0" smtClean="0">
                <a:solidFill>
                  <a:schemeClr val="accent5"/>
                </a:solidFill>
                <a:effectLst>
                  <a:outerShdw blurRad="38100" dist="38100" dir="2700000" algn="tl">
                    <a:srgbClr val="000000"/>
                  </a:outerShdw>
                </a:effectLst>
                <a:latin typeface="Papyrus" pitchFamily="66" charset="0"/>
              </a:rPr>
              <a:t>Bang:</a:t>
            </a:r>
            <a:br>
              <a:rPr lang="en-US" sz="6000" b="1" dirty="0" smtClean="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Inflation of the Universe </a:t>
            </a:r>
            <a:endParaRPr lang="en-US" sz="6000" b="1" dirty="0">
              <a:solidFill>
                <a:schemeClr val="accent5"/>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328643884"/>
      </p:ext>
    </p:extLst>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01841" y="-1486036"/>
            <a:ext cx="7631361" cy="10260633"/>
          </a:xfrm>
        </p:spPr>
      </p:pic>
      <p:sp>
        <p:nvSpPr>
          <p:cNvPr id="5" name="Rectangle 4"/>
          <p:cNvSpPr/>
          <p:nvPr/>
        </p:nvSpPr>
        <p:spPr>
          <a:xfrm>
            <a:off x="0" y="2636912"/>
            <a:ext cx="2051720" cy="5040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6" name="Rectangle 5"/>
          <p:cNvSpPr/>
          <p:nvPr/>
        </p:nvSpPr>
        <p:spPr>
          <a:xfrm>
            <a:off x="5508104" y="2784682"/>
            <a:ext cx="5472608" cy="5036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049026903"/>
      </p:ext>
    </p:extLst>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smtClean="0">
                <a:solidFill>
                  <a:srgbClr val="FFFF00"/>
                </a:solidFill>
                <a:effectLst>
                  <a:outerShdw blurRad="38100" dist="38100" dir="2700000" algn="tl">
                    <a:srgbClr val="FFFFFF"/>
                  </a:outerShdw>
                </a:effectLst>
              </a:rPr>
              <a:t>Inflation &amp; Multiverse</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908050"/>
            <a:ext cx="8134350" cy="554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D9"/>
              </a:solidFill>
            </a:endParaRPr>
          </a:p>
        </p:txBody>
      </p:sp>
    </p:spTree>
    <p:extLst>
      <p:ext uri="{BB962C8B-B14F-4D97-AF65-F5344CB8AC3E}">
        <p14:creationId xmlns:p14="http://schemas.microsoft.com/office/powerpoint/2010/main" val="1013956319"/>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107950" y="188640"/>
            <a:ext cx="9072563" cy="4555093"/>
          </a:xfrm>
          <a:prstGeom prst="rect">
            <a:avLst/>
          </a:prstGeom>
        </p:spPr>
        <p:txBody>
          <a:bodyPr>
            <a:spAutoFit/>
          </a:bodyPr>
          <a:lstStyle/>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endParaRPr lang="en-US" sz="55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5500" b="1" dirty="0" smtClean="0">
                <a:solidFill>
                  <a:prstClr val="black">
                    <a:lumMod val="85000"/>
                    <a:lumOff val="15000"/>
                  </a:prstClr>
                </a:solidFill>
                <a:effectLst>
                  <a:outerShdw blurRad="38100" dist="38100" dir="2700000" algn="tl">
                    <a:srgbClr val="000000"/>
                  </a:outerShdw>
                </a:effectLst>
                <a:latin typeface="Papyrus" pitchFamily="66" charset="0"/>
              </a:rPr>
              <a:t>Milky Way:</a:t>
            </a:r>
          </a:p>
          <a:p>
            <a:pPr algn="ctr">
              <a:defRPr/>
            </a:pPr>
            <a:endParaRPr lang="en-US" sz="55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5500" b="1" dirty="0">
                <a:solidFill>
                  <a:prstClr val="black">
                    <a:lumMod val="85000"/>
                    <a:lumOff val="15000"/>
                  </a:prstClr>
                </a:solidFill>
                <a:effectLst>
                  <a:outerShdw blurRad="38100" dist="38100" dir="2700000" algn="tl">
                    <a:srgbClr val="000000"/>
                  </a:outerShdw>
                </a:effectLst>
                <a:latin typeface="Papyrus" pitchFamily="66" charset="0"/>
              </a:rPr>
              <a:t>o</a:t>
            </a:r>
            <a:r>
              <a:rPr lang="en-US" sz="5500" b="1" dirty="0" smtClean="0">
                <a:solidFill>
                  <a:prstClr val="black">
                    <a:lumMod val="85000"/>
                    <a:lumOff val="15000"/>
                  </a:prstClr>
                </a:solidFill>
                <a:effectLst>
                  <a:outerShdw blurRad="38100" dist="38100" dir="2700000" algn="tl">
                    <a:srgbClr val="000000"/>
                  </a:outerShdw>
                </a:effectLst>
                <a:latin typeface="Papyrus" pitchFamily="66" charset="0"/>
              </a:rPr>
              <a:t>ur Galaxy </a:t>
            </a:r>
            <a:endParaRPr lang="en-US" sz="5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07218299"/>
      </p:ext>
    </p:extLst>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9181557" cy="6546450"/>
          </a:xfrm>
        </p:spPr>
      </p:pic>
    </p:spTree>
    <p:extLst>
      <p:ext uri="{BB962C8B-B14F-4D97-AF65-F5344CB8AC3E}">
        <p14:creationId xmlns:p14="http://schemas.microsoft.com/office/powerpoint/2010/main" val="2867971760"/>
      </p:ext>
    </p:extLst>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descr="Jacopo_Tintoretto_01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428625"/>
            <a:ext cx="9429750" cy="8502650"/>
          </a:xfrm>
        </p:spPr>
      </p:pic>
      <p:sp>
        <p:nvSpPr>
          <p:cNvPr id="3" name="Title 2"/>
          <p:cNvSpPr>
            <a:spLocks noGrp="1"/>
          </p:cNvSpPr>
          <p:nvPr>
            <p:ph type="title"/>
          </p:nvPr>
        </p:nvSpPr>
        <p:spPr/>
        <p:txBody>
          <a:bodyPr>
            <a:normAutofit fontScale="90000"/>
          </a:bodyPr>
          <a:lstStyle/>
          <a:p>
            <a:pPr>
              <a:defRPr/>
            </a:pPr>
            <a:r>
              <a:rPr smtClean="0"/>
              <a:t>              Origin of the Milky Way</a:t>
            </a:r>
            <a:br>
              <a:rPr smtClean="0"/>
            </a:br>
            <a:r>
              <a:rPr smtClean="0"/>
              <a:t>                  </a:t>
            </a:r>
            <a:r>
              <a:rPr sz="3100" smtClean="0"/>
              <a:t>Jacopo Tintoretto  (1518-1594)</a:t>
            </a:r>
            <a:endParaRPr sz="3100"/>
          </a:p>
        </p:txBody>
      </p:sp>
    </p:spTree>
    <p:extLst>
      <p:ext uri="{BB962C8B-B14F-4D97-AF65-F5344CB8AC3E}">
        <p14:creationId xmlns:p14="http://schemas.microsoft.com/office/powerpoint/2010/main" val="2202016816"/>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99831" y="938213"/>
            <a:ext cx="9072563" cy="4016484"/>
          </a:xfrm>
          <a:prstGeom prst="rect">
            <a:avLst/>
          </a:prstGeom>
        </p:spPr>
        <p:txBody>
          <a:bodyPr>
            <a:spAutoFit/>
          </a:bodyPr>
          <a:lstStyle/>
          <a:p>
            <a:pPr algn="ctr">
              <a:defRPr/>
            </a:pPr>
            <a:endParaRPr lang="en-US" sz="70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7000" b="1" dirty="0" smtClean="0">
                <a:solidFill>
                  <a:prstClr val="black">
                    <a:lumMod val="85000"/>
                    <a:lumOff val="15000"/>
                  </a:prstClr>
                </a:solidFill>
                <a:effectLst>
                  <a:outerShdw blurRad="38100" dist="38100" dir="2700000" algn="tl">
                    <a:srgbClr val="000000"/>
                  </a:outerShdw>
                </a:effectLst>
                <a:latin typeface="Papyrus" pitchFamily="66" charset="0"/>
              </a:rPr>
              <a:t>Cosmology,</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Science of the Universe </a:t>
            </a: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264554710"/>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Content Placeholder 1"/>
          <p:cNvSpPr>
            <a:spLocks noGrp="1"/>
          </p:cNvSpPr>
          <p:nvPr>
            <p:ph idx="1"/>
          </p:nvPr>
        </p:nvSpPr>
        <p:spPr/>
        <p:txBody>
          <a:bodyPr/>
          <a:lstStyle/>
          <a:p>
            <a:r>
              <a:rPr lang="nl-NL" altLang="en-US" sz="1600" dirty="0" smtClean="0">
                <a:solidFill>
                  <a:schemeClr val="bg1"/>
                </a:solidFill>
              </a:rPr>
              <a:t>Als de oude Grieken op een heldere zomeravond naar de hemel keken, zagen ze daar een zwakke band van licht die zich uitstrekte van horizon tot horizon. Het deed hen denken aan een stroom melk ... </a:t>
            </a:r>
          </a:p>
          <a:p>
            <a:r>
              <a:rPr lang="nl-NL" altLang="en-US" sz="1600" dirty="0" smtClean="0">
                <a:solidFill>
                  <a:schemeClr val="bg1"/>
                </a:solidFill>
              </a:rPr>
              <a:t>ze voorzagen dit ontzagwekkende fenomeen van de naam ``Kyklos Galaktikos'' ofwel melkachtige cirkel. </a:t>
            </a:r>
          </a:p>
          <a:p>
            <a:pPr>
              <a:buFont typeface="Wingdings 2" pitchFamily="18" charset="2"/>
              <a:buNone/>
            </a:pPr>
            <a:endParaRPr lang="nl-NL" altLang="en-US" sz="1600" dirty="0" smtClean="0">
              <a:solidFill>
                <a:schemeClr val="bg1"/>
              </a:solidFill>
            </a:endParaRPr>
          </a:p>
          <a:p>
            <a:r>
              <a:rPr lang="nl-NL" altLang="en-US" sz="1600" dirty="0" smtClean="0">
                <a:solidFill>
                  <a:schemeClr val="bg1"/>
                </a:solidFill>
              </a:rPr>
              <a:t>Mythe 1:</a:t>
            </a:r>
          </a:p>
          <a:p>
            <a:pPr>
              <a:buFont typeface="Wingdings 2" pitchFamily="18" charset="2"/>
              <a:buNone/>
            </a:pPr>
            <a:r>
              <a:rPr lang="nl-NL" altLang="en-US" sz="1600" dirty="0" smtClean="0">
                <a:solidFill>
                  <a:schemeClr val="bg1"/>
                </a:solidFill>
              </a:rPr>
              <a:t>     Melkweg gecreeerd door Heracles toen hij een baby was. Zijn vader was Zeus, zijn menselijke moeder Alcmene. Zeus besloot om het kindje Heracles te laten zogen bij zijn goddelijke vrouw Hera terwijl ze sliep, zodat de baby goddelijke eigenschappen zou krijgen. Toen Hera wakker werd en realiseerde dat ze een onbekend kind zoogde, duwde ze hem weg, en de gemorste melk werd de Melkweg. </a:t>
            </a:r>
          </a:p>
          <a:p>
            <a:r>
              <a:rPr lang="nl-NL" altLang="en-US" sz="1600" dirty="0" smtClean="0">
                <a:solidFill>
                  <a:schemeClr val="bg1"/>
                </a:solidFill>
              </a:rPr>
              <a:t>Mythe 2:</a:t>
            </a:r>
          </a:p>
          <a:p>
            <a:pPr>
              <a:buFont typeface="Wingdings 2" pitchFamily="18" charset="2"/>
              <a:buNone/>
            </a:pPr>
            <a:r>
              <a:rPr lang="nl-NL" altLang="en-US" sz="1600" dirty="0" smtClean="0">
                <a:solidFill>
                  <a:schemeClr val="bg1"/>
                </a:solidFill>
              </a:rPr>
              <a:t>     De melk is afkomstig van de godin Rhea, de vrouw van Cronus. Cronus at zijn eigen kinderen om zijn positie als oppergod van het Pantheon en als hemelgod te verzekeren. Rhea vatte het plan om haar nieuw geboren zoon Zeus te redden. Ze wikkelde een steen in babykleren en gaf het aan Cronus om het te verslinden. Cronus vroeg haar het kind nog eenmaal te zogen voor het te verzwelgen, en de melk die ze gaf toen ze de rots pretendeerde te zogen werd de Melkweg. </a:t>
            </a:r>
          </a:p>
        </p:txBody>
      </p:sp>
      <p:sp>
        <p:nvSpPr>
          <p:cNvPr id="3" name="Title 2"/>
          <p:cNvSpPr>
            <a:spLocks noGrp="1"/>
          </p:cNvSpPr>
          <p:nvPr>
            <p:ph type="title"/>
          </p:nvPr>
        </p:nvSpPr>
        <p:spPr>
          <a:xfrm>
            <a:off x="-285784" y="142852"/>
            <a:ext cx="8229600" cy="1219200"/>
          </a:xfrm>
        </p:spPr>
        <p:txBody>
          <a:bodyPr/>
          <a:lstStyle/>
          <a:p>
            <a:pPr>
              <a:defRPr/>
            </a:pPr>
            <a:r>
              <a:rPr smtClean="0"/>
              <a:t>                 </a:t>
            </a:r>
            <a:r>
              <a:rPr sz="6200" smtClean="0">
                <a:solidFill>
                  <a:schemeClr val="bg1"/>
                </a:solidFill>
              </a:rPr>
              <a:t>Kyklos </a:t>
            </a:r>
            <a:r>
              <a:rPr sz="6200" err="1" smtClean="0">
                <a:solidFill>
                  <a:schemeClr val="bg1"/>
                </a:solidFill>
              </a:rPr>
              <a:t>Galaktikos</a:t>
            </a:r>
            <a:endParaRPr sz="6200">
              <a:solidFill>
                <a:schemeClr val="bg1"/>
              </a:solidFill>
            </a:endParaRPr>
          </a:p>
        </p:txBody>
      </p:sp>
      <p:sp>
        <p:nvSpPr>
          <p:cNvPr id="5" name="Rectangle 4"/>
          <p:cNvSpPr/>
          <p:nvPr/>
        </p:nvSpPr>
        <p:spPr>
          <a:xfrm>
            <a:off x="428625" y="3143250"/>
            <a:ext cx="8358188" cy="3571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026866301"/>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3" descr="Guisard_MilkyWay_4_8bit_dse_1500-ps1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57250" y="0"/>
            <a:ext cx="11976100" cy="6858000"/>
          </a:xfrm>
        </p:spPr>
      </p:pic>
    </p:spTree>
    <p:extLst>
      <p:ext uri="{BB962C8B-B14F-4D97-AF65-F5344CB8AC3E}">
        <p14:creationId xmlns:p14="http://schemas.microsoft.com/office/powerpoint/2010/main" val="3143089387"/>
      </p:ext>
    </p:extLst>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658601" cy="728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781360792"/>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r>
              <a:rPr lang="en-US" sz="1400" dirty="0">
                <a:solidFill>
                  <a:srgbClr val="0000FF"/>
                </a:solidFill>
              </a:rPr>
              <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Tree>
    <p:extLst>
      <p:ext uri="{BB962C8B-B14F-4D97-AF65-F5344CB8AC3E}">
        <p14:creationId xmlns:p14="http://schemas.microsoft.com/office/powerpoint/2010/main" val="678345284"/>
      </p:ext>
    </p:extLst>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schemeClr val="bg1"/>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schemeClr val="bg1"/>
                </a:solidFill>
                <a:effectLst>
                  <a:outerShdw blurRad="38100" dist="38100" dir="2700000" algn="tl">
                    <a:srgbClr val="000000"/>
                  </a:outerShdw>
                </a:effectLst>
                <a:latin typeface="Papyrus" pitchFamily="66" charset="0"/>
              </a:rPr>
              <a:t>   </a:t>
            </a:r>
            <a:r>
              <a:rPr lang="en-US" sz="4800" b="1" dirty="0">
                <a:solidFill>
                  <a:schemeClr val="bg1"/>
                </a:solidFill>
                <a:effectLst>
                  <a:outerShdw blurRad="38100" dist="38100" dir="2700000" algn="tl">
                    <a:srgbClr val="000000"/>
                  </a:outerShdw>
                </a:effectLst>
                <a:latin typeface="Papyrus" pitchFamily="66" charset="0"/>
              </a:rPr>
              <a:t> </a:t>
            </a:r>
            <a:br>
              <a:rPr lang="en-US" sz="4800" b="1" dirty="0">
                <a:solidFill>
                  <a:schemeClr val="bg1"/>
                </a:solidFill>
                <a:effectLst>
                  <a:outerShdw blurRad="38100" dist="38100" dir="2700000" algn="tl">
                    <a:srgbClr val="000000"/>
                  </a:outerShdw>
                </a:effectLst>
                <a:latin typeface="Papyrus" pitchFamily="66" charset="0"/>
              </a:rPr>
            </a:br>
            <a:endParaRPr lang="en-US" sz="4800" b="1" dirty="0">
              <a:solidFill>
                <a:schemeClr val="bg1"/>
              </a:solidFill>
              <a:effectLst>
                <a:outerShdw blurRad="38100" dist="38100" dir="2700000" algn="tl">
                  <a:srgbClr val="000000"/>
                </a:outerShdw>
              </a:effectLst>
              <a:latin typeface="Papyrus" pitchFamily="66" charset="0"/>
            </a:endParaRPr>
          </a:p>
        </p:txBody>
      </p:sp>
      <p:sp>
        <p:nvSpPr>
          <p:cNvPr id="8" name="Rectangle 7"/>
          <p:cNvSpPr/>
          <p:nvPr/>
        </p:nvSpPr>
        <p:spPr>
          <a:xfrm>
            <a:off x="-107950" y="188640"/>
            <a:ext cx="9072563" cy="4555093"/>
          </a:xfrm>
          <a:prstGeom prst="rect">
            <a:avLst/>
          </a:prstGeom>
        </p:spPr>
        <p:txBody>
          <a:bodyPr>
            <a:spAutoFit/>
          </a:bodyPr>
          <a:lstStyle/>
          <a:p>
            <a:pPr algn="ctr">
              <a:defRPr/>
            </a:pPr>
            <a:endParaRPr lang="en-US" sz="7000" b="1" dirty="0">
              <a:solidFill>
                <a:schemeClr val="bg1">
                  <a:lumMod val="85000"/>
                  <a:lumOff val="15000"/>
                </a:schemeClr>
              </a:solidFill>
              <a:effectLst>
                <a:outerShdw blurRad="38100" dist="38100" dir="2700000" algn="tl">
                  <a:srgbClr val="000000"/>
                </a:outerShdw>
              </a:effectLst>
              <a:latin typeface="Papyrus" pitchFamily="66" charset="0"/>
            </a:endParaRPr>
          </a:p>
          <a:p>
            <a:pPr algn="ctr">
              <a:defRPr/>
            </a:pPr>
            <a:endParaRPr lang="en-US" sz="5500" b="1" dirty="0">
              <a:solidFill>
                <a:schemeClr val="bg1">
                  <a:lumMod val="85000"/>
                  <a:lumOff val="15000"/>
                </a:schemeClr>
              </a:solidFill>
              <a:effectLst>
                <a:outerShdw blurRad="38100" dist="38100" dir="2700000" algn="tl">
                  <a:srgbClr val="000000"/>
                </a:outerShdw>
              </a:effectLst>
              <a:latin typeface="Papyrus" pitchFamily="66" charset="0"/>
            </a:endParaRPr>
          </a:p>
          <a:p>
            <a:pPr algn="ctr">
              <a:defRPr/>
            </a:pPr>
            <a:r>
              <a:rPr lang="en-US" sz="5500" b="1" dirty="0" smtClean="0">
                <a:solidFill>
                  <a:schemeClr val="bg1">
                    <a:lumMod val="85000"/>
                    <a:lumOff val="15000"/>
                  </a:schemeClr>
                </a:solidFill>
                <a:effectLst>
                  <a:outerShdw blurRad="38100" dist="38100" dir="2700000" algn="tl">
                    <a:srgbClr val="000000"/>
                  </a:outerShdw>
                </a:effectLst>
                <a:latin typeface="Papyrus" pitchFamily="66" charset="0"/>
              </a:rPr>
              <a:t>Galaxies:</a:t>
            </a:r>
          </a:p>
          <a:p>
            <a:pPr algn="ctr">
              <a:defRPr/>
            </a:pPr>
            <a:endParaRPr lang="en-US" sz="5500" b="1" dirty="0">
              <a:solidFill>
                <a:schemeClr val="bg1">
                  <a:lumMod val="85000"/>
                  <a:lumOff val="15000"/>
                </a:schemeClr>
              </a:solidFill>
              <a:effectLst>
                <a:outerShdw blurRad="38100" dist="38100" dir="2700000" algn="tl">
                  <a:srgbClr val="000000"/>
                </a:outerShdw>
              </a:effectLst>
              <a:latin typeface="Papyrus" pitchFamily="66" charset="0"/>
            </a:endParaRPr>
          </a:p>
          <a:p>
            <a:pPr algn="ctr">
              <a:defRPr/>
            </a:pPr>
            <a:r>
              <a:rPr lang="en-US" sz="5500" b="1" dirty="0" smtClean="0">
                <a:solidFill>
                  <a:schemeClr val="bg1">
                    <a:lumMod val="85000"/>
                    <a:lumOff val="15000"/>
                  </a:schemeClr>
                </a:solidFill>
                <a:effectLst>
                  <a:outerShdw blurRad="38100" dist="38100" dir="2700000" algn="tl">
                    <a:srgbClr val="000000"/>
                  </a:outerShdw>
                </a:effectLst>
                <a:latin typeface="Papyrus" pitchFamily="66" charset="0"/>
              </a:rPr>
              <a:t>Island Universes </a:t>
            </a:r>
            <a:endParaRPr lang="en-US" sz="5500" b="1" dirty="0">
              <a:solidFill>
                <a:schemeClr val="bg1">
                  <a:lumMod val="85000"/>
                  <a:lumOff val="15000"/>
                </a:schemeClr>
              </a:solidFill>
              <a:effectLst>
                <a:outerShdw blurRad="38100" dist="38100" dir="2700000" algn="tl">
                  <a:srgbClr val="000000"/>
                </a:outerShdw>
              </a:effectLst>
              <a:latin typeface="Papyrus" pitchFamily="66" charset="0"/>
            </a:endParaRPr>
          </a:p>
        </p:txBody>
      </p:sp>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Picture 3" descr="milkyway_garlick_b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1500188"/>
            <a:ext cx="6000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000500" y="1500188"/>
            <a:ext cx="4929188" cy="4071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429000" y="714375"/>
            <a:ext cx="5929313" cy="785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7045" name="Content Placeholder 4" descr="m31_gendler_bi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 y="285750"/>
            <a:ext cx="4214813" cy="5821363"/>
          </a:xfrm>
        </p:spPr>
      </p:pic>
      <p:sp>
        <p:nvSpPr>
          <p:cNvPr id="3" name="Title 2"/>
          <p:cNvSpPr>
            <a:spLocks noGrp="1"/>
          </p:cNvSpPr>
          <p:nvPr>
            <p:ph type="title"/>
          </p:nvPr>
        </p:nvSpPr>
        <p:spPr>
          <a:xfrm>
            <a:off x="2714612" y="-214338"/>
            <a:ext cx="8229600" cy="1219200"/>
          </a:xfrm>
        </p:spPr>
        <p:txBody>
          <a:bodyPr/>
          <a:lstStyle/>
          <a:p>
            <a:pPr>
              <a:defRPr/>
            </a:pPr>
            <a:r>
              <a:rPr sz="6000" smtClean="0"/>
              <a:t>          Local Group</a:t>
            </a:r>
            <a:endParaRPr sz="6000"/>
          </a:p>
        </p:txBody>
      </p:sp>
      <p:sp>
        <p:nvSpPr>
          <p:cNvPr id="10" name="Rectangle 9"/>
          <p:cNvSpPr/>
          <p:nvPr/>
        </p:nvSpPr>
        <p:spPr>
          <a:xfrm>
            <a:off x="142875" y="285750"/>
            <a:ext cx="4214813" cy="5857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7048" name="Picture 6" descr="M33_crawford_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714750"/>
            <a:ext cx="35718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286125" y="3714750"/>
            <a:ext cx="3571875" cy="3000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7050" name="TextBox 12"/>
          <p:cNvSpPr txBox="1">
            <a:spLocks noChangeArrowheads="1"/>
          </p:cNvSpPr>
          <p:nvPr/>
        </p:nvSpPr>
        <p:spPr bwMode="auto">
          <a:xfrm>
            <a:off x="4500563" y="928688"/>
            <a:ext cx="3786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prstClr val="white"/>
                </a:solidFill>
              </a:rPr>
              <a:t>              </a:t>
            </a:r>
            <a:r>
              <a:rPr lang="en-US" altLang="en-US" sz="3000" smtClean="0">
                <a:solidFill>
                  <a:prstClr val="white"/>
                </a:solidFill>
              </a:rPr>
              <a:t>Group Portrait</a:t>
            </a:r>
          </a:p>
        </p:txBody>
      </p:sp>
      <p:sp>
        <p:nvSpPr>
          <p:cNvPr id="87051" name="TextBox 13"/>
          <p:cNvSpPr txBox="1">
            <a:spLocks noChangeArrowheads="1"/>
          </p:cNvSpPr>
          <p:nvPr/>
        </p:nvSpPr>
        <p:spPr bwMode="auto">
          <a:xfrm>
            <a:off x="2928938" y="357188"/>
            <a:ext cx="137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prstClr val="white"/>
                </a:solidFill>
              </a:rPr>
              <a:t>M31</a:t>
            </a:r>
          </a:p>
          <a:p>
            <a:pPr eaLnBrk="1" hangingPunct="1"/>
            <a:r>
              <a:rPr lang="en-US" altLang="en-US" smtClean="0">
                <a:solidFill>
                  <a:prstClr val="white"/>
                </a:solidFill>
              </a:rPr>
              <a:t>NGC 224</a:t>
            </a:r>
          </a:p>
          <a:p>
            <a:pPr eaLnBrk="1" hangingPunct="1"/>
            <a:r>
              <a:rPr lang="en-US" altLang="en-US" smtClean="0">
                <a:solidFill>
                  <a:prstClr val="white"/>
                </a:solidFill>
              </a:rPr>
              <a:t>Andromeda</a:t>
            </a:r>
          </a:p>
        </p:txBody>
      </p:sp>
      <p:sp>
        <p:nvSpPr>
          <p:cNvPr id="87052" name="TextBox 14"/>
          <p:cNvSpPr txBox="1">
            <a:spLocks noChangeArrowheads="1"/>
          </p:cNvSpPr>
          <p:nvPr/>
        </p:nvSpPr>
        <p:spPr bwMode="auto">
          <a:xfrm>
            <a:off x="7500938" y="485775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prstClr val="white"/>
                </a:solidFill>
              </a:rPr>
              <a:t>The Galaxy</a:t>
            </a:r>
          </a:p>
          <a:p>
            <a:pPr eaLnBrk="1" hangingPunct="1"/>
            <a:r>
              <a:rPr lang="en-US" altLang="en-US" smtClean="0">
                <a:solidFill>
                  <a:prstClr val="white"/>
                </a:solidFill>
              </a:rPr>
              <a:t>Milky Way</a:t>
            </a:r>
          </a:p>
        </p:txBody>
      </p:sp>
      <p:sp>
        <p:nvSpPr>
          <p:cNvPr id="87053" name="TextBox 15"/>
          <p:cNvSpPr txBox="1">
            <a:spLocks noChangeArrowheads="1"/>
          </p:cNvSpPr>
          <p:nvPr/>
        </p:nvSpPr>
        <p:spPr bwMode="auto">
          <a:xfrm>
            <a:off x="5500688" y="5786438"/>
            <a:ext cx="133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prstClr val="white"/>
                </a:solidFill>
              </a:rPr>
              <a:t>M33</a:t>
            </a:r>
          </a:p>
          <a:p>
            <a:pPr eaLnBrk="1" hangingPunct="1"/>
            <a:r>
              <a:rPr lang="en-US" altLang="en-US" smtClean="0">
                <a:solidFill>
                  <a:prstClr val="white"/>
                </a:solidFill>
              </a:rPr>
              <a:t>NGC 598</a:t>
            </a:r>
          </a:p>
          <a:p>
            <a:pPr eaLnBrk="1" hangingPunct="1"/>
            <a:r>
              <a:rPr lang="en-US" altLang="en-US" smtClean="0">
                <a:solidFill>
                  <a:prstClr val="white"/>
                </a:solidFill>
              </a:rPr>
              <a:t>Triangulum</a:t>
            </a:r>
          </a:p>
        </p:txBody>
      </p:sp>
    </p:spTree>
    <p:extLst>
      <p:ext uri="{BB962C8B-B14F-4D97-AF65-F5344CB8AC3E}">
        <p14:creationId xmlns:p14="http://schemas.microsoft.com/office/powerpoint/2010/main" val="990386050"/>
      </p:ext>
    </p:extLst>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7" descr="ssc2009-03a1_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3500438"/>
            <a:ext cx="14358938" cy="143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2"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prstClr val="black">
                    <a:lumMod val="85000"/>
                    <a:lumOff val="15000"/>
                  </a:prstClr>
                </a:solidFill>
                <a:effectLst>
                  <a:outerShdw blurRad="38100" dist="38100" dir="2700000" algn="tl">
                    <a:srgbClr val="C0C0C0"/>
                  </a:outerShdw>
                </a:effectLst>
                <a:latin typeface="Constantia"/>
              </a:rPr>
              <a:t>… Galaxies …</a:t>
            </a:r>
          </a:p>
        </p:txBody>
      </p:sp>
    </p:spTree>
    <p:extLst>
      <p:ext uri="{BB962C8B-B14F-4D97-AF65-F5344CB8AC3E}">
        <p14:creationId xmlns:p14="http://schemas.microsoft.com/office/powerpoint/2010/main" val="1157107969"/>
      </p:ext>
    </p:extLst>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3" y="-243408"/>
            <a:ext cx="11716265" cy="7632848"/>
          </a:xfrm>
          <a:prstGeom prst="rect">
            <a:avLst/>
          </a:prstGeom>
        </p:spPr>
      </p:pic>
      <p:sp>
        <p:nvSpPr>
          <p:cNvPr id="14" name="Rectangle 13"/>
          <p:cNvSpPr/>
          <p:nvPr/>
        </p:nvSpPr>
        <p:spPr>
          <a:xfrm>
            <a:off x="395536" y="2889781"/>
            <a:ext cx="8352929" cy="1792962"/>
          </a:xfrm>
          <a:prstGeom prst="rect">
            <a:avLst/>
          </a:prstGeom>
          <a:solidFill>
            <a:schemeClr val="tx1">
              <a:lumMod val="75000"/>
              <a:alpha val="8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9252" name="Text Box 4"/>
          <p:cNvSpPr txBox="1">
            <a:spLocks noChangeArrowheads="1"/>
          </p:cNvSpPr>
          <p:nvPr/>
        </p:nvSpPr>
        <p:spPr bwMode="auto">
          <a:xfrm>
            <a:off x="-95505" y="2622756"/>
            <a:ext cx="10692928" cy="1900520"/>
          </a:xfrm>
          <a:prstGeom prst="rect">
            <a:avLst/>
          </a:prstGeom>
          <a:noFill/>
          <a:ln w="9525">
            <a:noFill/>
            <a:miter lim="800000"/>
            <a:headEnd/>
            <a:tailEnd/>
          </a:ln>
          <a:effectLst>
            <a:outerShdw blurRad="50800" dist="241300" dir="2580000" algn="ctr" rotWithShape="0">
              <a:srgbClr val="000000">
                <a:alpha val="43137"/>
              </a:srgbClr>
            </a:outerShdw>
          </a:effectLst>
        </p:spPr>
        <p:txBody>
          <a:bodyPr wrap="square">
            <a:spAutoFit/>
          </a:bodyPr>
          <a:lstStyle/>
          <a:p>
            <a:pPr eaLnBrk="0" hangingPunct="0">
              <a:spcBef>
                <a:spcPct val="50000"/>
              </a:spcBef>
              <a:defRPr/>
            </a:pPr>
            <a:r>
              <a:rPr lang="en-US" sz="8000" b="1" dirty="0">
                <a:solidFill>
                  <a:srgbClr val="FFFF00"/>
                </a:solidFill>
                <a:latin typeface="Papyrus" pitchFamily="66" charset="0"/>
                <a:cs typeface="Arial" charset="0"/>
              </a:rPr>
              <a:t>       </a:t>
            </a:r>
            <a:r>
              <a:rPr lang="en-US" sz="4000" b="1" dirty="0" smtClean="0">
                <a:solidFill>
                  <a:prstClr val="black">
                    <a:lumMod val="85000"/>
                    <a:lumOff val="15000"/>
                  </a:prstClr>
                </a:solidFill>
                <a:effectLst>
                  <a:outerShdw blurRad="38100" dist="38100" dir="2700000" algn="tl">
                    <a:srgbClr val="C0C0C0"/>
                  </a:outerShdw>
                </a:effectLst>
                <a:latin typeface="Constantia"/>
                <a:cs typeface="Arial" charset="0"/>
              </a:rPr>
              <a:t>… a Universe of Galaxies ...</a:t>
            </a:r>
          </a:p>
          <a:p>
            <a:pPr eaLnBrk="0" hangingPunct="0">
              <a:spcBef>
                <a:spcPct val="50000"/>
              </a:spcBef>
              <a:defRPr/>
            </a:pPr>
            <a:r>
              <a:rPr lang="en-US" sz="2500" b="1" dirty="0" smtClean="0">
                <a:solidFill>
                  <a:prstClr val="black">
                    <a:lumMod val="85000"/>
                    <a:lumOff val="15000"/>
                  </a:prstClr>
                </a:solidFill>
                <a:effectLst>
                  <a:outerShdw blurRad="38100" dist="38100" dir="2700000" algn="tl">
                    <a:srgbClr val="C0C0C0"/>
                  </a:outerShdw>
                </a:effectLst>
                <a:latin typeface="Constantia"/>
                <a:cs typeface="Arial" charset="0"/>
              </a:rPr>
              <a:t>                     100 billion galaxies in observable Universe</a:t>
            </a:r>
            <a:endParaRPr lang="en-US" sz="2500" b="1" dirty="0">
              <a:solidFill>
                <a:prstClr val="black">
                  <a:lumMod val="85000"/>
                  <a:lumOff val="15000"/>
                </a:prstClr>
              </a:solidFill>
              <a:effectLst>
                <a:outerShdw blurRad="38100" dist="38100" dir="2700000" algn="tl">
                  <a:srgbClr val="C0C0C0"/>
                </a:outerShdw>
              </a:effectLst>
              <a:latin typeface="Constantia"/>
              <a:cs typeface="Arial" charset="0"/>
            </a:endParaRPr>
          </a:p>
        </p:txBody>
      </p:sp>
      <p:sp>
        <p:nvSpPr>
          <p:cNvPr id="11" name="TextBox 10"/>
          <p:cNvSpPr txBox="1"/>
          <p:nvPr/>
        </p:nvSpPr>
        <p:spPr>
          <a:xfrm>
            <a:off x="611560" y="5661248"/>
            <a:ext cx="9433048" cy="369332"/>
          </a:xfrm>
          <a:prstGeom prst="rect">
            <a:avLst/>
          </a:prstGeom>
          <a:noFill/>
        </p:spPr>
        <p:txBody>
          <a:bodyPr wrap="square" rtlCol="0">
            <a:spAutoFit/>
          </a:bodyPr>
          <a:lstStyle/>
          <a:p>
            <a:endParaRPr lang="en-GB" dirty="0">
              <a:solidFill>
                <a:prstClr val="white"/>
              </a:solidFill>
              <a:cs typeface="Arial" charset="0"/>
            </a:endParaRPr>
          </a:p>
        </p:txBody>
      </p:sp>
    </p:spTree>
    <p:extLst>
      <p:ext uri="{BB962C8B-B14F-4D97-AF65-F5344CB8AC3E}">
        <p14:creationId xmlns:p14="http://schemas.microsoft.com/office/powerpoint/2010/main" val="2329899727"/>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107950" y="188640"/>
            <a:ext cx="9072563" cy="4555093"/>
          </a:xfrm>
          <a:prstGeom prst="rect">
            <a:avLst/>
          </a:prstGeom>
        </p:spPr>
        <p:txBody>
          <a:bodyPr>
            <a:spAutoFit/>
          </a:bodyPr>
          <a:lstStyle/>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endParaRPr lang="en-US" sz="55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5500" b="1" dirty="0">
                <a:solidFill>
                  <a:prstClr val="black">
                    <a:lumMod val="85000"/>
                    <a:lumOff val="15000"/>
                  </a:prstClr>
                </a:solidFill>
                <a:effectLst>
                  <a:outerShdw blurRad="38100" dist="38100" dir="2700000" algn="tl">
                    <a:srgbClr val="000000"/>
                  </a:outerShdw>
                </a:effectLst>
                <a:latin typeface="Papyrus" pitchFamily="66" charset="0"/>
              </a:rPr>
              <a:t>f</a:t>
            </a:r>
            <a:r>
              <a:rPr lang="en-US" sz="5500" b="1" dirty="0" smtClean="0">
                <a:solidFill>
                  <a:prstClr val="black">
                    <a:lumMod val="85000"/>
                    <a:lumOff val="15000"/>
                  </a:prstClr>
                </a:solidFill>
                <a:effectLst>
                  <a:outerShdw blurRad="38100" dist="38100" dir="2700000" algn="tl">
                    <a:srgbClr val="000000"/>
                  </a:outerShdw>
                </a:effectLst>
                <a:latin typeface="Papyrus" pitchFamily="66" charset="0"/>
              </a:rPr>
              <a:t>ormation of </a:t>
            </a:r>
          </a:p>
          <a:p>
            <a:pPr algn="ctr">
              <a:defRPr/>
            </a:pPr>
            <a:endParaRPr lang="en-US" sz="55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5500" b="1" dirty="0" smtClean="0">
                <a:solidFill>
                  <a:prstClr val="black">
                    <a:lumMod val="85000"/>
                    <a:lumOff val="15000"/>
                  </a:prstClr>
                </a:solidFill>
                <a:effectLst>
                  <a:outerShdw blurRad="38100" dist="38100" dir="2700000" algn="tl">
                    <a:srgbClr val="000000"/>
                  </a:outerShdw>
                </a:effectLst>
                <a:latin typeface="Papyrus" pitchFamily="66" charset="0"/>
              </a:rPr>
              <a:t>Structure in the Cosmos </a:t>
            </a:r>
            <a:endParaRPr lang="en-US" sz="5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083865497"/>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06144" y="-821968"/>
            <a:ext cx="6244526" cy="8841806"/>
          </a:xfrm>
          <a:prstGeom prst="rect">
            <a:avLst/>
          </a:prstGeom>
        </p:spPr>
      </p:pic>
      <p:sp>
        <p:nvSpPr>
          <p:cNvPr id="56323" name="Rectangle 3"/>
          <p:cNvSpPr>
            <a:spLocks noChangeArrowheads="1"/>
          </p:cNvSpPr>
          <p:nvPr/>
        </p:nvSpPr>
        <p:spPr bwMode="auto">
          <a:xfrm>
            <a:off x="0" y="0"/>
            <a:ext cx="9144000" cy="1125538"/>
          </a:xfrm>
          <a:prstGeom prst="rect">
            <a:avLst/>
          </a:prstGeom>
          <a:solidFill>
            <a:srgbClr val="FFFF99"/>
          </a:solidFill>
          <a:ln w="38100">
            <a:solidFill>
              <a:srgbClr val="00008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60516" name="Rectangle 4"/>
          <p:cNvSpPr>
            <a:spLocks noGrp="1" noChangeArrowheads="1"/>
          </p:cNvSpPr>
          <p:nvPr>
            <p:ph type="title"/>
          </p:nvPr>
        </p:nvSpPr>
        <p:spPr>
          <a:xfrm>
            <a:off x="-107950" y="0"/>
            <a:ext cx="9359900" cy="1143000"/>
          </a:xfrm>
        </p:spPr>
        <p:txBody>
          <a:bodyPr/>
          <a:lstStyle/>
          <a:p>
            <a:pPr eaLnBrk="1" hangingPunct="1">
              <a:defRPr/>
            </a:pPr>
            <a:r>
              <a:rPr lang="en-US" sz="4800" b="1" dirty="0" smtClean="0">
                <a:solidFill>
                  <a:srgbClr val="000099"/>
                </a:solidFill>
                <a:effectLst>
                  <a:outerShdw blurRad="38100" dist="38100" dir="2700000" algn="tl">
                    <a:srgbClr val="000000"/>
                  </a:outerShdw>
                </a:effectLst>
              </a:rPr>
              <a:t>Formation Cosmic Structures </a:t>
            </a:r>
          </a:p>
        </p:txBody>
      </p:sp>
    </p:spTree>
    <p:extLst>
      <p:ext uri="{BB962C8B-B14F-4D97-AF65-F5344CB8AC3E}">
        <p14:creationId xmlns:p14="http://schemas.microsoft.com/office/powerpoint/2010/main" val="3518170104"/>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2763688"/>
            <a:ext cx="10009112" cy="13718278"/>
          </a:xfrm>
        </p:spPr>
      </p:pic>
      <p:sp>
        <p:nvSpPr>
          <p:cNvPr id="5" name="Rectangle 6"/>
          <p:cNvSpPr txBox="1">
            <a:spLocks noChangeArrowheads="1"/>
          </p:cNvSpPr>
          <p:nvPr/>
        </p:nvSpPr>
        <p:spPr bwMode="auto">
          <a:xfrm>
            <a:off x="571500" y="357188"/>
            <a:ext cx="8002588"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274320" marR="0" lvl="0" indent="-274320" algn="ctr" defTabSz="914400" rtl="0" eaLnBrk="1" fontAlgn="auto" latinLnBrk="0" hangingPunct="1">
              <a:lnSpc>
                <a:spcPct val="100000"/>
              </a:lnSpc>
              <a:spcBef>
                <a:spcPts val="600"/>
              </a:spcBef>
              <a:spcAft>
                <a:spcPts val="0"/>
              </a:spcAft>
              <a:buClr>
                <a:srgbClr val="F3A447"/>
              </a:buClr>
              <a:buSzPct val="85000"/>
              <a:buFontTx/>
              <a:buNone/>
              <a:tabLst/>
              <a:defRPr/>
            </a:pPr>
            <a:r>
              <a:rPr kumimoji="0" lang="en-US" sz="2600" b="1" i="0" u="none" strike="noStrike" kern="1200" cap="none" spc="0" normalizeH="0" baseline="0" noProof="0" dirty="0" smtClean="0">
                <a:ln>
                  <a:noFill/>
                </a:ln>
                <a:solidFill>
                  <a:srgbClr val="000099"/>
                </a:solidFill>
                <a:effectLst>
                  <a:outerShdw blurRad="38100" dist="38100" dir="2700000" algn="tl">
                    <a:srgbClr val="000000"/>
                  </a:outerShdw>
                </a:effectLst>
                <a:uLnTx/>
                <a:uFillTx/>
                <a:latin typeface="Constantia"/>
                <a:ea typeface="+mn-ea"/>
                <a:cs typeface="+mn-cs"/>
              </a:rPr>
              <a:t>   </a:t>
            </a:r>
            <a:r>
              <a:rPr lang="en-US" sz="7400" b="1" dirty="0" smtClean="0">
                <a:solidFill>
                  <a:sysClr val="window" lastClr="FFFFFF"/>
                </a:solidFill>
                <a:effectLst>
                  <a:outerShdw blurRad="38100" dist="38100" dir="2700000" algn="tl">
                    <a:srgbClr val="000000"/>
                  </a:outerShdw>
                </a:effectLst>
                <a:latin typeface="Constantia"/>
              </a:rPr>
              <a:t>Cosmology:</a:t>
            </a:r>
          </a:p>
          <a:p>
            <a:pPr marL="274320" marR="0" lvl="0" indent="-274320" algn="ctr" defTabSz="914400" rtl="0" eaLnBrk="1" fontAlgn="auto" latinLnBrk="0" hangingPunct="1">
              <a:lnSpc>
                <a:spcPct val="100000"/>
              </a:lnSpc>
              <a:spcBef>
                <a:spcPts val="600"/>
              </a:spcBef>
              <a:spcAft>
                <a:spcPts val="0"/>
              </a:spcAft>
              <a:buClr>
                <a:srgbClr val="F3A447"/>
              </a:buClr>
              <a:buSzPct val="85000"/>
              <a:buFontTx/>
              <a:buNone/>
              <a:tabLst/>
              <a:defRPr/>
            </a:pPr>
            <a:r>
              <a:rPr kumimoji="0" lang="en-US" sz="7400" b="1" i="0" u="none" strike="noStrike" kern="1200" cap="none" spc="0" normalizeH="0" baseline="0" noProof="0" dirty="0" smtClean="0">
                <a:ln>
                  <a:noFill/>
                </a:ln>
                <a:solidFill>
                  <a:sysClr val="window" lastClr="FFFFFF"/>
                </a:solidFill>
                <a:effectLst>
                  <a:outerShdw blurRad="38100" dist="38100" dir="2700000" algn="tl">
                    <a:srgbClr val="000000"/>
                  </a:outerShdw>
                </a:effectLst>
                <a:uLnTx/>
                <a:uFillTx/>
                <a:latin typeface="Constantia"/>
                <a:ea typeface="+mn-ea"/>
                <a:cs typeface="+mn-cs"/>
              </a:rPr>
              <a:t>Science</a:t>
            </a:r>
            <a:r>
              <a:rPr kumimoji="0" lang="en-US" sz="7400" b="1" i="0" u="none" strike="noStrike" kern="1200" cap="none" spc="0" normalizeH="0" noProof="0" dirty="0" smtClean="0">
                <a:ln>
                  <a:noFill/>
                </a:ln>
                <a:solidFill>
                  <a:sysClr val="window" lastClr="FFFFFF"/>
                </a:solidFill>
                <a:effectLst>
                  <a:outerShdw blurRad="38100" dist="38100" dir="2700000" algn="tl">
                    <a:srgbClr val="000000"/>
                  </a:outerShdw>
                </a:effectLst>
                <a:uLnTx/>
                <a:uFillTx/>
                <a:latin typeface="Constantia"/>
                <a:ea typeface="+mn-ea"/>
                <a:cs typeface="+mn-cs"/>
              </a:rPr>
              <a:t> of the Universe</a:t>
            </a:r>
            <a:endParaRPr kumimoji="0" lang="en-US" sz="7400" b="1" i="0" u="none" strike="noStrike" kern="1200" cap="none" spc="0" normalizeH="0" baseline="0" noProof="0" dirty="0" smtClean="0">
              <a:ln>
                <a:noFill/>
              </a:ln>
              <a:solidFill>
                <a:sysClr val="window" lastClr="FFFFFF"/>
              </a:solidFill>
              <a:effectLst>
                <a:outerShdw blurRad="38100" dist="38100" dir="2700000" algn="tl">
                  <a:srgbClr val="000000"/>
                </a:outerShdw>
              </a:effectLst>
              <a:uLnTx/>
              <a:uFillTx/>
              <a:latin typeface="Constantia"/>
              <a:ea typeface="+mn-ea"/>
              <a:cs typeface="+mn-cs"/>
            </a:endParaRPr>
          </a:p>
        </p:txBody>
      </p:sp>
      <p:sp>
        <p:nvSpPr>
          <p:cNvPr id="3" name="Rectangle 2"/>
          <p:cNvSpPr/>
          <p:nvPr/>
        </p:nvSpPr>
        <p:spPr>
          <a:xfrm>
            <a:off x="571500" y="1988840"/>
            <a:ext cx="8104956" cy="4653260"/>
          </a:xfrm>
          <a:prstGeom prst="rect">
            <a:avLst/>
          </a:prstGeom>
          <a:solidFill>
            <a:schemeClr val="bg1">
              <a:lumMod val="50000"/>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4"/>
          <p:cNvSpPr txBox="1">
            <a:spLocks noChangeArrowheads="1"/>
          </p:cNvSpPr>
          <p:nvPr/>
        </p:nvSpPr>
        <p:spPr bwMode="auto">
          <a:xfrm>
            <a:off x="571500" y="1700210"/>
            <a:ext cx="8281987" cy="4941887"/>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buFontTx/>
              <a:buNone/>
            </a:pPr>
            <a:endParaRPr lang="en-US" altLang="en-US" u="sng" kern="0" dirty="0" smtClean="0">
              <a:solidFill>
                <a:srgbClr val="000099"/>
              </a:solidFill>
              <a:effectLst>
                <a:outerShdw blurRad="38100" dist="38100" dir="2700000" algn="tl">
                  <a:srgbClr val="000000"/>
                </a:outerShdw>
              </a:effectLst>
            </a:endParaRPr>
          </a:p>
          <a:p>
            <a:pPr>
              <a:lnSpc>
                <a:spcPct val="80000"/>
              </a:lnSpc>
            </a:pPr>
            <a:r>
              <a:rPr lang="en-US" altLang="en-US" sz="2400" b="1" kern="0" dirty="0" smtClean="0">
                <a:solidFill>
                  <a:schemeClr val="tx1">
                    <a:lumMod val="75000"/>
                    <a:lumOff val="25000"/>
                  </a:schemeClr>
                </a:solidFill>
                <a:effectLst>
                  <a:outerShdw blurRad="38100" dist="38100" dir="2700000" algn="tl">
                    <a:srgbClr val="000000"/>
                  </a:outerShdw>
                </a:effectLst>
              </a:rPr>
              <a:t>Van Dale</a:t>
            </a:r>
            <a:r>
              <a:rPr lang="en-US" altLang="en-US" sz="2400" b="1" kern="0" dirty="0" smtClean="0">
                <a:solidFill>
                  <a:schemeClr val="tx1">
                    <a:lumMod val="75000"/>
                    <a:lumOff val="25000"/>
                  </a:schemeClr>
                </a:solidFill>
              </a:rPr>
              <a:t>   </a:t>
            </a:r>
          </a:p>
          <a:p>
            <a:pPr>
              <a:lnSpc>
                <a:spcPct val="80000"/>
              </a:lnSpc>
              <a:buFontTx/>
              <a:buNone/>
            </a:pPr>
            <a:r>
              <a:rPr lang="en-US" altLang="en-US" sz="2400" kern="0" dirty="0" smtClean="0"/>
              <a:t>    </a:t>
            </a:r>
            <a:r>
              <a:rPr lang="en-US" altLang="en-US" sz="2400" b="1" kern="0" dirty="0" smtClean="0">
                <a:solidFill>
                  <a:schemeClr val="bg1"/>
                </a:solidFill>
                <a:latin typeface="Constantia" panose="02030602050306030303" pitchFamily="18" charset="0"/>
              </a:rPr>
              <a:t>(astronomical) science or theory of </a:t>
            </a:r>
          </a:p>
          <a:p>
            <a:pPr>
              <a:lnSpc>
                <a:spcPct val="80000"/>
              </a:lnSpc>
              <a:buFontTx/>
              <a:buNone/>
            </a:pPr>
            <a:r>
              <a:rPr lang="en-US" altLang="en-US" sz="2400" b="1" kern="0" dirty="0">
                <a:solidFill>
                  <a:schemeClr val="bg1"/>
                </a:solidFill>
                <a:latin typeface="Constantia" panose="02030602050306030303" pitchFamily="18" charset="0"/>
              </a:rPr>
              <a:t> </a:t>
            </a:r>
            <a:r>
              <a:rPr lang="en-US" altLang="en-US" sz="2400" b="1" kern="0" dirty="0" smtClean="0">
                <a:solidFill>
                  <a:schemeClr val="bg1"/>
                </a:solidFill>
                <a:latin typeface="Constantia" panose="02030602050306030303" pitchFamily="18" charset="0"/>
              </a:rPr>
              <a:t>   the universe as an ordered unity; </a:t>
            </a:r>
          </a:p>
          <a:p>
            <a:pPr>
              <a:lnSpc>
                <a:spcPct val="80000"/>
              </a:lnSpc>
              <a:buFontTx/>
              <a:buNone/>
            </a:pPr>
            <a:r>
              <a:rPr lang="en-US" altLang="en-US" sz="2400" b="1" kern="0" dirty="0">
                <a:solidFill>
                  <a:schemeClr val="bg1"/>
                </a:solidFill>
                <a:latin typeface="Constantia" panose="02030602050306030303" pitchFamily="18" charset="0"/>
              </a:rPr>
              <a:t> </a:t>
            </a:r>
            <a:r>
              <a:rPr lang="en-US" altLang="en-US" sz="2400" b="1" kern="0" dirty="0" smtClean="0">
                <a:solidFill>
                  <a:schemeClr val="bg1"/>
                </a:solidFill>
                <a:latin typeface="Constantia" panose="02030602050306030303" pitchFamily="18" charset="0"/>
              </a:rPr>
              <a:t>   study of the structure and evolution of the universe.</a:t>
            </a:r>
          </a:p>
          <a:p>
            <a:pPr>
              <a:lnSpc>
                <a:spcPct val="80000"/>
              </a:lnSpc>
              <a:buFontTx/>
              <a:buNone/>
            </a:pPr>
            <a:endParaRPr lang="en-US" altLang="en-US" sz="2400" kern="0" dirty="0" smtClean="0"/>
          </a:p>
          <a:p>
            <a:pPr>
              <a:lnSpc>
                <a:spcPct val="80000"/>
              </a:lnSpc>
            </a:pPr>
            <a:r>
              <a:rPr lang="en-US" altLang="en-US" sz="2400" b="1" kern="0" dirty="0" smtClean="0">
                <a:solidFill>
                  <a:schemeClr val="tx1">
                    <a:lumMod val="75000"/>
                    <a:lumOff val="25000"/>
                  </a:schemeClr>
                </a:solidFill>
                <a:effectLst>
                  <a:outerShdw blurRad="38100" dist="38100" dir="2700000" algn="tl">
                    <a:srgbClr val="000000"/>
                  </a:outerShdw>
                </a:effectLst>
              </a:rPr>
              <a:t>Broadest Sense:</a:t>
            </a:r>
          </a:p>
          <a:p>
            <a:pPr>
              <a:lnSpc>
                <a:spcPct val="80000"/>
              </a:lnSpc>
              <a:buFontTx/>
              <a:buNone/>
            </a:pPr>
            <a:r>
              <a:rPr lang="en-US" altLang="en-US" sz="2400" kern="0" dirty="0" smtClean="0">
                <a:solidFill>
                  <a:srgbClr val="993300"/>
                </a:solidFill>
              </a:rPr>
              <a:t>    </a:t>
            </a:r>
            <a:r>
              <a:rPr lang="en-US" altLang="en-US" sz="2400" b="1" kern="0" dirty="0" smtClean="0">
                <a:solidFill>
                  <a:schemeClr val="bg1"/>
                </a:solidFill>
                <a:latin typeface="Constantia" panose="02030602050306030303" pitchFamily="18" charset="0"/>
              </a:rPr>
              <a:t>human enterprise joining science, philosophy,</a:t>
            </a:r>
          </a:p>
          <a:p>
            <a:pPr>
              <a:lnSpc>
                <a:spcPct val="80000"/>
              </a:lnSpc>
              <a:buFontTx/>
              <a:buNone/>
            </a:pPr>
            <a:r>
              <a:rPr lang="en-US" altLang="en-US" sz="2400" b="1" kern="0" dirty="0">
                <a:solidFill>
                  <a:schemeClr val="bg1"/>
                </a:solidFill>
                <a:latin typeface="Constantia" panose="02030602050306030303" pitchFamily="18" charset="0"/>
              </a:rPr>
              <a:t> </a:t>
            </a:r>
            <a:r>
              <a:rPr lang="en-US" altLang="en-US" sz="2400" b="1" kern="0" dirty="0" smtClean="0">
                <a:solidFill>
                  <a:schemeClr val="bg1"/>
                </a:solidFill>
                <a:latin typeface="Constantia" panose="02030602050306030303" pitchFamily="18" charset="0"/>
              </a:rPr>
              <a:t>    theology and the arts to seek to gain understanding</a:t>
            </a:r>
          </a:p>
          <a:p>
            <a:pPr>
              <a:lnSpc>
                <a:spcPct val="80000"/>
              </a:lnSpc>
              <a:buFontTx/>
              <a:buNone/>
            </a:pPr>
            <a:r>
              <a:rPr lang="en-US" altLang="en-US" sz="2400" b="1" kern="0" dirty="0">
                <a:solidFill>
                  <a:schemeClr val="bg1"/>
                </a:solidFill>
                <a:latin typeface="Constantia" panose="02030602050306030303" pitchFamily="18" charset="0"/>
              </a:rPr>
              <a:t> </a:t>
            </a:r>
            <a:r>
              <a:rPr lang="en-US" altLang="en-US" sz="2400" b="1" kern="0" dirty="0" smtClean="0">
                <a:solidFill>
                  <a:schemeClr val="bg1"/>
                </a:solidFill>
                <a:latin typeface="Constantia" panose="02030602050306030303" pitchFamily="18" charset="0"/>
              </a:rPr>
              <a:t>    of what unifies and is fundamental to our world.</a:t>
            </a:r>
          </a:p>
          <a:p>
            <a:pPr>
              <a:lnSpc>
                <a:spcPct val="80000"/>
              </a:lnSpc>
              <a:buFontTx/>
              <a:buNone/>
            </a:pPr>
            <a:endParaRPr lang="en-US" altLang="en-US" sz="2400" kern="0" dirty="0" smtClean="0"/>
          </a:p>
          <a:p>
            <a:pPr>
              <a:lnSpc>
                <a:spcPct val="80000"/>
              </a:lnSpc>
            </a:pPr>
            <a:r>
              <a:rPr lang="en-US" altLang="en-US" sz="2400" b="1" kern="0" dirty="0" smtClean="0">
                <a:solidFill>
                  <a:schemeClr val="tx1">
                    <a:lumMod val="75000"/>
                    <a:lumOff val="25000"/>
                  </a:schemeClr>
                </a:solidFill>
                <a:effectLst>
                  <a:outerShdw blurRad="38100" dist="38100" dir="2700000" algn="tl">
                    <a:srgbClr val="000000"/>
                  </a:outerShdw>
                </a:effectLst>
              </a:rPr>
              <a:t>Scientific:</a:t>
            </a:r>
          </a:p>
          <a:p>
            <a:pPr>
              <a:lnSpc>
                <a:spcPct val="80000"/>
              </a:lnSpc>
              <a:buFontTx/>
              <a:buNone/>
            </a:pPr>
            <a:r>
              <a:rPr lang="en-US" altLang="en-US" sz="2400" kern="0" dirty="0" smtClean="0"/>
              <a:t>    </a:t>
            </a:r>
            <a:r>
              <a:rPr lang="en-US" altLang="en-US" sz="2400" b="1" kern="0" dirty="0" smtClean="0">
                <a:solidFill>
                  <a:schemeClr val="bg2">
                    <a:lumMod val="20000"/>
                    <a:lumOff val="80000"/>
                  </a:schemeClr>
                </a:solidFill>
                <a:latin typeface="Constantia" panose="02030602050306030303" pitchFamily="18" charset="0"/>
              </a:rPr>
              <a:t>Study of large and small structures of the Universe</a:t>
            </a:r>
            <a:endParaRPr lang="en-US" altLang="en-US" sz="2400" b="1" kern="0" dirty="0">
              <a:solidFill>
                <a:schemeClr val="bg2">
                  <a:lumMod val="20000"/>
                  <a:lumOff val="80000"/>
                </a:schemeClr>
              </a:solidFill>
              <a:latin typeface="Constantia" panose="02030602050306030303" pitchFamily="18" charset="0"/>
            </a:endParaRPr>
          </a:p>
        </p:txBody>
      </p:sp>
    </p:spTree>
    <p:extLst>
      <p:ext uri="{BB962C8B-B14F-4D97-AF65-F5344CB8AC3E}">
        <p14:creationId xmlns:p14="http://schemas.microsoft.com/office/powerpoint/2010/main" val="543907795"/>
      </p:ext>
    </p:extLst>
  </p:cSld>
  <p:clrMapOvr>
    <a:masterClrMapping/>
  </p:clrMapOvr>
  <p:transition spd="slow">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5" name="Text Box 7"/>
          <p:cNvSpPr txBox="1">
            <a:spLocks noChangeArrowheads="1"/>
          </p:cNvSpPr>
          <p:nvPr/>
        </p:nvSpPr>
        <p:spPr bwMode="auto">
          <a:xfrm>
            <a:off x="6300788" y="188913"/>
            <a:ext cx="3455987"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endParaRPr lang="en-US" altLang="en-US" sz="2000" b="1" dirty="0" smtClean="0">
              <a:solidFill>
                <a:srgbClr val="FFFFFF"/>
              </a:solidFill>
              <a:cs typeface="Arial" charset="0"/>
            </a:endParaRPr>
          </a:p>
          <a:p>
            <a:pPr>
              <a:spcBef>
                <a:spcPct val="50000"/>
              </a:spcBef>
              <a:buFontTx/>
              <a:buNone/>
            </a:pPr>
            <a:r>
              <a:rPr lang="en-US" altLang="en-US" sz="1200" b="1" dirty="0" smtClean="0">
                <a:solidFill>
                  <a:srgbClr val="FFFFFF"/>
                </a:solidFill>
                <a:cs typeface="Arial" charset="0"/>
              </a:rPr>
              <a:t>    on scales of ~0.1 -100s  </a:t>
            </a:r>
            <a:r>
              <a:rPr lang="en-US" altLang="en-US" sz="1200" b="1" dirty="0" err="1" smtClean="0">
                <a:solidFill>
                  <a:srgbClr val="FFFFFF"/>
                </a:solidFill>
                <a:cs typeface="Arial" charset="0"/>
              </a:rPr>
              <a:t>Mpc</a:t>
            </a:r>
            <a:endParaRPr lang="en-US" altLang="en-US" sz="1200" b="1" dirty="0">
              <a:solidFill>
                <a:srgbClr val="FFFFFF"/>
              </a:solidFill>
              <a:cs typeface="Arial" charset="0"/>
            </a:endParaRPr>
          </a:p>
          <a:p>
            <a:pPr>
              <a:spcBef>
                <a:spcPct val="50000"/>
              </a:spcBef>
              <a:buFontTx/>
              <a:buNone/>
            </a:pPr>
            <a:r>
              <a:rPr lang="en-US" altLang="en-US" sz="1200" b="1" dirty="0" smtClean="0">
                <a:solidFill>
                  <a:srgbClr val="FFFFFF"/>
                </a:solidFill>
                <a:cs typeface="Arial" charset="0"/>
              </a:rPr>
              <a:t>           </a:t>
            </a:r>
          </a:p>
          <a:p>
            <a:pPr>
              <a:spcBef>
                <a:spcPct val="50000"/>
              </a:spcBef>
              <a:buFontTx/>
              <a:buNone/>
            </a:pPr>
            <a:endParaRPr lang="en-US" altLang="en-US" sz="1200" b="1" dirty="0">
              <a:solidFill>
                <a:srgbClr val="FFFFFF"/>
              </a:solidFill>
              <a:cs typeface="Arial" charset="0"/>
            </a:endParaRPr>
          </a:p>
          <a:p>
            <a:pPr>
              <a:spcBef>
                <a:spcPct val="50000"/>
              </a:spcBef>
              <a:buFontTx/>
              <a:buNone/>
            </a:pPr>
            <a:endParaRPr lang="en-US" altLang="en-US" sz="1200" b="1" dirty="0" smtClean="0">
              <a:solidFill>
                <a:srgbClr val="FFFFFF"/>
              </a:solidFill>
              <a:cs typeface="Arial" charset="0"/>
            </a:endParaRPr>
          </a:p>
          <a:p>
            <a:pPr>
              <a:spcBef>
                <a:spcPct val="50000"/>
              </a:spcBef>
              <a:buFontTx/>
              <a:buNone/>
            </a:pPr>
            <a:endParaRPr lang="en-US" altLang="en-US" sz="1200" b="1" dirty="0">
              <a:solidFill>
                <a:srgbClr val="FFFFFF"/>
              </a:solidFill>
              <a:cs typeface="Arial" charset="0"/>
            </a:endParaRPr>
          </a:p>
          <a:p>
            <a:pPr>
              <a:spcBef>
                <a:spcPct val="50000"/>
              </a:spcBef>
              <a:buFontTx/>
              <a:buNone/>
            </a:pPr>
            <a:r>
              <a:rPr lang="en-US" altLang="en-US" sz="1200" b="1" dirty="0" smtClean="0">
                <a:solidFill>
                  <a:srgbClr val="FFFFFF"/>
                </a:solidFill>
                <a:cs typeface="Arial" charset="0"/>
              </a:rPr>
              <a:t>    complex </a:t>
            </a:r>
            <a:r>
              <a:rPr lang="en-US" altLang="en-US" sz="1200" b="1" dirty="0" err="1" smtClean="0">
                <a:solidFill>
                  <a:srgbClr val="FFFFFF"/>
                </a:solidFill>
                <a:cs typeface="Arial" charset="0"/>
              </a:rPr>
              <a:t>weblike</a:t>
            </a:r>
            <a:r>
              <a:rPr lang="en-US" altLang="en-US" sz="1200" b="1" dirty="0" smtClean="0">
                <a:solidFill>
                  <a:srgbClr val="FFFFFF"/>
                </a:solidFill>
                <a:cs typeface="Arial" charset="0"/>
              </a:rPr>
              <a:t> pattern </a:t>
            </a:r>
          </a:p>
          <a:p>
            <a:pPr>
              <a:spcBef>
                <a:spcPct val="50000"/>
              </a:spcBef>
              <a:buFontTx/>
              <a:buNone/>
            </a:pPr>
            <a:r>
              <a:rPr lang="en-US" altLang="en-US" sz="1200" b="1" dirty="0" smtClean="0">
                <a:solidFill>
                  <a:srgbClr val="FFFFFF"/>
                </a:solidFill>
                <a:cs typeface="Arial" charset="0"/>
              </a:rPr>
              <a:t>    </a:t>
            </a:r>
          </a:p>
          <a:p>
            <a:pPr>
              <a:spcBef>
                <a:spcPct val="50000"/>
              </a:spcBef>
              <a:buFontTx/>
              <a:buNone/>
            </a:pPr>
            <a:r>
              <a:rPr lang="en-US" altLang="en-US" sz="1200" b="1" dirty="0">
                <a:solidFill>
                  <a:srgbClr val="FFFFFF"/>
                </a:solidFill>
                <a:cs typeface="Arial" charset="0"/>
              </a:rPr>
              <a:t> </a:t>
            </a:r>
            <a:r>
              <a:rPr lang="en-US" altLang="en-US" sz="1200" b="1" dirty="0" smtClean="0">
                <a:solidFill>
                  <a:srgbClr val="FFFFFF"/>
                </a:solidFill>
                <a:cs typeface="Arial" charset="0"/>
              </a:rPr>
              <a:t>                     in which               </a:t>
            </a:r>
            <a:endParaRPr lang="en-US" altLang="en-US" sz="1200" b="1" dirty="0">
              <a:solidFill>
                <a:srgbClr val="FFFFFF"/>
              </a:solidFill>
              <a:cs typeface="Arial" charset="0"/>
            </a:endParaRPr>
          </a:p>
          <a:p>
            <a:pPr>
              <a:spcBef>
                <a:spcPct val="50000"/>
              </a:spcBef>
              <a:buFontTx/>
              <a:buNone/>
            </a:pPr>
            <a:r>
              <a:rPr lang="en-US" altLang="en-US" sz="1200" b="1" dirty="0" smtClean="0">
                <a:solidFill>
                  <a:srgbClr val="FFFFFF"/>
                </a:solidFill>
                <a:cs typeface="Arial" charset="0"/>
              </a:rPr>
              <a:t>        matter, gas &amp; galaxies </a:t>
            </a:r>
          </a:p>
          <a:p>
            <a:pPr>
              <a:spcBef>
                <a:spcPct val="50000"/>
              </a:spcBef>
              <a:buFontTx/>
              <a:buNone/>
            </a:pPr>
            <a:r>
              <a:rPr lang="en-US" altLang="en-US" sz="1200" b="1" dirty="0" smtClean="0">
                <a:solidFill>
                  <a:srgbClr val="FFFFFF"/>
                </a:solidFill>
                <a:cs typeface="Arial" charset="0"/>
              </a:rPr>
              <a:t>                 aggregate in</a:t>
            </a:r>
          </a:p>
          <a:p>
            <a:pPr>
              <a:spcBef>
                <a:spcPct val="50000"/>
              </a:spcBef>
              <a:buFontTx/>
              <a:buNone/>
            </a:pPr>
            <a:r>
              <a:rPr lang="en-US" altLang="en-US" sz="2000" b="1" dirty="0" smtClean="0">
                <a:solidFill>
                  <a:srgbClr val="FFFFFF"/>
                </a:solidFill>
                <a:cs typeface="Arial" charset="0"/>
              </a:rPr>
              <a:t>            </a:t>
            </a:r>
            <a:endParaRPr lang="en-US" altLang="en-US" sz="2000" b="1" dirty="0">
              <a:solidFill>
                <a:srgbClr val="FFFFFF"/>
              </a:solidFill>
              <a:cs typeface="Arial" charset="0"/>
            </a:endParaRPr>
          </a:p>
          <a:p>
            <a:pPr>
              <a:spcBef>
                <a:spcPct val="50000"/>
              </a:spcBef>
              <a:buFontTx/>
              <a:buNone/>
            </a:pPr>
            <a:r>
              <a:rPr lang="en-US" altLang="en-US" sz="1600" b="1" dirty="0" smtClean="0">
                <a:solidFill>
                  <a:srgbClr val="B3B3B3"/>
                </a:solidFill>
                <a:cs typeface="Arial" charset="0"/>
                <a:sym typeface="Mathematica1" pitchFamily="2" charset="2"/>
              </a:rPr>
              <a:t>        </a:t>
            </a:r>
            <a:r>
              <a:rPr lang="en-US" altLang="en-US" sz="1400" b="1" dirty="0" smtClean="0">
                <a:solidFill>
                  <a:srgbClr val="B3B3B3"/>
                </a:solidFill>
                <a:cs typeface="Arial" charset="0"/>
                <a:sym typeface="Mathematica1" pitchFamily="2" charset="2"/>
              </a:rPr>
              <a:t>compact c</a:t>
            </a:r>
            <a:r>
              <a:rPr lang="en-US" altLang="en-US" sz="1400" b="1" dirty="0" smtClean="0">
                <a:solidFill>
                  <a:srgbClr val="B3B3B3"/>
                </a:solidFill>
                <a:cs typeface="Arial" charset="0"/>
              </a:rPr>
              <a:t>lusters</a:t>
            </a:r>
            <a:r>
              <a:rPr lang="en-US" altLang="en-US" sz="1400" b="1" dirty="0">
                <a:solidFill>
                  <a:srgbClr val="B3B3B3"/>
                </a:solidFill>
                <a:cs typeface="Arial" charset="0"/>
              </a:rPr>
              <a:t>,</a:t>
            </a:r>
          </a:p>
          <a:p>
            <a:pPr>
              <a:spcBef>
                <a:spcPct val="50000"/>
              </a:spcBef>
              <a:buFontTx/>
              <a:buNone/>
            </a:pPr>
            <a:r>
              <a:rPr lang="en-US" altLang="en-US" sz="1400" b="1" dirty="0" smtClean="0">
                <a:solidFill>
                  <a:srgbClr val="B3B3B3"/>
                </a:solidFill>
                <a:cs typeface="Arial" charset="0"/>
                <a:sym typeface="Mathematica1" pitchFamily="2" charset="2"/>
              </a:rPr>
              <a:t>         elongated f</a:t>
            </a:r>
            <a:r>
              <a:rPr lang="en-US" altLang="en-US" sz="1400" b="1" dirty="0" smtClean="0">
                <a:solidFill>
                  <a:srgbClr val="B3B3B3"/>
                </a:solidFill>
                <a:cs typeface="Arial" charset="0"/>
              </a:rPr>
              <a:t>ilaments</a:t>
            </a:r>
            <a:endParaRPr lang="en-US" altLang="en-US" sz="1400" b="1" dirty="0">
              <a:solidFill>
                <a:srgbClr val="B3B3B3"/>
              </a:solidFill>
              <a:cs typeface="Arial" charset="0"/>
            </a:endParaRPr>
          </a:p>
          <a:p>
            <a:pPr>
              <a:spcBef>
                <a:spcPct val="50000"/>
              </a:spcBef>
              <a:buFontTx/>
              <a:buNone/>
            </a:pPr>
            <a:r>
              <a:rPr lang="en-US" altLang="en-US" sz="1400" b="1" dirty="0" smtClean="0">
                <a:solidFill>
                  <a:srgbClr val="B3B3B3"/>
                </a:solidFill>
                <a:cs typeface="Arial" charset="0"/>
                <a:sym typeface="Mathematica1" pitchFamily="2" charset="2"/>
              </a:rPr>
              <a:t>           flattened sheets</a:t>
            </a:r>
            <a:endParaRPr lang="en-US" altLang="en-US" sz="1400" b="1" dirty="0">
              <a:solidFill>
                <a:srgbClr val="B3B3B3"/>
              </a:solidFill>
              <a:cs typeface="Arial" charset="0"/>
            </a:endParaRPr>
          </a:p>
          <a:p>
            <a:pPr>
              <a:spcBef>
                <a:spcPct val="50000"/>
              </a:spcBef>
              <a:buFontTx/>
              <a:buNone/>
            </a:pPr>
            <a:r>
              <a:rPr lang="en-US" altLang="en-US" sz="1400" b="1" dirty="0">
                <a:solidFill>
                  <a:srgbClr val="FFFFFF"/>
                </a:solidFill>
                <a:cs typeface="Arial" charset="0"/>
              </a:rPr>
              <a:t> </a:t>
            </a:r>
            <a:r>
              <a:rPr lang="en-US" altLang="en-US" sz="1400" b="1" dirty="0" smtClean="0">
                <a:solidFill>
                  <a:srgbClr val="FFFFFF"/>
                </a:solidFill>
                <a:cs typeface="Arial" charset="0"/>
              </a:rPr>
              <a:t>                    around</a:t>
            </a:r>
            <a:endParaRPr lang="en-US" altLang="en-US" sz="1400" b="1" dirty="0">
              <a:solidFill>
                <a:srgbClr val="FFFFFF"/>
              </a:solidFill>
              <a:cs typeface="Arial" charset="0"/>
            </a:endParaRPr>
          </a:p>
          <a:p>
            <a:pPr>
              <a:spcBef>
                <a:spcPct val="50000"/>
              </a:spcBef>
              <a:buFontTx/>
              <a:buNone/>
            </a:pPr>
            <a:r>
              <a:rPr lang="en-US" altLang="en-US" sz="1400" b="1" dirty="0" smtClean="0">
                <a:solidFill>
                  <a:srgbClr val="B3B3B3"/>
                </a:solidFill>
                <a:cs typeface="Arial" charset="0"/>
                <a:sym typeface="Mathematica1" pitchFamily="2" charset="2"/>
              </a:rPr>
              <a:t>              cosmic v</a:t>
            </a:r>
            <a:r>
              <a:rPr lang="en-US" altLang="en-US" sz="1400" b="1" dirty="0" smtClean="0">
                <a:solidFill>
                  <a:srgbClr val="B3B3B3"/>
                </a:solidFill>
                <a:cs typeface="Arial" charset="0"/>
              </a:rPr>
              <a:t>oids</a:t>
            </a:r>
            <a:endParaRPr lang="en-US" altLang="en-US" sz="1400" b="1" dirty="0">
              <a:solidFill>
                <a:srgbClr val="B3B3B3"/>
              </a:solidFill>
              <a:cs typeface="Arial" charset="0"/>
            </a:endParaRPr>
          </a:p>
          <a:p>
            <a:pPr>
              <a:spcBef>
                <a:spcPct val="50000"/>
              </a:spcBef>
              <a:buFontTx/>
              <a:buNone/>
            </a:pPr>
            <a:endParaRPr lang="en-US" altLang="en-US" sz="1400" b="1" dirty="0">
              <a:solidFill>
                <a:srgbClr val="FFFFFF"/>
              </a:solidFill>
              <a:cs typeface="Arial" charset="0"/>
            </a:endParaRPr>
          </a:p>
          <a:p>
            <a:pPr>
              <a:spcBef>
                <a:spcPct val="50000"/>
              </a:spcBef>
              <a:buFontTx/>
              <a:buNone/>
            </a:pPr>
            <a:endParaRPr lang="en-US" altLang="en-US" sz="1400" b="1" dirty="0">
              <a:solidFill>
                <a:srgbClr val="FFFFFF"/>
              </a:solidFill>
              <a:cs typeface="Arial" charset="0"/>
            </a:endParaRPr>
          </a:p>
          <a:p>
            <a:pPr>
              <a:spcBef>
                <a:spcPct val="50000"/>
              </a:spcBef>
              <a:buFontTx/>
              <a:buNone/>
            </a:pPr>
            <a:endParaRPr lang="en-US" altLang="en-US" sz="1600" b="1" dirty="0">
              <a:solidFill>
                <a:srgbClr val="262626"/>
              </a:solidFill>
              <a:latin typeface="Papyrus" pitchFamily="66" charset="0"/>
              <a:cs typeface="Arial" charset="0"/>
            </a:endParaRPr>
          </a:p>
        </p:txBody>
      </p:sp>
      <p:sp>
        <p:nvSpPr>
          <p:cNvPr id="6" name="Rectangle 5"/>
          <p:cNvSpPr txBox="1">
            <a:spLocks noChangeArrowheads="1"/>
          </p:cNvSpPr>
          <p:nvPr/>
        </p:nvSpPr>
        <p:spPr bwMode="auto">
          <a:xfrm>
            <a:off x="250825" y="5532438"/>
            <a:ext cx="8510588" cy="1325562"/>
          </a:xfrm>
          <a:prstGeom prst="rect">
            <a:avLst/>
          </a:prstGeom>
          <a:noFill/>
          <a:ln w="9525">
            <a:noFill/>
            <a:miter lim="800000"/>
            <a:headEnd/>
            <a:tailEnd/>
          </a:ln>
        </p:spPr>
        <p:txBody>
          <a:bodyPr anchor="ctr"/>
          <a:lstStyle/>
          <a:p>
            <a:pPr algn="ctr">
              <a:defRPr/>
            </a:pPr>
            <a:r>
              <a:rPr lang="en-US" sz="7200" b="1" kern="0" dirty="0">
                <a:solidFill>
                  <a:srgbClr val="000000">
                    <a:lumMod val="50000"/>
                    <a:lumOff val="50000"/>
                  </a:srgbClr>
                </a:solidFill>
                <a:effectLst>
                  <a:outerShdw blurRad="38100" dist="38100" dir="2700000" algn="tl">
                    <a:srgbClr val="FFFFFF"/>
                  </a:outerShdw>
                </a:effectLst>
                <a:latin typeface="Arial"/>
                <a:cs typeface="Arial" charset="0"/>
              </a:rPr>
              <a:t>C</a:t>
            </a:r>
            <a:r>
              <a:rPr lang="en-US" sz="7200" b="1" kern="0" dirty="0" smtClean="0">
                <a:solidFill>
                  <a:srgbClr val="000000">
                    <a:lumMod val="50000"/>
                    <a:lumOff val="50000"/>
                  </a:srgbClr>
                </a:solidFill>
                <a:effectLst>
                  <a:outerShdw blurRad="38100" dist="38100" dir="2700000" algn="tl">
                    <a:srgbClr val="FFFFFF"/>
                  </a:outerShdw>
                </a:effectLst>
                <a:latin typeface="Arial"/>
                <a:cs typeface="Arial" charset="0"/>
              </a:rPr>
              <a:t>osmic </a:t>
            </a:r>
            <a:r>
              <a:rPr lang="en-US" sz="7200" b="1" kern="0" dirty="0">
                <a:solidFill>
                  <a:srgbClr val="000000">
                    <a:lumMod val="50000"/>
                    <a:lumOff val="50000"/>
                  </a:srgbClr>
                </a:solidFill>
                <a:effectLst>
                  <a:outerShdw blurRad="38100" dist="38100" dir="2700000" algn="tl">
                    <a:srgbClr val="FFFFFF"/>
                  </a:outerShdw>
                </a:effectLst>
                <a:latin typeface="Arial"/>
                <a:cs typeface="Arial" charset="0"/>
              </a:rPr>
              <a:t>Web</a:t>
            </a:r>
          </a:p>
        </p:txBody>
      </p:sp>
      <p:sp>
        <p:nvSpPr>
          <p:cNvPr id="2" name="Rectangle 1"/>
          <p:cNvSpPr/>
          <p:nvPr/>
        </p:nvSpPr>
        <p:spPr>
          <a:xfrm>
            <a:off x="6300788" y="188913"/>
            <a:ext cx="2663700" cy="554434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 name="CosmoGrid slic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335" y="174599"/>
            <a:ext cx="5583274" cy="5583274"/>
          </a:xfrm>
          <a:prstGeom prst="rect">
            <a:avLst/>
          </a:prstGeom>
        </p:spPr>
      </p:pic>
      <p:sp>
        <p:nvSpPr>
          <p:cNvPr id="4" name="Rectangle 3"/>
          <p:cNvSpPr/>
          <p:nvPr/>
        </p:nvSpPr>
        <p:spPr>
          <a:xfrm>
            <a:off x="195335" y="174599"/>
            <a:ext cx="5583274" cy="555865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 name="TextBox 6"/>
          <p:cNvSpPr txBox="1">
            <a:spLocks noChangeArrowheads="1"/>
          </p:cNvSpPr>
          <p:nvPr/>
        </p:nvSpPr>
        <p:spPr bwMode="auto">
          <a:xfrm>
            <a:off x="179388" y="5300663"/>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dirty="0" smtClean="0">
                <a:solidFill>
                  <a:srgbClr val="FFFFFF"/>
                </a:solidFill>
                <a:cs typeface="Arial" charset="0"/>
              </a:rPr>
              <a:t>S. </a:t>
            </a:r>
            <a:r>
              <a:rPr lang="en-US" altLang="en-US" sz="1400" b="1" dirty="0" err="1" smtClean="0">
                <a:solidFill>
                  <a:srgbClr val="FFFFFF"/>
                </a:solidFill>
                <a:cs typeface="Arial" charset="0"/>
              </a:rPr>
              <a:t>Rieder</a:t>
            </a:r>
            <a:r>
              <a:rPr lang="en-US" altLang="en-US" sz="1400" b="1" dirty="0" smtClean="0">
                <a:solidFill>
                  <a:srgbClr val="FFFFFF"/>
                </a:solidFill>
                <a:cs typeface="Arial" charset="0"/>
              </a:rPr>
              <a:t> 2014</a:t>
            </a:r>
            <a:endParaRPr lang="en-US" altLang="en-US" sz="1400" b="1" dirty="0">
              <a:solidFill>
                <a:srgbClr val="FFFFFF"/>
              </a:solidFill>
              <a:cs typeface="Arial" charset="0"/>
            </a:endParaRPr>
          </a:p>
        </p:txBody>
      </p:sp>
    </p:spTree>
    <p:extLst>
      <p:ext uri="{BB962C8B-B14F-4D97-AF65-F5344CB8AC3E}">
        <p14:creationId xmlns:p14="http://schemas.microsoft.com/office/powerpoint/2010/main" val="2134212711"/>
      </p:ext>
    </p:extLst>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720" y="-1251520"/>
            <a:ext cx="12685917" cy="9514438"/>
          </a:xfrm>
          <a:prstGeom prst="rect">
            <a:avLst/>
          </a:prstGeom>
        </p:spPr>
      </p:pic>
      <p:sp>
        <p:nvSpPr>
          <p:cNvPr id="7" name="TextBox 6"/>
          <p:cNvSpPr txBox="1"/>
          <p:nvPr/>
        </p:nvSpPr>
        <p:spPr>
          <a:xfrm>
            <a:off x="6300192" y="5085184"/>
            <a:ext cx="3096344" cy="1384995"/>
          </a:xfrm>
          <a:prstGeom prst="rect">
            <a:avLst/>
          </a:prstGeom>
          <a:noFill/>
        </p:spPr>
        <p:txBody>
          <a:bodyPr wrap="square" rtlCol="0">
            <a:spAutoFit/>
          </a:bodyPr>
          <a:lstStyle/>
          <a:p>
            <a:r>
              <a:rPr lang="nl-NL" sz="1400" b="1" dirty="0" smtClean="0">
                <a:solidFill>
                  <a:srgbClr val="000000"/>
                </a:solidFill>
                <a:cs typeface="Arial" charset="0"/>
              </a:rPr>
              <a:t>Nexus+ tracing of filaments:</a:t>
            </a:r>
          </a:p>
          <a:p>
            <a:endParaRPr lang="nl-NL" sz="1400" b="1" dirty="0">
              <a:solidFill>
                <a:srgbClr val="000000"/>
              </a:solidFill>
              <a:cs typeface="Arial" charset="0"/>
            </a:endParaRPr>
          </a:p>
          <a:p>
            <a:r>
              <a:rPr lang="nl-NL" sz="1400" b="1" dirty="0">
                <a:solidFill>
                  <a:srgbClr val="000000"/>
                </a:solidFill>
                <a:cs typeface="Arial" charset="0"/>
              </a:rPr>
              <a:t>i</a:t>
            </a:r>
            <a:r>
              <a:rPr lang="nl-NL" sz="1400" b="1" dirty="0" smtClean="0">
                <a:solidFill>
                  <a:srgbClr val="000000"/>
                </a:solidFill>
                <a:cs typeface="Arial" charset="0"/>
              </a:rPr>
              <a:t>nherent multiscale </a:t>
            </a:r>
          </a:p>
          <a:p>
            <a:r>
              <a:rPr lang="nl-NL" sz="1400" b="1" dirty="0">
                <a:solidFill>
                  <a:srgbClr val="000000"/>
                </a:solidFill>
                <a:cs typeface="Arial" charset="0"/>
              </a:rPr>
              <a:t>c</a:t>
            </a:r>
            <a:r>
              <a:rPr lang="nl-NL" sz="1400" b="1" dirty="0" smtClean="0">
                <a:solidFill>
                  <a:srgbClr val="000000"/>
                </a:solidFill>
                <a:cs typeface="Arial" charset="0"/>
              </a:rPr>
              <a:t>haracter of filamentary web</a:t>
            </a:r>
          </a:p>
          <a:p>
            <a:endParaRPr lang="nl-NL" sz="1400" b="1" dirty="0">
              <a:solidFill>
                <a:srgbClr val="000000"/>
              </a:solidFill>
              <a:cs typeface="Arial" charset="0"/>
            </a:endParaRPr>
          </a:p>
          <a:p>
            <a:r>
              <a:rPr lang="nl-NL" sz="1400" b="1" dirty="0" smtClean="0">
                <a:solidFill>
                  <a:srgbClr val="000000"/>
                </a:solidFill>
                <a:cs typeface="Arial" charset="0"/>
              </a:rPr>
              <a:t>Hidding, Cautun, vdW   2015   </a:t>
            </a:r>
            <a:endParaRPr lang="en-GB" sz="1400" b="1" dirty="0">
              <a:solidFill>
                <a:srgbClr val="000000"/>
              </a:solidFill>
              <a:cs typeface="Arial" charset="0"/>
            </a:endParaRPr>
          </a:p>
        </p:txBody>
      </p:sp>
      <p:sp>
        <p:nvSpPr>
          <p:cNvPr id="8" name="Rectangle 7"/>
          <p:cNvSpPr/>
          <p:nvPr/>
        </p:nvSpPr>
        <p:spPr>
          <a:xfrm>
            <a:off x="6300192" y="5085184"/>
            <a:ext cx="2736304" cy="138499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569543803"/>
      </p:ext>
    </p:extLst>
  </p:cSld>
  <p:clrMapOvr>
    <a:masterClrMapping/>
  </p:clrMapOvr>
  <p:transition spd="slow">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31788" y="938213"/>
            <a:ext cx="8526462" cy="4705350"/>
          </a:xfrm>
          <a:prstGeom prst="rect">
            <a:avLst/>
          </a:prstGeom>
          <a:noFill/>
          <a:ln w="5715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0" y="1785938"/>
            <a:ext cx="9072563" cy="2862322"/>
          </a:xfrm>
          <a:prstGeom prst="rect">
            <a:avLst/>
          </a:prstGeom>
        </p:spPr>
        <p:txBody>
          <a:bodyPr>
            <a:spAutoFit/>
          </a:bodyPr>
          <a:lstStyle/>
          <a:p>
            <a:pPr algn="ctr">
              <a:defRPr/>
            </a:pPr>
            <a:r>
              <a:rPr lang="en-US" sz="7000" b="1" dirty="0">
                <a:solidFill>
                  <a:prstClr val="black">
                    <a:lumMod val="85000"/>
                    <a:lumOff val="15000"/>
                  </a:prstClr>
                </a:solidFill>
                <a:effectLst>
                  <a:outerShdw blurRad="38100" dist="38100" dir="2700000" algn="tl">
                    <a:srgbClr val="000000"/>
                  </a:outerShdw>
                </a:effectLst>
                <a:latin typeface="Papyrus" pitchFamily="66" charset="0"/>
              </a:rPr>
              <a:t>Cosmology</a:t>
            </a:r>
          </a:p>
          <a:p>
            <a:pPr algn="ctr">
              <a:defRPr/>
            </a:pPr>
            <a:endParaRPr lang="en-US" sz="5500" b="1" dirty="0" smtClean="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5500" b="1" dirty="0" smtClean="0">
                <a:solidFill>
                  <a:prstClr val="black">
                    <a:lumMod val="85000"/>
                    <a:lumOff val="15000"/>
                  </a:prstClr>
                </a:solidFill>
                <a:effectLst>
                  <a:outerShdw blurRad="38100" dist="38100" dir="2700000" algn="tl">
                    <a:srgbClr val="000000"/>
                  </a:outerShdw>
                </a:effectLst>
                <a:latin typeface="Papyrus" pitchFamily="66" charset="0"/>
              </a:rPr>
              <a:t>Ancient  Answers</a:t>
            </a:r>
            <a:r>
              <a:rPr lang="en-US" sz="4500" b="1" dirty="0" smtClean="0">
                <a:solidFill>
                  <a:prstClr val="black">
                    <a:lumMod val="85000"/>
                    <a:lumOff val="15000"/>
                  </a:prstClr>
                </a:solidFill>
                <a:effectLst>
                  <a:outerShdw blurRad="38100" dist="38100" dir="2700000" algn="tl">
                    <a:srgbClr val="000000"/>
                  </a:outerShdw>
                </a:effectLst>
                <a:latin typeface="Papyrus" pitchFamily="66" charset="0"/>
              </a:rPr>
              <a:t> </a:t>
            </a:r>
            <a:endParaRPr lang="en-US" sz="4500" b="1" dirty="0">
              <a:solidFill>
                <a:prstClr val="black">
                  <a:lumMod val="85000"/>
                  <a:lumOff val="15000"/>
                </a:prstClr>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4287536357"/>
      </p:ext>
    </p:extLst>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1520" y="2636912"/>
            <a:ext cx="8784976" cy="2492990"/>
          </a:xfrm>
          <a:prstGeom prst="rect">
            <a:avLst/>
          </a:prstGeom>
          <a:effectLst>
            <a:outerShdw blurRad="50800" dist="203200" dir="3900000" algn="ctr" rotWithShape="0">
              <a:srgbClr val="000000">
                <a:alpha val="43137"/>
              </a:srgbClr>
            </a:outerShdw>
          </a:effectLst>
          <a:scene3d>
            <a:camera prst="orthographicFront"/>
            <a:lightRig rig="threePt" dir="t"/>
          </a:scene3d>
          <a:sp3d>
            <a:bevelT/>
          </a:sp3d>
        </p:spPr>
        <p:txBody>
          <a:bodyPr wrap="square">
            <a:spAutoFit/>
          </a:bodyPr>
          <a:lstStyle/>
          <a:p>
            <a:r>
              <a:rPr lang="en-GB" sz="4000" b="1" dirty="0">
                <a:latin typeface="+mj-lt"/>
              </a:rPr>
              <a:t>"In the beginning God </a:t>
            </a:r>
            <a:endParaRPr lang="en-GB" sz="4000" b="1" dirty="0" smtClean="0">
              <a:latin typeface="+mj-lt"/>
            </a:endParaRPr>
          </a:p>
          <a:p>
            <a:r>
              <a:rPr lang="en-GB" sz="4000" b="1" dirty="0">
                <a:latin typeface="+mj-lt"/>
              </a:rPr>
              <a:t> </a:t>
            </a:r>
            <a:r>
              <a:rPr lang="en-GB" sz="4000" b="1" dirty="0" smtClean="0">
                <a:latin typeface="+mj-lt"/>
              </a:rPr>
              <a:t>created </a:t>
            </a:r>
            <a:r>
              <a:rPr lang="en-GB" sz="4000" b="1" dirty="0">
                <a:latin typeface="+mj-lt"/>
              </a:rPr>
              <a:t>the heavens and the </a:t>
            </a:r>
            <a:r>
              <a:rPr lang="en-GB" sz="4000" b="1" dirty="0" smtClean="0">
                <a:latin typeface="+mj-lt"/>
              </a:rPr>
              <a:t>earth”</a:t>
            </a:r>
          </a:p>
          <a:p>
            <a:endParaRPr lang="en-GB" sz="4000" b="1" dirty="0" smtClean="0">
              <a:latin typeface="+mj-lt"/>
            </a:endParaRPr>
          </a:p>
          <a:p>
            <a:endParaRPr lang="nl-NL" dirty="0"/>
          </a:p>
          <a:p>
            <a:r>
              <a:rPr lang="nl-NL" dirty="0" smtClean="0"/>
              <a:t>                                                                                                 Genesis 1; 1-26</a:t>
            </a:r>
            <a:endParaRPr lang="en-GB" dirty="0"/>
          </a:p>
        </p:txBody>
      </p:sp>
    </p:spTree>
    <p:extLst>
      <p:ext uri="{BB962C8B-B14F-4D97-AF65-F5344CB8AC3E}">
        <p14:creationId xmlns:p14="http://schemas.microsoft.com/office/powerpoint/2010/main" val="2657585735"/>
      </p:ext>
    </p:extLst>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069" y="-243408"/>
            <a:ext cx="12426831" cy="7704856"/>
          </a:xfrm>
          <a:prstGeom prst="rect">
            <a:avLst/>
          </a:prstGeom>
        </p:spPr>
      </p:pic>
      <p:sp>
        <p:nvSpPr>
          <p:cNvPr id="5" name="Rectangle 4"/>
          <p:cNvSpPr/>
          <p:nvPr/>
        </p:nvSpPr>
        <p:spPr>
          <a:xfrm>
            <a:off x="-1351069" y="44624"/>
            <a:ext cx="12426831" cy="7272808"/>
          </a:xfrm>
          <a:prstGeom prst="rect">
            <a:avLst/>
          </a:prstGeom>
          <a:solidFill>
            <a:schemeClr val="tx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1043608" y="980728"/>
            <a:ext cx="7920880" cy="4572000"/>
          </a:xfrm>
          <a:effectLst>
            <a:outerShdw blurRad="50800" dist="114300" dir="2820000" algn="ctr" rotWithShape="0">
              <a:srgbClr val="000000">
                <a:alpha val="43137"/>
              </a:srgbClr>
            </a:outerShdw>
          </a:effectLst>
        </p:spPr>
        <p:txBody>
          <a:bodyPr/>
          <a:lstStyle/>
          <a:p>
            <a:pPr marL="0" indent="0">
              <a:buNone/>
            </a:pPr>
            <a:r>
              <a:rPr lang="en-GB" sz="1500" dirty="0">
                <a:solidFill>
                  <a:schemeClr val="bg1"/>
                </a:solidFill>
              </a:rPr>
              <a:t>14 </a:t>
            </a:r>
            <a:r>
              <a:rPr lang="en-GB" sz="1500" dirty="0" smtClean="0">
                <a:solidFill>
                  <a:schemeClr val="bg1"/>
                </a:solidFill>
              </a:rPr>
              <a:t>And </a:t>
            </a:r>
            <a:r>
              <a:rPr lang="en-GB" sz="1500" dirty="0">
                <a:solidFill>
                  <a:schemeClr val="bg1"/>
                </a:solidFill>
              </a:rPr>
              <a:t>God said, Let there be lights in the firmament of  </a:t>
            </a:r>
            <a:r>
              <a:rPr lang="en-GB" sz="1500" dirty="0" smtClean="0">
                <a:solidFill>
                  <a:schemeClr val="bg1"/>
                </a:solidFill>
              </a:rPr>
              <a:t>the </a:t>
            </a:r>
            <a:r>
              <a:rPr lang="en-GB" sz="1500" dirty="0">
                <a:solidFill>
                  <a:schemeClr val="bg1"/>
                </a:solidFill>
              </a:rPr>
              <a:t>heaven </a:t>
            </a:r>
            <a:endParaRPr lang="en-GB" sz="1500" dirty="0" smtClean="0">
              <a:solidFill>
                <a:schemeClr val="bg1"/>
              </a:solidFill>
            </a:endParaRPr>
          </a:p>
          <a:p>
            <a:pPr marL="0" indent="0">
              <a:buNone/>
            </a:pPr>
            <a:r>
              <a:rPr lang="en-GB" sz="1500" dirty="0">
                <a:solidFill>
                  <a:schemeClr val="bg1"/>
                </a:solidFill>
              </a:rPr>
              <a:t> </a:t>
            </a:r>
            <a:r>
              <a:rPr lang="en-GB" sz="1500" dirty="0" smtClean="0">
                <a:solidFill>
                  <a:schemeClr val="bg1"/>
                </a:solidFill>
              </a:rPr>
              <a:t>    to </a:t>
            </a:r>
            <a:r>
              <a:rPr lang="en-GB" sz="1500" dirty="0">
                <a:solidFill>
                  <a:schemeClr val="bg1"/>
                </a:solidFill>
              </a:rPr>
              <a:t>divide the day from the night; and let them be for signs, and for seasons, </a:t>
            </a:r>
            <a:endParaRPr lang="en-GB" sz="1500" dirty="0" smtClean="0">
              <a:solidFill>
                <a:schemeClr val="bg1"/>
              </a:solidFill>
            </a:endParaRPr>
          </a:p>
          <a:p>
            <a:pPr marL="0" indent="0">
              <a:buNone/>
            </a:pPr>
            <a:r>
              <a:rPr lang="en-GB" sz="1500" dirty="0">
                <a:solidFill>
                  <a:schemeClr val="bg1"/>
                </a:solidFill>
              </a:rPr>
              <a:t> </a:t>
            </a:r>
            <a:r>
              <a:rPr lang="en-GB" sz="1500" dirty="0" smtClean="0">
                <a:solidFill>
                  <a:schemeClr val="bg1"/>
                </a:solidFill>
              </a:rPr>
              <a:t>     and </a:t>
            </a:r>
            <a:r>
              <a:rPr lang="en-GB" sz="1500" dirty="0">
                <a:solidFill>
                  <a:schemeClr val="bg1"/>
                </a:solidFill>
              </a:rPr>
              <a:t>for days, and years: </a:t>
            </a:r>
            <a:endParaRPr lang="en-GB" sz="1500" dirty="0" smtClean="0">
              <a:solidFill>
                <a:schemeClr val="bg1"/>
              </a:solidFill>
            </a:endParaRPr>
          </a:p>
          <a:p>
            <a:pPr marL="0" indent="0">
              <a:buNone/>
            </a:pPr>
            <a:r>
              <a:rPr lang="en-GB" sz="1500" dirty="0" smtClean="0">
                <a:solidFill>
                  <a:schemeClr val="bg1"/>
                </a:solidFill>
              </a:rPr>
              <a:t>15 </a:t>
            </a:r>
            <a:r>
              <a:rPr lang="en-GB" sz="1500" dirty="0">
                <a:solidFill>
                  <a:schemeClr val="bg1"/>
                </a:solidFill>
              </a:rPr>
              <a:t>And let them be for lights in the firmament of the heaven to give light upon the earth: </a:t>
            </a:r>
            <a:endParaRPr lang="en-GB" sz="1500" dirty="0" smtClean="0">
              <a:solidFill>
                <a:schemeClr val="bg1"/>
              </a:solidFill>
            </a:endParaRPr>
          </a:p>
          <a:p>
            <a:pPr marL="0" indent="0">
              <a:buNone/>
            </a:pPr>
            <a:r>
              <a:rPr lang="en-GB" sz="1500" dirty="0">
                <a:solidFill>
                  <a:schemeClr val="bg1"/>
                </a:solidFill>
              </a:rPr>
              <a:t> </a:t>
            </a:r>
            <a:r>
              <a:rPr lang="en-GB" sz="1500" dirty="0" smtClean="0">
                <a:solidFill>
                  <a:schemeClr val="bg1"/>
                </a:solidFill>
              </a:rPr>
              <a:t>   and </a:t>
            </a:r>
            <a:r>
              <a:rPr lang="en-GB" sz="1500" dirty="0">
                <a:solidFill>
                  <a:schemeClr val="bg1"/>
                </a:solidFill>
              </a:rPr>
              <a:t>it was so. </a:t>
            </a:r>
            <a:endParaRPr lang="en-GB" sz="1500" dirty="0" smtClean="0">
              <a:solidFill>
                <a:schemeClr val="bg1"/>
              </a:solidFill>
            </a:endParaRPr>
          </a:p>
          <a:p>
            <a:pPr marL="0" indent="0">
              <a:buNone/>
            </a:pPr>
            <a:r>
              <a:rPr lang="en-GB" sz="1500" dirty="0" smtClean="0">
                <a:solidFill>
                  <a:schemeClr val="bg1"/>
                </a:solidFill>
              </a:rPr>
              <a:t>16 </a:t>
            </a:r>
            <a:r>
              <a:rPr lang="en-GB" sz="1500" dirty="0">
                <a:solidFill>
                  <a:schemeClr val="bg1"/>
                </a:solidFill>
              </a:rPr>
              <a:t>And God made two great lights; </a:t>
            </a:r>
            <a:endParaRPr lang="en-GB" sz="1500" dirty="0" smtClean="0">
              <a:solidFill>
                <a:schemeClr val="bg1"/>
              </a:solidFill>
            </a:endParaRPr>
          </a:p>
          <a:p>
            <a:pPr marL="0" indent="0">
              <a:buNone/>
            </a:pPr>
            <a:r>
              <a:rPr lang="en-GB" sz="1500" dirty="0">
                <a:solidFill>
                  <a:schemeClr val="bg1"/>
                </a:solidFill>
              </a:rPr>
              <a:t> </a:t>
            </a:r>
            <a:r>
              <a:rPr lang="en-GB" sz="1500" dirty="0" smtClean="0">
                <a:solidFill>
                  <a:schemeClr val="bg1"/>
                </a:solidFill>
              </a:rPr>
              <a:t>   the </a:t>
            </a:r>
            <a:r>
              <a:rPr lang="en-GB" sz="1500" dirty="0">
                <a:solidFill>
                  <a:schemeClr val="bg1"/>
                </a:solidFill>
              </a:rPr>
              <a:t>greater light to rule the day, and the lesser light to rule the night: </a:t>
            </a:r>
            <a:endParaRPr lang="en-GB" sz="1500" dirty="0" smtClean="0">
              <a:solidFill>
                <a:schemeClr val="bg1"/>
              </a:solidFill>
            </a:endParaRPr>
          </a:p>
          <a:p>
            <a:pPr marL="0" indent="0">
              <a:buNone/>
            </a:pPr>
            <a:r>
              <a:rPr lang="en-GB" sz="1500" i="1" dirty="0">
                <a:solidFill>
                  <a:schemeClr val="bg1"/>
                </a:solidFill>
              </a:rPr>
              <a:t> </a:t>
            </a:r>
            <a:r>
              <a:rPr lang="en-GB" sz="1500" i="1" dirty="0" smtClean="0">
                <a:solidFill>
                  <a:schemeClr val="bg1"/>
                </a:solidFill>
              </a:rPr>
              <a:t>   [</a:t>
            </a:r>
            <a:r>
              <a:rPr lang="en-GB" sz="1500" i="1" dirty="0">
                <a:solidFill>
                  <a:schemeClr val="bg1"/>
                </a:solidFill>
              </a:rPr>
              <a:t>he made]</a:t>
            </a:r>
            <a:r>
              <a:rPr lang="en-GB" sz="1500" dirty="0">
                <a:solidFill>
                  <a:schemeClr val="bg1"/>
                </a:solidFill>
              </a:rPr>
              <a:t> the stars also. </a:t>
            </a:r>
            <a:endParaRPr lang="en-GB" sz="1500" dirty="0" smtClean="0">
              <a:solidFill>
                <a:schemeClr val="bg1"/>
              </a:solidFill>
            </a:endParaRPr>
          </a:p>
          <a:p>
            <a:pPr marL="0" indent="0">
              <a:buNone/>
            </a:pPr>
            <a:r>
              <a:rPr lang="en-GB" sz="1500" dirty="0" smtClean="0">
                <a:solidFill>
                  <a:schemeClr val="bg1"/>
                </a:solidFill>
              </a:rPr>
              <a:t>17 </a:t>
            </a:r>
            <a:r>
              <a:rPr lang="en-GB" sz="1500" dirty="0">
                <a:solidFill>
                  <a:schemeClr val="bg1"/>
                </a:solidFill>
              </a:rPr>
              <a:t>And God set them in the firmament of the heaven to give light upon the earth, </a:t>
            </a:r>
            <a:endParaRPr lang="en-GB" sz="1500" dirty="0" smtClean="0">
              <a:solidFill>
                <a:schemeClr val="bg1"/>
              </a:solidFill>
            </a:endParaRPr>
          </a:p>
          <a:p>
            <a:pPr marL="0" indent="0">
              <a:buNone/>
            </a:pPr>
            <a:r>
              <a:rPr lang="en-GB" sz="1500" dirty="0" smtClean="0">
                <a:solidFill>
                  <a:schemeClr val="bg1"/>
                </a:solidFill>
              </a:rPr>
              <a:t>18 </a:t>
            </a:r>
            <a:r>
              <a:rPr lang="en-GB" sz="1500" dirty="0">
                <a:solidFill>
                  <a:schemeClr val="bg1"/>
                </a:solidFill>
              </a:rPr>
              <a:t>And to rule over the day and over the night, </a:t>
            </a:r>
            <a:endParaRPr lang="en-GB" sz="1500" dirty="0" smtClean="0">
              <a:solidFill>
                <a:schemeClr val="bg1"/>
              </a:solidFill>
            </a:endParaRPr>
          </a:p>
          <a:p>
            <a:pPr marL="0" indent="0">
              <a:buNone/>
            </a:pPr>
            <a:r>
              <a:rPr lang="en-GB" sz="1500" dirty="0">
                <a:solidFill>
                  <a:schemeClr val="bg1"/>
                </a:solidFill>
              </a:rPr>
              <a:t> </a:t>
            </a:r>
            <a:r>
              <a:rPr lang="en-GB" sz="1500" dirty="0" smtClean="0">
                <a:solidFill>
                  <a:schemeClr val="bg1"/>
                </a:solidFill>
              </a:rPr>
              <a:t>    and </a:t>
            </a:r>
            <a:r>
              <a:rPr lang="en-GB" sz="1500" dirty="0">
                <a:solidFill>
                  <a:schemeClr val="bg1"/>
                </a:solidFill>
              </a:rPr>
              <a:t>to divide the light from the darkness: </a:t>
            </a:r>
            <a:endParaRPr lang="en-GB" sz="1500" dirty="0" smtClean="0">
              <a:solidFill>
                <a:schemeClr val="bg1"/>
              </a:solidFill>
            </a:endParaRPr>
          </a:p>
          <a:p>
            <a:pPr marL="0" indent="0">
              <a:buNone/>
            </a:pPr>
            <a:r>
              <a:rPr lang="en-GB" sz="1500" dirty="0">
                <a:solidFill>
                  <a:schemeClr val="bg1"/>
                </a:solidFill>
              </a:rPr>
              <a:t> </a:t>
            </a:r>
            <a:r>
              <a:rPr lang="en-GB" sz="1500" dirty="0" smtClean="0">
                <a:solidFill>
                  <a:schemeClr val="bg1"/>
                </a:solidFill>
              </a:rPr>
              <a:t>    and </a:t>
            </a:r>
            <a:r>
              <a:rPr lang="en-GB" sz="1500" dirty="0">
                <a:solidFill>
                  <a:schemeClr val="bg1"/>
                </a:solidFill>
              </a:rPr>
              <a:t>God saw that </a:t>
            </a:r>
            <a:r>
              <a:rPr lang="en-GB" sz="1500" i="1" dirty="0">
                <a:solidFill>
                  <a:schemeClr val="bg1"/>
                </a:solidFill>
              </a:rPr>
              <a:t>[it was]</a:t>
            </a:r>
            <a:r>
              <a:rPr lang="en-GB" sz="1500" dirty="0">
                <a:solidFill>
                  <a:schemeClr val="bg1"/>
                </a:solidFill>
              </a:rPr>
              <a:t> good. </a:t>
            </a:r>
            <a:endParaRPr lang="en-GB" sz="1500" dirty="0" smtClean="0">
              <a:solidFill>
                <a:schemeClr val="bg1"/>
              </a:solidFill>
            </a:endParaRPr>
          </a:p>
          <a:p>
            <a:pPr marL="0" indent="0">
              <a:buNone/>
            </a:pPr>
            <a:r>
              <a:rPr lang="en-GB" sz="1500" dirty="0" smtClean="0">
                <a:solidFill>
                  <a:schemeClr val="bg1"/>
                </a:solidFill>
              </a:rPr>
              <a:t>19 </a:t>
            </a:r>
            <a:r>
              <a:rPr lang="en-GB" sz="1500" dirty="0">
                <a:solidFill>
                  <a:schemeClr val="bg1"/>
                </a:solidFill>
              </a:rPr>
              <a:t>And the evening and the morning were the fourth day</a:t>
            </a:r>
            <a:r>
              <a:rPr lang="en-GB" sz="1500" dirty="0" smtClean="0">
                <a:solidFill>
                  <a:schemeClr val="bg1"/>
                </a:solidFill>
              </a:rPr>
              <a:t>.</a:t>
            </a:r>
          </a:p>
          <a:p>
            <a:pPr marL="0" indent="0">
              <a:buNone/>
            </a:pPr>
            <a:endParaRPr lang="nl-NL" sz="1500" dirty="0" smtClean="0">
              <a:solidFill>
                <a:schemeClr val="bg1"/>
              </a:solidFill>
            </a:endParaRPr>
          </a:p>
          <a:p>
            <a:pPr marL="0" indent="0">
              <a:buNone/>
            </a:pPr>
            <a:endParaRPr lang="nl-NL" sz="1500" dirty="0" smtClean="0"/>
          </a:p>
          <a:p>
            <a:pPr marL="0" indent="0">
              <a:buNone/>
            </a:pPr>
            <a:endParaRPr lang="nl-NL" sz="1500" dirty="0"/>
          </a:p>
          <a:p>
            <a:pPr marL="0" indent="0">
              <a:buNone/>
            </a:pPr>
            <a:r>
              <a:rPr lang="nl-NL" sz="1500" dirty="0" smtClean="0"/>
              <a:t>                                                                                           </a:t>
            </a:r>
            <a:r>
              <a:rPr lang="nl-NL" sz="1800" i="1" dirty="0" smtClean="0"/>
              <a:t>Genesis  1:14-1:19</a:t>
            </a:r>
            <a:endParaRPr lang="en-GB" sz="1800" i="1" dirty="0"/>
          </a:p>
          <a:p>
            <a:pPr marL="0" indent="0">
              <a:buNone/>
            </a:pPr>
            <a:endParaRPr lang="en-GB" sz="1500" dirty="0" smtClean="0"/>
          </a:p>
          <a:p>
            <a:pPr marL="0" indent="0">
              <a:buNone/>
            </a:pPr>
            <a:r>
              <a:rPr lang="en-GB" sz="1500" dirty="0"/>
              <a:t/>
            </a:r>
            <a:br>
              <a:rPr lang="en-GB" sz="1500" dirty="0"/>
            </a:br>
            <a:endParaRPr lang="en-GB" dirty="0"/>
          </a:p>
        </p:txBody>
      </p:sp>
    </p:spTree>
    <p:extLst>
      <p:ext uri="{BB962C8B-B14F-4D97-AF65-F5344CB8AC3E}">
        <p14:creationId xmlns:p14="http://schemas.microsoft.com/office/powerpoint/2010/main" val="1935230083"/>
      </p:ext>
    </p:extLst>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708" y="1412776"/>
            <a:ext cx="4822586" cy="3464932"/>
          </a:xfrm>
          <a:prstGeom prst="rect">
            <a:avLst/>
          </a:prstGeom>
        </p:spPr>
      </p:pic>
      <p:sp>
        <p:nvSpPr>
          <p:cNvPr id="3" name="TextBox 2"/>
          <p:cNvSpPr txBox="1"/>
          <p:nvPr/>
        </p:nvSpPr>
        <p:spPr>
          <a:xfrm>
            <a:off x="4283968" y="5026067"/>
            <a:ext cx="7353300" cy="738664"/>
          </a:xfrm>
          <a:prstGeom prst="rect">
            <a:avLst/>
          </a:prstGeom>
          <a:noFill/>
        </p:spPr>
        <p:txBody>
          <a:bodyPr wrap="square" rtlCol="0">
            <a:spAutoFit/>
          </a:bodyPr>
          <a:lstStyle/>
          <a:p>
            <a:r>
              <a:rPr lang="nl-NL" b="1" dirty="0" smtClean="0"/>
              <a:t>Marduk and the Dragon</a:t>
            </a:r>
          </a:p>
          <a:p>
            <a:r>
              <a:rPr lang="nl-NL" sz="1200" dirty="0" smtClean="0"/>
              <a:t>Marduk, chief god of Babylon, destroys – with his thunderbolt – </a:t>
            </a:r>
          </a:p>
          <a:p>
            <a:r>
              <a:rPr lang="nl-NL" sz="1200" dirty="0" smtClean="0"/>
              <a:t>Tiamat the dragon of primeval chaos </a:t>
            </a:r>
            <a:endParaRPr lang="en-GB" sz="1200" dirty="0"/>
          </a:p>
        </p:txBody>
      </p:sp>
      <p:sp>
        <p:nvSpPr>
          <p:cNvPr id="4" name="Rectangle 3"/>
          <p:cNvSpPr/>
          <p:nvPr/>
        </p:nvSpPr>
        <p:spPr>
          <a:xfrm>
            <a:off x="4172115" y="4949729"/>
            <a:ext cx="4822586" cy="10045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83768" y="260648"/>
            <a:ext cx="6768752" cy="861774"/>
          </a:xfrm>
          <a:prstGeom prst="rect">
            <a:avLst/>
          </a:prstGeom>
          <a:noFill/>
        </p:spPr>
        <p:txBody>
          <a:bodyPr wrap="square" rtlCol="0">
            <a:spAutoFit/>
          </a:bodyPr>
          <a:lstStyle/>
          <a:p>
            <a:r>
              <a:rPr lang="nl-NL" sz="5000" b="1" dirty="0" smtClean="0"/>
              <a:t>Enuma Elis</a:t>
            </a:r>
            <a:endParaRPr lang="en-GB" sz="5000" b="1" dirty="0"/>
          </a:p>
        </p:txBody>
      </p:sp>
      <p:sp>
        <p:nvSpPr>
          <p:cNvPr id="6" name="Rectangle 5"/>
          <p:cNvSpPr/>
          <p:nvPr/>
        </p:nvSpPr>
        <p:spPr>
          <a:xfrm>
            <a:off x="57380" y="4949729"/>
            <a:ext cx="4010564" cy="1625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8306" y="4949729"/>
            <a:ext cx="4084240" cy="1600438"/>
          </a:xfrm>
          <a:prstGeom prst="rect">
            <a:avLst/>
          </a:prstGeom>
          <a:noFill/>
        </p:spPr>
        <p:txBody>
          <a:bodyPr wrap="square" rtlCol="0">
            <a:spAutoFit/>
          </a:bodyPr>
          <a:lstStyle/>
          <a:p>
            <a:r>
              <a:rPr lang="nl-NL" sz="1400" dirty="0" smtClean="0">
                <a:latin typeface="+mn-lt"/>
              </a:rPr>
              <a:t>When the sky above was not named</a:t>
            </a:r>
          </a:p>
          <a:p>
            <a:r>
              <a:rPr lang="nl-NL" sz="1400" dirty="0" smtClean="0">
                <a:latin typeface="+mn-lt"/>
              </a:rPr>
              <a:t>And the earth beneath did not yet bear a name</a:t>
            </a:r>
          </a:p>
          <a:p>
            <a:r>
              <a:rPr lang="nl-NL" sz="1400" dirty="0" smtClean="0">
                <a:latin typeface="+mn-lt"/>
              </a:rPr>
              <a:t>And the primeval Apsu, who begat them,</a:t>
            </a:r>
          </a:p>
          <a:p>
            <a:r>
              <a:rPr lang="nl-NL" sz="1400" dirty="0" smtClean="0">
                <a:latin typeface="+mn-lt"/>
              </a:rPr>
              <a:t>And chaos, Tiamat, the mother of them both,</a:t>
            </a:r>
          </a:p>
          <a:p>
            <a:r>
              <a:rPr lang="nl-NL" sz="1400" dirty="0" smtClean="0">
                <a:latin typeface="+mn-lt"/>
              </a:rPr>
              <a:t>Their waters were mingled together,</a:t>
            </a:r>
          </a:p>
          <a:p>
            <a:r>
              <a:rPr lang="nl-NL" sz="1400" dirty="0" smtClean="0">
                <a:latin typeface="+mn-lt"/>
              </a:rPr>
              <a:t>And no field was formed, no marsh was to be seen;</a:t>
            </a:r>
          </a:p>
          <a:p>
            <a:r>
              <a:rPr lang="nl-NL" sz="1400" dirty="0" smtClean="0">
                <a:latin typeface="+mn-lt"/>
              </a:rPr>
              <a:t>When the gods none had been called into being.</a:t>
            </a:r>
            <a:endParaRPr lang="en-GB" sz="1400" dirty="0">
              <a:latin typeface="+mn-lt"/>
            </a:endParaRPr>
          </a:p>
        </p:txBody>
      </p:sp>
      <p:sp>
        <p:nvSpPr>
          <p:cNvPr id="10" name="TextBox 9"/>
          <p:cNvSpPr txBox="1"/>
          <p:nvPr/>
        </p:nvSpPr>
        <p:spPr>
          <a:xfrm>
            <a:off x="179512" y="1628800"/>
            <a:ext cx="3672408" cy="2246769"/>
          </a:xfrm>
          <a:prstGeom prst="rect">
            <a:avLst/>
          </a:prstGeom>
          <a:noFill/>
        </p:spPr>
        <p:txBody>
          <a:bodyPr wrap="square" rtlCol="0">
            <a:spAutoFit/>
          </a:bodyPr>
          <a:lstStyle/>
          <a:p>
            <a:r>
              <a:rPr lang="nl-NL" sz="1400" dirty="0" smtClean="0"/>
              <a:t>Enuma Elis is </a:t>
            </a:r>
          </a:p>
          <a:p>
            <a:r>
              <a:rPr lang="nl-NL" sz="1400" dirty="0" smtClean="0"/>
              <a:t>the Babylonian creation mythos. </a:t>
            </a:r>
          </a:p>
          <a:p>
            <a:endParaRPr lang="nl-NL" sz="1400" dirty="0"/>
          </a:p>
          <a:p>
            <a:r>
              <a:rPr lang="nl-NL" sz="1400" dirty="0" smtClean="0"/>
              <a:t>Striking similarity to Genesis</a:t>
            </a:r>
          </a:p>
          <a:p>
            <a:endParaRPr lang="nl-NL" sz="1400" dirty="0"/>
          </a:p>
          <a:p>
            <a:r>
              <a:rPr lang="nl-NL" sz="1400" dirty="0" smtClean="0"/>
              <a:t>Important source for understanding</a:t>
            </a:r>
          </a:p>
          <a:p>
            <a:r>
              <a:rPr lang="nl-NL" sz="1400" dirty="0" smtClean="0"/>
              <a:t>Babylonian worldview, centered on the </a:t>
            </a:r>
          </a:p>
          <a:p>
            <a:r>
              <a:rPr lang="nl-NL" sz="1400" dirty="0"/>
              <a:t>s</a:t>
            </a:r>
            <a:r>
              <a:rPr lang="nl-NL" sz="1400" dirty="0" smtClean="0"/>
              <a:t>upremacy of Marduk</a:t>
            </a:r>
          </a:p>
          <a:p>
            <a:r>
              <a:rPr lang="nl-NL" sz="1400" dirty="0"/>
              <a:t>a</a:t>
            </a:r>
            <a:r>
              <a:rPr lang="nl-NL" sz="1400" dirty="0" smtClean="0"/>
              <a:t>nd the creation of humankind for the</a:t>
            </a:r>
          </a:p>
          <a:p>
            <a:r>
              <a:rPr lang="nl-NL" sz="1400" dirty="0"/>
              <a:t>s</a:t>
            </a:r>
            <a:r>
              <a:rPr lang="nl-NL" sz="1400" dirty="0" smtClean="0"/>
              <a:t>ervice of the gods.</a:t>
            </a:r>
            <a:endParaRPr lang="en-GB" sz="1400" dirty="0"/>
          </a:p>
        </p:txBody>
      </p:sp>
      <p:sp>
        <p:nvSpPr>
          <p:cNvPr id="15" name="Rectangle 14"/>
          <p:cNvSpPr/>
          <p:nvPr/>
        </p:nvSpPr>
        <p:spPr>
          <a:xfrm>
            <a:off x="80969" y="1412777"/>
            <a:ext cx="3986975" cy="3464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172115" y="1412777"/>
            <a:ext cx="4822586" cy="34521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9774011"/>
      </p:ext>
    </p:extLst>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610269" y="1988840"/>
            <a:ext cx="8229600" cy="4572000"/>
          </a:xfrm>
        </p:spPr>
        <p:txBody>
          <a:bodyPr/>
          <a:lstStyle/>
          <a:p>
            <a:r>
              <a:rPr lang="en-GB" dirty="0"/>
              <a:t>The </a:t>
            </a:r>
            <a:r>
              <a:rPr lang="en-GB" b="1" dirty="0" err="1"/>
              <a:t>Nasadiya</a:t>
            </a:r>
            <a:r>
              <a:rPr lang="en-GB" b="1" dirty="0"/>
              <a:t> </a:t>
            </a:r>
            <a:r>
              <a:rPr lang="en-GB" b="1" dirty="0" err="1"/>
              <a:t>Sukta</a:t>
            </a:r>
            <a:r>
              <a:rPr lang="en-GB" dirty="0"/>
              <a:t> </a:t>
            </a:r>
            <a:endParaRPr lang="en-GB" dirty="0" smtClean="0"/>
          </a:p>
          <a:p>
            <a:pPr marL="0" indent="0">
              <a:buNone/>
            </a:pPr>
            <a:r>
              <a:rPr lang="en-GB" dirty="0"/>
              <a:t> </a:t>
            </a:r>
            <a:r>
              <a:rPr lang="en-GB" dirty="0" smtClean="0"/>
              <a:t>   </a:t>
            </a:r>
            <a:r>
              <a:rPr lang="en-GB" sz="2000" dirty="0" smtClean="0"/>
              <a:t>(</a:t>
            </a:r>
            <a:r>
              <a:rPr lang="en-GB" sz="2000" dirty="0"/>
              <a:t>after the incipit </a:t>
            </a:r>
            <a:r>
              <a:rPr lang="en-GB" sz="2000" i="1" dirty="0" err="1"/>
              <a:t>ná</a:t>
            </a:r>
            <a:r>
              <a:rPr lang="en-GB" sz="2000" i="1" dirty="0"/>
              <a:t> </a:t>
            </a:r>
            <a:r>
              <a:rPr lang="en-GB" sz="2000" i="1" dirty="0" err="1"/>
              <a:t>ásat</a:t>
            </a:r>
            <a:r>
              <a:rPr lang="en-GB" sz="2000" dirty="0"/>
              <a:t> "not the non-existent"), </a:t>
            </a:r>
            <a:r>
              <a:rPr lang="en-GB" sz="2000" dirty="0" smtClean="0"/>
              <a:t>also </a:t>
            </a:r>
            <a:r>
              <a:rPr lang="en-GB" sz="2000" dirty="0"/>
              <a:t>known as the </a:t>
            </a:r>
            <a:endParaRPr lang="en-GB" sz="2000" dirty="0" smtClean="0"/>
          </a:p>
          <a:p>
            <a:pPr marL="0" indent="0">
              <a:buNone/>
            </a:pPr>
            <a:endParaRPr lang="en-GB" b="1" dirty="0"/>
          </a:p>
          <a:p>
            <a:pPr>
              <a:buFont typeface="Arial" panose="020B0604020202020204" pitchFamily="34" charset="0"/>
              <a:buChar char="•"/>
            </a:pPr>
            <a:r>
              <a:rPr lang="en-GB" b="1" dirty="0" smtClean="0"/>
              <a:t>Hymn </a:t>
            </a:r>
            <a:r>
              <a:rPr lang="en-GB" b="1" dirty="0"/>
              <a:t>of Creation</a:t>
            </a:r>
            <a:r>
              <a:rPr lang="en-GB" dirty="0"/>
              <a:t>, </a:t>
            </a:r>
            <a:endParaRPr lang="en-GB" dirty="0" smtClean="0"/>
          </a:p>
          <a:p>
            <a:pPr marL="0" indent="0">
              <a:buNone/>
            </a:pPr>
            <a:r>
              <a:rPr lang="en-GB" dirty="0"/>
              <a:t> </a:t>
            </a:r>
            <a:r>
              <a:rPr lang="en-GB" dirty="0" smtClean="0"/>
              <a:t>   </a:t>
            </a:r>
            <a:r>
              <a:rPr lang="en-GB" sz="2000" dirty="0" smtClean="0"/>
              <a:t>is </a:t>
            </a:r>
            <a:r>
              <a:rPr lang="en-GB" sz="2000" dirty="0"/>
              <a:t>the 129th hymn of the 10th </a:t>
            </a:r>
            <a:r>
              <a:rPr lang="en-GB" sz="2000" dirty="0" smtClean="0"/>
              <a:t>Mandala of </a:t>
            </a:r>
            <a:r>
              <a:rPr lang="en-GB" sz="2000" dirty="0"/>
              <a:t>the </a:t>
            </a:r>
            <a:endParaRPr lang="en-GB" sz="2000" dirty="0" smtClean="0"/>
          </a:p>
          <a:p>
            <a:endParaRPr lang="en-GB" dirty="0"/>
          </a:p>
          <a:p>
            <a:pPr>
              <a:buFont typeface="Arial" panose="020B0604020202020204" pitchFamily="34" charset="0"/>
              <a:buChar char="•"/>
            </a:pPr>
            <a:r>
              <a:rPr lang="en-GB" b="1" dirty="0" smtClean="0"/>
              <a:t>Rigveda </a:t>
            </a:r>
            <a:r>
              <a:rPr lang="en-GB" b="1" dirty="0"/>
              <a:t>(10:129). </a:t>
            </a:r>
            <a:endParaRPr lang="en-GB" b="1" dirty="0" smtClean="0"/>
          </a:p>
          <a:p>
            <a:pPr marL="0" indent="0">
              <a:buNone/>
            </a:pPr>
            <a:r>
              <a:rPr lang="en-GB" b="1" dirty="0"/>
              <a:t> </a:t>
            </a:r>
            <a:r>
              <a:rPr lang="en-GB" b="1" dirty="0" smtClean="0"/>
              <a:t>   </a:t>
            </a:r>
            <a:r>
              <a:rPr lang="en-GB" sz="2000" dirty="0" smtClean="0"/>
              <a:t>It </a:t>
            </a:r>
            <a:r>
              <a:rPr lang="en-GB" sz="2000" dirty="0"/>
              <a:t>is concerned with cosmology and </a:t>
            </a:r>
            <a:r>
              <a:rPr lang="en-GB" sz="2000" dirty="0" smtClean="0"/>
              <a:t>the </a:t>
            </a:r>
            <a:r>
              <a:rPr lang="en-GB" sz="2000" dirty="0"/>
              <a:t>origin of the </a:t>
            </a:r>
            <a:r>
              <a:rPr lang="en-GB" sz="2000" dirty="0" smtClean="0"/>
              <a:t>universe</a:t>
            </a:r>
            <a:endParaRPr lang="en-GB" sz="2000" dirty="0"/>
          </a:p>
        </p:txBody>
      </p:sp>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smtClean="0">
                <a:latin typeface="+mj-lt"/>
              </a:rPr>
              <a:t>Hindu Cosmology</a:t>
            </a:r>
            <a:endParaRPr lang="en-GB" sz="6000" dirty="0">
              <a:latin typeface="+mj-lt"/>
            </a:endParaRPr>
          </a:p>
        </p:txBody>
      </p:sp>
      <p:sp>
        <p:nvSpPr>
          <p:cNvPr id="7" name="Rectangle 6"/>
          <p:cNvSpPr/>
          <p:nvPr/>
        </p:nvSpPr>
        <p:spPr>
          <a:xfrm>
            <a:off x="539552" y="1700808"/>
            <a:ext cx="8280920" cy="4536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3846968"/>
      </p:ext>
    </p:extLst>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84820" y="1052736"/>
            <a:ext cx="8229600" cy="4716016"/>
          </a:xfrm>
        </p:spPr>
        <p:txBody>
          <a:bodyPr/>
          <a:lstStyle/>
          <a:p>
            <a:pPr marL="0" indent="0" algn="ctr">
              <a:buNone/>
            </a:pPr>
            <a:r>
              <a:rPr lang="en-GB" sz="1600" dirty="0" smtClean="0">
                <a:solidFill>
                  <a:schemeClr val="bg1"/>
                </a:solidFill>
              </a:rPr>
              <a:t>There </a:t>
            </a:r>
            <a:r>
              <a:rPr lang="en-GB" sz="1600" dirty="0">
                <a:solidFill>
                  <a:schemeClr val="bg1"/>
                </a:solidFill>
              </a:rPr>
              <a:t>was neither non-existence nor existence then;</a:t>
            </a:r>
            <a:br>
              <a:rPr lang="en-GB" sz="1600" dirty="0">
                <a:solidFill>
                  <a:schemeClr val="bg1"/>
                </a:solidFill>
              </a:rPr>
            </a:br>
            <a:r>
              <a:rPr lang="en-GB" sz="1600" dirty="0">
                <a:solidFill>
                  <a:schemeClr val="bg1"/>
                </a:solidFill>
              </a:rPr>
              <a:t>Neither the realm of space, nor the sky which is beyond;</a:t>
            </a:r>
            <a:br>
              <a:rPr lang="en-GB" sz="1600" dirty="0">
                <a:solidFill>
                  <a:schemeClr val="bg1"/>
                </a:solidFill>
              </a:rPr>
            </a:br>
            <a:r>
              <a:rPr lang="en-GB" sz="1600" dirty="0">
                <a:solidFill>
                  <a:schemeClr val="bg1"/>
                </a:solidFill>
              </a:rPr>
              <a:t>What stirred? Where? In whose protection?</a:t>
            </a:r>
          </a:p>
          <a:p>
            <a:pPr marL="0" indent="0" algn="ctr">
              <a:buNone/>
            </a:pPr>
            <a:r>
              <a:rPr lang="en-GB" sz="1600" dirty="0">
                <a:solidFill>
                  <a:schemeClr val="bg1"/>
                </a:solidFill>
              </a:rPr>
              <a:t>There was neither death nor immortality then;</a:t>
            </a:r>
            <a:br>
              <a:rPr lang="en-GB" sz="1600" dirty="0">
                <a:solidFill>
                  <a:schemeClr val="bg1"/>
                </a:solidFill>
              </a:rPr>
            </a:br>
            <a:r>
              <a:rPr lang="en-GB" sz="1600" dirty="0">
                <a:solidFill>
                  <a:schemeClr val="bg1"/>
                </a:solidFill>
              </a:rPr>
              <a:t>No distinguishing sign of night nor of day;</a:t>
            </a:r>
            <a:br>
              <a:rPr lang="en-GB" sz="1600" dirty="0">
                <a:solidFill>
                  <a:schemeClr val="bg1"/>
                </a:solidFill>
              </a:rPr>
            </a:br>
            <a:r>
              <a:rPr lang="en-GB" sz="1600" dirty="0">
                <a:solidFill>
                  <a:schemeClr val="bg1"/>
                </a:solidFill>
              </a:rPr>
              <a:t>That One breathed, windless, by its own impulse;</a:t>
            </a:r>
            <a:br>
              <a:rPr lang="en-GB" sz="1600" dirty="0">
                <a:solidFill>
                  <a:schemeClr val="bg1"/>
                </a:solidFill>
              </a:rPr>
            </a:br>
            <a:r>
              <a:rPr lang="en-GB" sz="1600" dirty="0">
                <a:solidFill>
                  <a:schemeClr val="bg1"/>
                </a:solidFill>
              </a:rPr>
              <a:t>Other than that there was nothing beyond.</a:t>
            </a:r>
          </a:p>
          <a:p>
            <a:pPr marL="0" indent="0" algn="ctr">
              <a:buNone/>
            </a:pPr>
            <a:r>
              <a:rPr lang="en-GB" sz="1600" dirty="0">
                <a:solidFill>
                  <a:schemeClr val="bg1"/>
                </a:solidFill>
              </a:rPr>
              <a:t>Darkness there was at first, by darkness hidden;</a:t>
            </a:r>
            <a:br>
              <a:rPr lang="en-GB" sz="1600" dirty="0">
                <a:solidFill>
                  <a:schemeClr val="bg1"/>
                </a:solidFill>
              </a:rPr>
            </a:br>
            <a:r>
              <a:rPr lang="en-GB" sz="1600" dirty="0">
                <a:solidFill>
                  <a:schemeClr val="bg1"/>
                </a:solidFill>
              </a:rPr>
              <a:t>Without distinctive marks, this all was water;</a:t>
            </a:r>
            <a:br>
              <a:rPr lang="en-GB" sz="1600" dirty="0">
                <a:solidFill>
                  <a:schemeClr val="bg1"/>
                </a:solidFill>
              </a:rPr>
            </a:br>
            <a:r>
              <a:rPr lang="en-GB" sz="1600" dirty="0">
                <a:solidFill>
                  <a:schemeClr val="bg1"/>
                </a:solidFill>
              </a:rPr>
              <a:t>That which, becoming, by the void was covered;</a:t>
            </a:r>
            <a:br>
              <a:rPr lang="en-GB" sz="1600" dirty="0">
                <a:solidFill>
                  <a:schemeClr val="bg1"/>
                </a:solidFill>
              </a:rPr>
            </a:br>
            <a:r>
              <a:rPr lang="en-GB" sz="1600" dirty="0">
                <a:solidFill>
                  <a:schemeClr val="bg1"/>
                </a:solidFill>
              </a:rPr>
              <a:t>That One by force of heat came into being;</a:t>
            </a:r>
          </a:p>
          <a:p>
            <a:pPr marL="0" indent="0" algn="ctr">
              <a:buNone/>
            </a:pPr>
            <a:r>
              <a:rPr lang="en-GB" sz="1600" dirty="0">
                <a:solidFill>
                  <a:schemeClr val="bg1"/>
                </a:solidFill>
              </a:rPr>
              <a:t>Who really knows? Who will here proclaim it?</a:t>
            </a:r>
            <a:br>
              <a:rPr lang="en-GB" sz="1600" dirty="0">
                <a:solidFill>
                  <a:schemeClr val="bg1"/>
                </a:solidFill>
              </a:rPr>
            </a:br>
            <a:r>
              <a:rPr lang="en-GB" sz="1600" dirty="0">
                <a:solidFill>
                  <a:schemeClr val="bg1"/>
                </a:solidFill>
              </a:rPr>
              <a:t>Whence was it produced? Whence is this creation?</a:t>
            </a:r>
            <a:br>
              <a:rPr lang="en-GB" sz="1600" dirty="0">
                <a:solidFill>
                  <a:schemeClr val="bg1"/>
                </a:solidFill>
              </a:rPr>
            </a:br>
            <a:r>
              <a:rPr lang="en-GB" sz="1600" dirty="0">
                <a:solidFill>
                  <a:schemeClr val="bg1"/>
                </a:solidFill>
              </a:rPr>
              <a:t>Gods came afterwards, with the creation of this universe.</a:t>
            </a:r>
            <a:br>
              <a:rPr lang="en-GB" sz="1600" dirty="0">
                <a:solidFill>
                  <a:schemeClr val="bg1"/>
                </a:solidFill>
              </a:rPr>
            </a:br>
            <a:r>
              <a:rPr lang="en-GB" sz="1600" dirty="0">
                <a:solidFill>
                  <a:schemeClr val="bg1"/>
                </a:solidFill>
              </a:rPr>
              <a:t>Who then knows whence it has arisen?</a:t>
            </a:r>
          </a:p>
          <a:p>
            <a:pPr marL="0" indent="0" algn="ctr">
              <a:buNone/>
            </a:pPr>
            <a:r>
              <a:rPr lang="en-GB" sz="1600" dirty="0">
                <a:solidFill>
                  <a:schemeClr val="bg1"/>
                </a:solidFill>
              </a:rPr>
              <a:t>Whether God's will created it, or whether He was mute;</a:t>
            </a:r>
            <a:br>
              <a:rPr lang="en-GB" sz="1600" dirty="0">
                <a:solidFill>
                  <a:schemeClr val="bg1"/>
                </a:solidFill>
              </a:rPr>
            </a:br>
            <a:r>
              <a:rPr lang="en-GB" sz="1600" dirty="0">
                <a:solidFill>
                  <a:schemeClr val="bg1"/>
                </a:solidFill>
              </a:rPr>
              <a:t>Perhaps it formed itself, or perhaps it did not;</a:t>
            </a:r>
            <a:br>
              <a:rPr lang="en-GB" sz="1600" dirty="0">
                <a:solidFill>
                  <a:schemeClr val="bg1"/>
                </a:solidFill>
              </a:rPr>
            </a:br>
            <a:r>
              <a:rPr lang="en-GB" sz="1600" dirty="0">
                <a:solidFill>
                  <a:schemeClr val="bg1"/>
                </a:solidFill>
              </a:rPr>
              <a:t>Only He who is its overseer in highest heaven knows,</a:t>
            </a:r>
            <a:br>
              <a:rPr lang="en-GB" sz="1600" dirty="0">
                <a:solidFill>
                  <a:schemeClr val="bg1"/>
                </a:solidFill>
              </a:rPr>
            </a:br>
            <a:r>
              <a:rPr lang="en-GB" sz="1600" dirty="0">
                <a:solidFill>
                  <a:schemeClr val="bg1"/>
                </a:solidFill>
              </a:rPr>
              <a:t>Only He knows, or perhaps He does not know.</a:t>
            </a:r>
          </a:p>
          <a:p>
            <a:pPr marL="0" indent="0">
              <a:buNone/>
            </a:pPr>
            <a:endParaRPr lang="en-GB" sz="1700" dirty="0" smtClean="0">
              <a:solidFill>
                <a:schemeClr val="bg1"/>
              </a:solidFill>
            </a:endParaRPr>
          </a:p>
          <a:p>
            <a:pPr marL="0" indent="0">
              <a:buNone/>
            </a:pPr>
            <a:r>
              <a:rPr lang="en-GB" sz="1700" i="1" dirty="0">
                <a:solidFill>
                  <a:schemeClr val="bg1"/>
                </a:solidFill>
              </a:rPr>
              <a:t> </a:t>
            </a:r>
            <a:r>
              <a:rPr lang="en-GB" sz="1700" i="1" dirty="0" smtClean="0">
                <a:solidFill>
                  <a:schemeClr val="bg1"/>
                </a:solidFill>
              </a:rPr>
              <a:t>                                                                                                     The </a:t>
            </a:r>
            <a:r>
              <a:rPr lang="en-GB" sz="1700" i="1" dirty="0">
                <a:solidFill>
                  <a:schemeClr val="bg1"/>
                </a:solidFill>
              </a:rPr>
              <a:t>Rig Veda, 10.129.1–7</a:t>
            </a:r>
            <a:endParaRPr lang="en-GB" sz="1700" i="1" dirty="0" smtClean="0">
              <a:solidFill>
                <a:schemeClr val="bg1"/>
              </a:solidFill>
            </a:endParaRPr>
          </a:p>
          <a:p>
            <a:endParaRPr lang="en-GB" dirty="0"/>
          </a:p>
        </p:txBody>
      </p:sp>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39552" y="116632"/>
            <a:ext cx="8856984" cy="630942"/>
          </a:xfrm>
          <a:prstGeom prst="rect">
            <a:avLst/>
          </a:prstGeom>
          <a:noFill/>
        </p:spPr>
        <p:txBody>
          <a:bodyPr wrap="square" rtlCol="0">
            <a:spAutoFit/>
          </a:bodyPr>
          <a:lstStyle/>
          <a:p>
            <a:r>
              <a:rPr lang="nl-NL" sz="3500" b="1" dirty="0" smtClean="0">
                <a:solidFill>
                  <a:schemeClr val="bg1"/>
                </a:solidFill>
              </a:rPr>
              <a:t>Nasadiya Sukta – Hymn of Creation</a:t>
            </a:r>
            <a:endParaRPr lang="en-GB" sz="3500" b="1" dirty="0">
              <a:solidFill>
                <a:schemeClr val="bg1"/>
              </a:solidFill>
            </a:endParaRPr>
          </a:p>
        </p:txBody>
      </p:sp>
    </p:spTree>
    <p:extLst>
      <p:ext uri="{BB962C8B-B14F-4D97-AF65-F5344CB8AC3E}">
        <p14:creationId xmlns:p14="http://schemas.microsoft.com/office/powerpoint/2010/main" val="3153278706"/>
      </p:ext>
    </p:extLst>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168" y="0"/>
            <a:ext cx="3059832" cy="6884622"/>
          </a:xfrm>
        </p:spPr>
      </p:pic>
      <p:sp>
        <p:nvSpPr>
          <p:cNvPr id="3" name="Title 2"/>
          <p:cNvSpPr>
            <a:spLocks noGrp="1"/>
          </p:cNvSpPr>
          <p:nvPr>
            <p:ph type="title"/>
          </p:nvPr>
        </p:nvSpPr>
        <p:spPr>
          <a:xfrm>
            <a:off x="467544" y="0"/>
            <a:ext cx="8229600" cy="1219200"/>
          </a:xfrm>
        </p:spPr>
        <p:txBody>
          <a:bodyPr>
            <a:normAutofit/>
          </a:bodyPr>
          <a:lstStyle/>
          <a:p>
            <a:r>
              <a:rPr lang="nl-NL" sz="6000" dirty="0" smtClean="0"/>
              <a:t>Jain Cosmology</a:t>
            </a:r>
            <a:endParaRPr lang="en-GB" sz="6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492896"/>
            <a:ext cx="5706880" cy="4176464"/>
          </a:xfrm>
          <a:prstGeom prst="rect">
            <a:avLst/>
          </a:prstGeom>
        </p:spPr>
      </p:pic>
      <p:sp>
        <p:nvSpPr>
          <p:cNvPr id="6" name="TextBox 5"/>
          <p:cNvSpPr txBox="1"/>
          <p:nvPr/>
        </p:nvSpPr>
        <p:spPr>
          <a:xfrm>
            <a:off x="179512" y="1484784"/>
            <a:ext cx="5904656" cy="923330"/>
          </a:xfrm>
          <a:prstGeom prst="rect">
            <a:avLst/>
          </a:prstGeom>
          <a:noFill/>
        </p:spPr>
        <p:txBody>
          <a:bodyPr wrap="square" rtlCol="0">
            <a:spAutoFit/>
          </a:bodyPr>
          <a:lstStyle/>
          <a:p>
            <a:r>
              <a:rPr lang="nl-NL" dirty="0" smtClean="0"/>
              <a:t>According to Jain doctrine, </a:t>
            </a:r>
          </a:p>
          <a:p>
            <a:r>
              <a:rPr lang="nl-NL" dirty="0" smtClean="0"/>
              <a:t>- the universe and its constituents always existed</a:t>
            </a:r>
          </a:p>
          <a:p>
            <a:r>
              <a:rPr lang="nl-NL" dirty="0" smtClean="0"/>
              <a:t>- the universe was not created, and there is no creator</a:t>
            </a:r>
            <a:endParaRPr lang="en-GB" dirty="0"/>
          </a:p>
        </p:txBody>
      </p:sp>
    </p:spTree>
    <p:extLst>
      <p:ext uri="{BB962C8B-B14F-4D97-AF65-F5344CB8AC3E}">
        <p14:creationId xmlns:p14="http://schemas.microsoft.com/office/powerpoint/2010/main" val="4157300584"/>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6534" name="Rectangle 6"/>
          <p:cNvSpPr>
            <a:spLocks noGrp="1" noChangeArrowheads="1"/>
          </p:cNvSpPr>
          <p:nvPr>
            <p:ph idx="1"/>
          </p:nvPr>
        </p:nvSpPr>
        <p:spPr>
          <a:xfrm>
            <a:off x="571500" y="357188"/>
            <a:ext cx="8002588" cy="2214562"/>
          </a:xfrm>
        </p:spPr>
        <p:txBody>
          <a:bodyPr>
            <a:normAutofit fontScale="47500" lnSpcReduction="20000"/>
          </a:bodyPr>
          <a:lstStyle/>
          <a:p>
            <a:pPr marL="274320" indent="-274320" algn="ctr" eaLnBrk="1" fontAlgn="auto" hangingPunct="1">
              <a:spcAft>
                <a:spcPts val="0"/>
              </a:spcAft>
              <a:buFontTx/>
              <a:buNone/>
              <a:defRPr/>
            </a:pPr>
            <a:r>
              <a:rPr lang="en-US" b="1" dirty="0" smtClean="0">
                <a:solidFill>
                  <a:srgbClr val="000099"/>
                </a:solidFill>
                <a:effectLst>
                  <a:outerShdw blurRad="38100" dist="38100" dir="2700000" algn="tl">
                    <a:srgbClr val="000000"/>
                  </a:outerShdw>
                </a:effectLst>
              </a:rPr>
              <a:t>   </a:t>
            </a:r>
            <a:r>
              <a:rPr lang="en-US" sz="7400" b="1" dirty="0" smtClean="0">
                <a:effectLst>
                  <a:outerShdw blurRad="38100" dist="38100" dir="2700000" algn="tl">
                    <a:srgbClr val="000000"/>
                  </a:outerShdw>
                </a:effectLst>
                <a:latin typeface="+mj-lt"/>
              </a:rPr>
              <a:t>Essential  &amp; Existential Questions </a:t>
            </a:r>
          </a:p>
          <a:p>
            <a:pPr marL="274320" indent="-274320" algn="ctr" eaLnBrk="1" fontAlgn="auto" hangingPunct="1">
              <a:spcAft>
                <a:spcPts val="0"/>
              </a:spcAft>
              <a:buFontTx/>
              <a:buNone/>
              <a:defRPr/>
            </a:pPr>
            <a:r>
              <a:rPr lang="en-US" sz="7400" b="1" dirty="0" smtClean="0">
                <a:effectLst>
                  <a:outerShdw blurRad="38100" dist="38100" dir="2700000" algn="tl">
                    <a:srgbClr val="000000"/>
                  </a:outerShdw>
                </a:effectLst>
                <a:latin typeface="+mj-lt"/>
              </a:rPr>
              <a:t> Occupying Humanity </a:t>
            </a:r>
          </a:p>
          <a:p>
            <a:pPr marL="274320" indent="-274320" algn="ctr" eaLnBrk="1" fontAlgn="auto" hangingPunct="1">
              <a:spcAft>
                <a:spcPts val="0"/>
              </a:spcAft>
              <a:buFontTx/>
              <a:buNone/>
              <a:defRPr/>
            </a:pPr>
            <a:r>
              <a:rPr lang="en-US" sz="7400" b="1" dirty="0" smtClean="0">
                <a:effectLst>
                  <a:outerShdw blurRad="38100" dist="38100" dir="2700000" algn="tl">
                    <a:srgbClr val="000000"/>
                  </a:outerShdw>
                </a:effectLst>
                <a:latin typeface="+mj-lt"/>
              </a:rPr>
              <a:t>since Dawn of Civilization</a:t>
            </a:r>
          </a:p>
        </p:txBody>
      </p:sp>
      <p:sp>
        <p:nvSpPr>
          <p:cNvPr id="49159" name="Text Box 7"/>
          <p:cNvSpPr txBox="1">
            <a:spLocks noChangeArrowheads="1"/>
          </p:cNvSpPr>
          <p:nvPr/>
        </p:nvSpPr>
        <p:spPr bwMode="auto">
          <a:xfrm>
            <a:off x="714375" y="3143250"/>
            <a:ext cx="7643813" cy="3062288"/>
          </a:xfrm>
          <a:prstGeom prst="rect">
            <a:avLst/>
          </a:prstGeom>
          <a:solidFill>
            <a:schemeClr val="bg1">
              <a:lumMod val="50000"/>
              <a:lumOff val="50000"/>
            </a:schemeClr>
          </a:solidFill>
          <a:ln w="50800">
            <a:solidFill>
              <a:schemeClr val="bg1">
                <a:lumMod val="85000"/>
                <a:lumOff val="15000"/>
              </a:schemeClr>
            </a:solidFill>
            <a:miter lim="800000"/>
            <a:headEnd/>
            <a:tailEnd/>
          </a:ln>
        </p:spPr>
        <p:txBody>
          <a:bodyPr>
            <a:spAutoFit/>
          </a:bodyPr>
          <a:lstStyle/>
          <a:p>
            <a:pPr algn="ctr">
              <a:lnSpc>
                <a:spcPct val="75000"/>
              </a:lnSpc>
              <a:spcBef>
                <a:spcPct val="50000"/>
              </a:spcBef>
              <a:buFont typeface="Arial" pitchFamily="34" charset="0"/>
              <a:buChar char="•"/>
              <a:defRPr/>
            </a:pPr>
            <a:r>
              <a:rPr lang="en-US" sz="2000" dirty="0">
                <a:solidFill>
                  <a:schemeClr val="bg1">
                    <a:lumMod val="85000"/>
                    <a:lumOff val="15000"/>
                  </a:schemeClr>
                </a:solidFill>
                <a:latin typeface="+mn-lt"/>
              </a:rPr>
              <a:t>Where does the World come from ?</a:t>
            </a:r>
          </a:p>
          <a:p>
            <a:pPr algn="ctr">
              <a:lnSpc>
                <a:spcPct val="75000"/>
              </a:lnSpc>
              <a:spcBef>
                <a:spcPct val="50000"/>
              </a:spcBef>
              <a:buFontTx/>
              <a:buChar char="•"/>
              <a:defRPr/>
            </a:pPr>
            <a:r>
              <a:rPr lang="en-US" sz="2000" dirty="0">
                <a:solidFill>
                  <a:schemeClr val="bg1">
                    <a:lumMod val="85000"/>
                    <a:lumOff val="15000"/>
                  </a:schemeClr>
                </a:solidFill>
                <a:latin typeface="+mn-lt"/>
              </a:rPr>
              <a:t> What is the World made of ?</a:t>
            </a:r>
          </a:p>
          <a:p>
            <a:pPr algn="ctr">
              <a:lnSpc>
                <a:spcPct val="75000"/>
              </a:lnSpc>
              <a:spcBef>
                <a:spcPct val="50000"/>
              </a:spcBef>
              <a:buFontTx/>
              <a:buChar char="•"/>
              <a:defRPr/>
            </a:pPr>
            <a:r>
              <a:rPr lang="en-US" sz="2000" dirty="0">
                <a:solidFill>
                  <a:schemeClr val="bg1">
                    <a:lumMod val="85000"/>
                    <a:lumOff val="15000"/>
                  </a:schemeClr>
                </a:solidFill>
                <a:latin typeface="+mn-lt"/>
              </a:rPr>
              <a:t> How did the World begin ?</a:t>
            </a:r>
          </a:p>
          <a:p>
            <a:pPr algn="ctr">
              <a:lnSpc>
                <a:spcPct val="75000"/>
              </a:lnSpc>
              <a:spcBef>
                <a:spcPct val="50000"/>
              </a:spcBef>
              <a:buFontTx/>
              <a:buChar char="•"/>
              <a:defRPr/>
            </a:pPr>
            <a:r>
              <a:rPr lang="en-US" sz="2000" dirty="0">
                <a:solidFill>
                  <a:schemeClr val="bg1">
                    <a:lumMod val="85000"/>
                    <a:lumOff val="15000"/>
                  </a:schemeClr>
                </a:solidFill>
                <a:latin typeface="+mn-lt"/>
              </a:rPr>
              <a:t> When did the World begin ?</a:t>
            </a:r>
          </a:p>
          <a:p>
            <a:pPr algn="ctr">
              <a:lnSpc>
                <a:spcPct val="75000"/>
              </a:lnSpc>
              <a:spcBef>
                <a:spcPct val="50000"/>
              </a:spcBef>
              <a:buFontTx/>
              <a:buChar char="•"/>
              <a:defRPr/>
            </a:pPr>
            <a:r>
              <a:rPr lang="en-US" sz="2000" dirty="0">
                <a:solidFill>
                  <a:schemeClr val="bg1">
                    <a:lumMod val="85000"/>
                    <a:lumOff val="15000"/>
                  </a:schemeClr>
                </a:solidFill>
                <a:latin typeface="+mn-lt"/>
              </a:rPr>
              <a:t> Did it begin at all ?</a:t>
            </a:r>
          </a:p>
          <a:p>
            <a:pPr algn="ctr">
              <a:lnSpc>
                <a:spcPct val="75000"/>
              </a:lnSpc>
              <a:spcBef>
                <a:spcPct val="50000"/>
              </a:spcBef>
              <a:buFontTx/>
              <a:buChar char="•"/>
              <a:defRPr/>
            </a:pPr>
            <a:r>
              <a:rPr lang="en-US" sz="2000" dirty="0">
                <a:solidFill>
                  <a:schemeClr val="bg1">
                    <a:lumMod val="85000"/>
                    <a:lumOff val="15000"/>
                  </a:schemeClr>
                </a:solidFill>
                <a:latin typeface="+mn-lt"/>
              </a:rPr>
              <a:t> How “big” is the World ?         (finite, infinite …)</a:t>
            </a:r>
          </a:p>
          <a:p>
            <a:pPr algn="ctr">
              <a:lnSpc>
                <a:spcPct val="75000"/>
              </a:lnSpc>
              <a:spcBef>
                <a:spcPct val="50000"/>
              </a:spcBef>
              <a:buFontTx/>
              <a:buChar char="•"/>
              <a:defRPr/>
            </a:pPr>
            <a:r>
              <a:rPr lang="en-US" sz="2000" dirty="0">
                <a:solidFill>
                  <a:schemeClr val="bg1">
                    <a:lumMod val="85000"/>
                    <a:lumOff val="15000"/>
                  </a:schemeClr>
                </a:solidFill>
                <a:latin typeface="+mn-lt"/>
              </a:rPr>
              <a:t> What is the role of humans in the cosmos ?</a:t>
            </a:r>
          </a:p>
          <a:p>
            <a:pPr algn="ctr">
              <a:lnSpc>
                <a:spcPct val="75000"/>
              </a:lnSpc>
              <a:spcBef>
                <a:spcPct val="50000"/>
              </a:spcBef>
              <a:buFontTx/>
              <a:buChar char="•"/>
              <a:defRPr/>
            </a:pPr>
            <a:r>
              <a:rPr lang="en-US" sz="2000" dirty="0">
                <a:solidFill>
                  <a:schemeClr val="bg1">
                    <a:lumMod val="85000"/>
                    <a:lumOff val="15000"/>
                  </a:schemeClr>
                </a:solidFill>
                <a:latin typeface="+mn-lt"/>
              </a:rPr>
              <a:t> What is the fate of the Universe ? </a:t>
            </a: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63939" name="Text Box 3"/>
          <p:cNvSpPr txBox="1">
            <a:spLocks noChangeArrowheads="1"/>
          </p:cNvSpPr>
          <p:nvPr/>
        </p:nvSpPr>
        <p:spPr bwMode="auto">
          <a:xfrm>
            <a:off x="-576263" y="549275"/>
            <a:ext cx="9720263" cy="1636713"/>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6000" b="1" dirty="0">
                <a:solidFill>
                  <a:srgbClr val="FFFF00"/>
                </a:solidFill>
                <a:effectLst>
                  <a:outerShdw blurRad="38100" dist="38100" dir="2700000" algn="tl">
                    <a:srgbClr val="000000"/>
                  </a:outerShdw>
                </a:effectLst>
                <a:latin typeface="Papyrus" pitchFamily="66" charset="0"/>
              </a:rPr>
              <a:t>  </a:t>
            </a:r>
            <a:r>
              <a:rPr lang="en-US" sz="5500" b="1" dirty="0">
                <a:effectLst>
                  <a:outerShdw blurRad="38100" dist="38100" dir="2700000" algn="tl">
                    <a:srgbClr val="000000"/>
                  </a:outerShdw>
                </a:effectLst>
                <a:latin typeface="+mj-lt"/>
              </a:rPr>
              <a:t>Cosmic Time: </a:t>
            </a:r>
          </a:p>
          <a:p>
            <a:pPr algn="ctr">
              <a:lnSpc>
                <a:spcPct val="60000"/>
              </a:lnSpc>
              <a:spcBef>
                <a:spcPct val="50000"/>
              </a:spcBef>
              <a:defRPr/>
            </a:pPr>
            <a:r>
              <a:rPr lang="en-US" sz="5500" b="1" dirty="0">
                <a:effectLst>
                  <a:outerShdw blurRad="38100" dist="38100" dir="2700000" algn="tl">
                    <a:srgbClr val="000000"/>
                  </a:outerShdw>
                </a:effectLst>
                <a:latin typeface="+mj-lt"/>
              </a:rPr>
              <a:t>Origin  and  Fate ?</a:t>
            </a:r>
          </a:p>
        </p:txBody>
      </p:sp>
      <p:sp>
        <p:nvSpPr>
          <p:cNvPr id="1063940" name="Text Box 4"/>
          <p:cNvSpPr txBox="1">
            <a:spLocks noChangeArrowheads="1"/>
          </p:cNvSpPr>
          <p:nvPr/>
        </p:nvSpPr>
        <p:spPr bwMode="auto">
          <a:xfrm>
            <a:off x="785813" y="3000375"/>
            <a:ext cx="9720262" cy="1493838"/>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Does the Universe have an origin    ?</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If so, how old is it ? </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Or, … did it always exist, infinitely old … </a:t>
            </a:r>
          </a:p>
        </p:txBody>
      </p:sp>
      <p:sp>
        <p:nvSpPr>
          <p:cNvPr id="1063941" name="Text Box 5"/>
          <p:cNvSpPr txBox="1">
            <a:spLocks noChangeArrowheads="1"/>
          </p:cNvSpPr>
          <p:nvPr/>
        </p:nvSpPr>
        <p:spPr bwMode="auto">
          <a:xfrm>
            <a:off x="714375" y="4929188"/>
            <a:ext cx="9720263" cy="993775"/>
          </a:xfrm>
          <a:prstGeom prst="rect">
            <a:avLst/>
          </a:prstGeom>
          <a:noFill/>
          <a:ln w="9525">
            <a:noFill/>
            <a:miter lim="800000"/>
            <a:headEnd/>
            <a:tailEnd/>
          </a:ln>
          <a:effectLst/>
        </p:spPr>
        <p:txBody>
          <a:bodyPr>
            <a:spAutoFit/>
          </a:bodyPr>
          <a:lstStyle/>
          <a:p>
            <a:pPr>
              <a:lnSpc>
                <a:spcPct val="80000"/>
              </a:lnSpc>
              <a:spcBef>
                <a:spcPct val="50000"/>
              </a:spcBef>
              <a:defRPr/>
            </a:pPr>
            <a:r>
              <a:rPr lang="en-US" sz="3200" b="1" dirty="0">
                <a:solidFill>
                  <a:srgbClr val="FFFF00"/>
                </a:solidFill>
                <a:effectLst>
                  <a:outerShdw blurRad="38100" dist="38100" dir="2700000" algn="tl">
                    <a:srgbClr val="000000"/>
                  </a:outerShdw>
                </a:effectLst>
                <a:latin typeface="Papyrus" pitchFamily="66" charset="0"/>
                <a:sym typeface="Mathematica1" pitchFamily="2" charset="2"/>
              </a:rPr>
              <a:t>  </a:t>
            </a:r>
            <a:r>
              <a:rPr lang="en-US" sz="2500" b="1" dirty="0">
                <a:effectLst>
                  <a:outerShdw blurRad="38100" dist="38100" dir="2700000" algn="tl">
                    <a:srgbClr val="000000"/>
                  </a:outerShdw>
                </a:effectLst>
                <a:latin typeface="+mn-lt"/>
              </a:rPr>
              <a:t>What is the fate of the Universe     ?</a:t>
            </a:r>
          </a:p>
          <a:p>
            <a:pPr>
              <a:lnSpc>
                <a:spcPct val="80000"/>
              </a:lnSpc>
              <a:spcBef>
                <a:spcPct val="50000"/>
              </a:spcBef>
              <a:defRPr/>
            </a:pPr>
            <a:r>
              <a:rPr lang="en-US" sz="2500" b="1" dirty="0">
                <a:effectLst>
                  <a:outerShdw blurRad="38100" dist="38100" dir="2700000" algn="tl">
                    <a:srgbClr val="000000"/>
                  </a:outerShdw>
                </a:effectLst>
                <a:latin typeface="+mn-lt"/>
              </a:rPr>
              <a:t>    … will it always be there, or is there an end ? </a:t>
            </a:r>
          </a:p>
        </p:txBody>
      </p:sp>
      <p:sp>
        <p:nvSpPr>
          <p:cNvPr id="6" name="Rectangle 5"/>
          <p:cNvSpPr/>
          <p:nvPr/>
        </p:nvSpPr>
        <p:spPr>
          <a:xfrm>
            <a:off x="500063" y="2500313"/>
            <a:ext cx="8286750"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63940"/>
                                        </p:tgtEl>
                                        <p:attrNameLst>
                                          <p:attrName>style.visibility</p:attrName>
                                        </p:attrNameLst>
                                      </p:cBhvr>
                                      <p:to>
                                        <p:strVal val="visible"/>
                                      </p:to>
                                    </p:set>
                                    <p:animEffect transition="in" filter="box(in)">
                                      <p:cBhvr>
                                        <p:cTn id="7" dur="3000"/>
                                        <p:tgtEl>
                                          <p:spTgt spid="1063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63941"/>
                                        </p:tgtEl>
                                        <p:attrNameLst>
                                          <p:attrName>style.visibility</p:attrName>
                                        </p:attrNameLst>
                                      </p:cBhvr>
                                      <p:to>
                                        <p:strVal val="visible"/>
                                      </p:to>
                                    </p:set>
                                    <p:animEffect transition="in" filter="box(in)">
                                      <p:cBhvr>
                                        <p:cTn id="12" dur="3000"/>
                                        <p:tgtEl>
                                          <p:spTgt spid="1063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940" grpId="0"/>
      <p:bldP spid="1063941"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63939" name="Text Box 3"/>
          <p:cNvSpPr txBox="1">
            <a:spLocks noChangeArrowheads="1"/>
          </p:cNvSpPr>
          <p:nvPr/>
        </p:nvSpPr>
        <p:spPr bwMode="auto">
          <a:xfrm>
            <a:off x="-576263" y="549275"/>
            <a:ext cx="9720263" cy="1636713"/>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6000" b="1" dirty="0">
                <a:solidFill>
                  <a:srgbClr val="FFFF00"/>
                </a:solidFill>
                <a:effectLst>
                  <a:outerShdw blurRad="38100" dist="38100" dir="2700000" algn="tl">
                    <a:srgbClr val="000000"/>
                  </a:outerShdw>
                </a:effectLst>
                <a:latin typeface="Papyrus" pitchFamily="66" charset="0"/>
              </a:rPr>
              <a:t>  </a:t>
            </a:r>
            <a:r>
              <a:rPr lang="en-US" sz="5500" b="1" dirty="0">
                <a:effectLst>
                  <a:outerShdw blurRad="38100" dist="38100" dir="2700000" algn="tl">
                    <a:srgbClr val="000000"/>
                  </a:outerShdw>
                </a:effectLst>
                <a:latin typeface="+mj-lt"/>
              </a:rPr>
              <a:t>Energy:</a:t>
            </a:r>
          </a:p>
          <a:p>
            <a:pPr algn="ctr">
              <a:lnSpc>
                <a:spcPct val="60000"/>
              </a:lnSpc>
              <a:spcBef>
                <a:spcPct val="50000"/>
              </a:spcBef>
              <a:defRPr/>
            </a:pPr>
            <a:r>
              <a:rPr lang="en-US" sz="5500" b="1" dirty="0">
                <a:effectLst>
                  <a:outerShdw blurRad="38100" dist="38100" dir="2700000" algn="tl">
                    <a:srgbClr val="000000"/>
                  </a:outerShdw>
                </a:effectLst>
                <a:latin typeface="+mj-lt"/>
              </a:rPr>
              <a:t>Content of the Universe</a:t>
            </a:r>
          </a:p>
        </p:txBody>
      </p:sp>
      <p:sp>
        <p:nvSpPr>
          <p:cNvPr id="6" name="Rectangle 5"/>
          <p:cNvSpPr/>
          <p:nvPr/>
        </p:nvSpPr>
        <p:spPr>
          <a:xfrm>
            <a:off x="500063" y="2500313"/>
            <a:ext cx="8286750"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6"/>
          <p:cNvSpPr txBox="1">
            <a:spLocks noChangeArrowheads="1"/>
          </p:cNvSpPr>
          <p:nvPr/>
        </p:nvSpPr>
        <p:spPr bwMode="auto">
          <a:xfrm>
            <a:off x="857250" y="2857500"/>
            <a:ext cx="9720263" cy="5111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What are the components of the Universe ? </a:t>
            </a:r>
          </a:p>
        </p:txBody>
      </p:sp>
      <p:sp>
        <p:nvSpPr>
          <p:cNvPr id="8" name="Text Box 4"/>
          <p:cNvSpPr txBox="1">
            <a:spLocks noChangeArrowheads="1"/>
          </p:cNvSpPr>
          <p:nvPr/>
        </p:nvSpPr>
        <p:spPr bwMode="auto">
          <a:xfrm>
            <a:off x="785813" y="3500438"/>
            <a:ext cx="9720262" cy="993775"/>
          </a:xfrm>
          <a:prstGeom prst="rect">
            <a:avLst/>
          </a:prstGeom>
          <a:noFill/>
          <a:ln w="9525">
            <a:noFill/>
            <a:miter lim="800000"/>
            <a:headEnd/>
            <a:tailEnd/>
          </a:ln>
          <a:effectLst/>
        </p:spPr>
        <p:txBody>
          <a:bodyPr>
            <a:spAutoFit/>
          </a:bodyPr>
          <a:lstStyle/>
          <a:p>
            <a:pPr>
              <a:lnSpc>
                <a:spcPct val="80000"/>
              </a:lnSpc>
              <a:spcBef>
                <a:spcPct val="50000"/>
              </a:spcBef>
              <a:buFont typeface="Mathematica1" pitchFamily="2" charset="2"/>
              <a:buChar char="·"/>
              <a:defRPr/>
            </a:pPr>
            <a:r>
              <a:rPr lang="en-US" sz="3200" b="1" dirty="0">
                <a:solidFill>
                  <a:srgbClr val="FFFF00"/>
                </a:solidFill>
                <a:effectLst>
                  <a:outerShdw blurRad="38100" dist="38100" dir="2700000" algn="tl">
                    <a:srgbClr val="000000"/>
                  </a:outerShdw>
                </a:effectLst>
                <a:latin typeface="Papyrus" pitchFamily="66" charset="0"/>
              </a:rPr>
              <a:t>  </a:t>
            </a:r>
            <a:r>
              <a:rPr lang="en-US" sz="2500" b="1" dirty="0">
                <a:effectLst>
                  <a:outerShdw blurRad="38100" dist="38100" dir="2700000" algn="tl">
                    <a:srgbClr val="000000"/>
                  </a:outerShdw>
                </a:effectLst>
                <a:latin typeface="+mn-lt"/>
              </a:rPr>
              <a:t>How does each influence the evolution of </a:t>
            </a:r>
          </a:p>
          <a:p>
            <a:pPr>
              <a:lnSpc>
                <a:spcPct val="80000"/>
              </a:lnSpc>
              <a:spcBef>
                <a:spcPct val="50000"/>
              </a:spcBef>
              <a:buFont typeface="Mathematica1" pitchFamily="2" charset="2"/>
              <a:buNone/>
              <a:defRPr/>
            </a:pPr>
            <a:r>
              <a:rPr lang="en-US" sz="2500" b="1" dirty="0">
                <a:effectLst>
                  <a:outerShdw blurRad="38100" dist="38100" dir="2700000" algn="tl">
                    <a:srgbClr val="000000"/>
                  </a:outerShdw>
                </a:effectLst>
                <a:latin typeface="+mn-lt"/>
              </a:rPr>
              <a:t>    the Universe ?</a:t>
            </a:r>
          </a:p>
        </p:txBody>
      </p:sp>
      <p:sp>
        <p:nvSpPr>
          <p:cNvPr id="10" name="Text Box 5"/>
          <p:cNvSpPr txBox="1">
            <a:spLocks noChangeArrowheads="1"/>
          </p:cNvSpPr>
          <p:nvPr/>
        </p:nvSpPr>
        <p:spPr bwMode="auto">
          <a:xfrm>
            <a:off x="714375" y="4643438"/>
            <a:ext cx="9720263" cy="1493837"/>
          </a:xfrm>
          <a:prstGeom prst="rect">
            <a:avLst/>
          </a:prstGeom>
          <a:noFill/>
          <a:ln w="9525">
            <a:noFill/>
            <a:miter lim="800000"/>
            <a:headEnd/>
            <a:tailEnd/>
          </a:ln>
          <a:effectLst/>
        </p:spPr>
        <p:txBody>
          <a:bodyPr>
            <a:spAutoFit/>
          </a:bodyPr>
          <a:lstStyle/>
          <a:p>
            <a:pPr>
              <a:lnSpc>
                <a:spcPct val="80000"/>
              </a:lnSpc>
              <a:spcBef>
                <a:spcPct val="50000"/>
              </a:spcBef>
              <a:defRPr/>
            </a:pPr>
            <a:r>
              <a:rPr lang="en-US" sz="3200" b="1" dirty="0">
                <a:solidFill>
                  <a:srgbClr val="FFFF00"/>
                </a:solidFill>
                <a:effectLst>
                  <a:outerShdw blurRad="38100" dist="38100" dir="2700000" algn="tl">
                    <a:srgbClr val="000000"/>
                  </a:outerShdw>
                </a:effectLst>
                <a:latin typeface="Papyrus" pitchFamily="66" charset="0"/>
                <a:sym typeface="Mathematica1" pitchFamily="2" charset="2"/>
              </a:rPr>
              <a:t>    </a:t>
            </a:r>
            <a:r>
              <a:rPr lang="en-US" sz="2500" b="1" dirty="0">
                <a:effectLst>
                  <a:outerShdw blurRad="38100" dist="38100" dir="2700000" algn="tl">
                    <a:srgbClr val="000000"/>
                  </a:outerShdw>
                </a:effectLst>
                <a:latin typeface="+mn-lt"/>
                <a:sym typeface="Mathematica1" pitchFamily="2" charset="2"/>
              </a:rPr>
              <a:t>… and …</a:t>
            </a:r>
            <a:endParaRPr lang="en-US" sz="2500" b="1" dirty="0">
              <a:effectLst>
                <a:outerShdw blurRad="38100" dist="38100" dir="2700000" algn="tl">
                  <a:srgbClr val="000000"/>
                </a:outerShdw>
              </a:effectLst>
              <a:latin typeface="+mn-lt"/>
            </a:endParaRPr>
          </a:p>
          <a:p>
            <a:pPr>
              <a:lnSpc>
                <a:spcPct val="80000"/>
              </a:lnSpc>
              <a:spcBef>
                <a:spcPct val="50000"/>
              </a:spcBef>
              <a:defRPr/>
            </a:pPr>
            <a:r>
              <a:rPr lang="en-US" sz="2500" b="1" dirty="0">
                <a:solidFill>
                  <a:schemeClr val="tx2">
                    <a:lumMod val="75000"/>
                  </a:schemeClr>
                </a:solidFill>
                <a:effectLst>
                  <a:outerShdw blurRad="38100" dist="38100" dir="2700000" algn="tl">
                    <a:srgbClr val="000000"/>
                  </a:outerShdw>
                </a:effectLst>
                <a:latin typeface="+mn-lt"/>
                <a:sym typeface="Mathematica1" pitchFamily="2" charset="2"/>
              </a:rPr>
              <a:t></a:t>
            </a:r>
            <a:r>
              <a:rPr lang="en-US" sz="2500" b="1" dirty="0">
                <a:effectLst>
                  <a:outerShdw blurRad="38100" dist="38100" dir="2700000" algn="tl">
                    <a:srgbClr val="000000"/>
                  </a:outerShdw>
                </a:effectLst>
                <a:latin typeface="+mn-lt"/>
              </a:rPr>
              <a:t>  How is each influenced by the evolution of </a:t>
            </a:r>
          </a:p>
          <a:p>
            <a:pPr>
              <a:lnSpc>
                <a:spcPct val="80000"/>
              </a:lnSpc>
              <a:spcBef>
                <a:spcPct val="50000"/>
              </a:spcBef>
              <a:defRPr/>
            </a:pPr>
            <a:r>
              <a:rPr lang="en-US" sz="2500" b="1" dirty="0">
                <a:effectLst>
                  <a:outerShdw blurRad="38100" dist="38100" dir="2700000" algn="tl">
                    <a:srgbClr val="000000"/>
                  </a:outerShdw>
                </a:effectLst>
                <a:latin typeface="+mn-lt"/>
              </a:rPr>
              <a:t>    the Universe ?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3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3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1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1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1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3.xml><?xml version="1.0" encoding="utf-8"?>
<a:theme xmlns:a="http://schemas.openxmlformats.org/drawingml/2006/main" name="1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4.xml><?xml version="1.0" encoding="utf-8"?>
<a:theme xmlns:a="http://schemas.openxmlformats.org/drawingml/2006/main" name="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6.xml><?xml version="1.0" encoding="utf-8"?>
<a:theme xmlns:a="http://schemas.openxmlformats.org/drawingml/2006/main" name="1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7.xml><?xml version="1.0" encoding="utf-8"?>
<a:theme xmlns:a="http://schemas.openxmlformats.org/drawingml/2006/main" name="2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23278</TotalTime>
  <Words>1945</Words>
  <Application>Microsoft Office PowerPoint</Application>
  <PresentationFormat>On-screen Show (4:3)</PresentationFormat>
  <Paragraphs>399</Paragraphs>
  <Slides>68</Slides>
  <Notes>1</Notes>
  <HiddenSlides>0</HiddenSlides>
  <MMClips>1</MMClips>
  <ScaleCrop>false</ScaleCrop>
  <HeadingPairs>
    <vt:vector size="6" baseType="variant">
      <vt:variant>
        <vt:lpstr>Theme</vt:lpstr>
      </vt:variant>
      <vt:variant>
        <vt:i4>27</vt:i4>
      </vt:variant>
      <vt:variant>
        <vt:lpstr>Embedded OLE Servers</vt:lpstr>
      </vt:variant>
      <vt:variant>
        <vt:i4>1</vt:i4>
      </vt:variant>
      <vt:variant>
        <vt:lpstr>Slide Titles</vt:lpstr>
      </vt:variant>
      <vt:variant>
        <vt:i4>68</vt:i4>
      </vt:variant>
    </vt:vector>
  </HeadingPairs>
  <TitlesOfParts>
    <vt:vector size="96" baseType="lpstr">
      <vt:lpstr>Paper</vt:lpstr>
      <vt:lpstr>1_Paper</vt:lpstr>
      <vt:lpstr>Default Design</vt:lpstr>
      <vt:lpstr>2_Paper</vt:lpstr>
      <vt:lpstr>3_Paper</vt:lpstr>
      <vt:lpstr>4_Paper</vt:lpstr>
      <vt:lpstr>5_Paper</vt:lpstr>
      <vt:lpstr>6_Paper</vt:lpstr>
      <vt:lpstr>7_Paper</vt:lpstr>
      <vt:lpstr>8_Paper</vt:lpstr>
      <vt:lpstr>9_Paper</vt:lpstr>
      <vt:lpstr>10_Paper</vt:lpstr>
      <vt:lpstr>11_Paper</vt:lpstr>
      <vt:lpstr>12_Paper</vt:lpstr>
      <vt:lpstr>13_Paper</vt:lpstr>
      <vt:lpstr>1_Default Design</vt:lpstr>
      <vt:lpstr>3_Default Design</vt:lpstr>
      <vt:lpstr>2_Default Design</vt:lpstr>
      <vt:lpstr>4_Default Design</vt:lpstr>
      <vt:lpstr>14_Paper</vt:lpstr>
      <vt:lpstr>15_Paper</vt:lpstr>
      <vt:lpstr>16_Paper</vt:lpstr>
      <vt:lpstr>17_Paper</vt:lpstr>
      <vt:lpstr>5_Default Design</vt:lpstr>
      <vt:lpstr>18_Paper</vt:lpstr>
      <vt:lpstr>19_Paper</vt:lpstr>
      <vt:lpstr>20_Paper</vt:lpstr>
      <vt:lpstr>Equation</vt:lpstr>
      <vt:lpstr>PowerPoint Presentation</vt:lpstr>
      <vt:lpstr>PowerPoint Presentation</vt:lpstr>
      <vt:lpstr>PowerPoint Presentation</vt:lpstr>
      <vt:lpstr>         Age of Precision Cosmology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Night Sky is Dark</vt:lpstr>
      <vt:lpstr>PowerPoint Presentation</vt:lpstr>
      <vt:lpstr>                        Cosmology:                exploring Space &amp; Time</vt:lpstr>
      <vt:lpstr>Cosmic Depth  =   Cosmic Time</vt:lpstr>
      <vt:lpstr>PowerPoint Presentation</vt:lpstr>
      <vt:lpstr>PowerPoint Presentation</vt:lpstr>
      <vt:lpstr>Edge of the Visible Universe</vt:lpstr>
      <vt:lpstr>PowerPoint Presentation</vt:lpstr>
      <vt:lpstr>PowerPoint Presentation</vt:lpstr>
      <vt:lpstr>PowerPoint Presentation</vt:lpstr>
      <vt:lpstr>PowerPoint Presentation</vt:lpstr>
      <vt:lpstr>                 Big Bang Chronology</vt:lpstr>
      <vt:lpstr>PowerPoint Presentation</vt:lpstr>
      <vt:lpstr>PowerPoint Presentation</vt:lpstr>
      <vt:lpstr>PowerPoint Presentation</vt:lpstr>
      <vt:lpstr>Cosmic Light: most abundant species</vt:lpstr>
      <vt:lpstr>        the Cosmic  TV Show</vt:lpstr>
      <vt:lpstr>PowerPoint Presentation</vt:lpstr>
      <vt:lpstr>            Cosmic Constituents</vt:lpstr>
      <vt:lpstr>PowerPoint Presentation</vt:lpstr>
      <vt:lpstr>Nobel Prize Physics 2011 </vt:lpstr>
      <vt:lpstr>PowerPoint Presentation</vt:lpstr>
      <vt:lpstr>PowerPoint Presentation</vt:lpstr>
      <vt:lpstr>PowerPoint Presentation</vt:lpstr>
      <vt:lpstr>Age of Precision Cosmology</vt:lpstr>
      <vt:lpstr>PowerPoint Presentation</vt:lpstr>
      <vt:lpstr>PowerPoint Presentation</vt:lpstr>
      <vt:lpstr>PowerPoint Presentation</vt:lpstr>
      <vt:lpstr>Episodes  Thermal History</vt:lpstr>
      <vt:lpstr>10-36 sec  after  Big  Bang:   Inflation of the Universe </vt:lpstr>
      <vt:lpstr>PowerPoint Presentation</vt:lpstr>
      <vt:lpstr>Inflation &amp; Multiverse</vt:lpstr>
      <vt:lpstr>PowerPoint Presentation</vt:lpstr>
      <vt:lpstr>PowerPoint Presentation</vt:lpstr>
      <vt:lpstr>              Origin of the Milky Way                   Jacopo Tintoretto  (1518-1594)</vt:lpstr>
      <vt:lpstr>                 Kyklos Galaktikos</vt:lpstr>
      <vt:lpstr>PowerPoint Presentation</vt:lpstr>
      <vt:lpstr>PowerPoint Presentation</vt:lpstr>
      <vt:lpstr>PowerPoint Presentation</vt:lpstr>
      <vt:lpstr>PowerPoint Presentation</vt:lpstr>
      <vt:lpstr>          Local Group</vt:lpstr>
      <vt:lpstr>PowerPoint Presentation</vt:lpstr>
      <vt:lpstr>PowerPoint Presentation</vt:lpstr>
      <vt:lpstr>PowerPoint Presentation</vt:lpstr>
      <vt:lpstr>Formation Cosmic Structures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Jain Cosmology</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880</cp:revision>
  <dcterms:created xsi:type="dcterms:W3CDTF">2003-04-08T08:38:37Z</dcterms:created>
  <dcterms:modified xsi:type="dcterms:W3CDTF">2015-12-10T08:19:59Z</dcterms:modified>
</cp:coreProperties>
</file>