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34"/>
  </p:handoutMasterIdLst>
  <p:sldIdLst>
    <p:sldId id="383" r:id="rId2"/>
    <p:sldId id="256" r:id="rId3"/>
    <p:sldId id="257" r:id="rId4"/>
    <p:sldId id="258" r:id="rId5"/>
    <p:sldId id="338" r:id="rId6"/>
    <p:sldId id="305" r:id="rId7"/>
    <p:sldId id="306" r:id="rId8"/>
    <p:sldId id="307" r:id="rId9"/>
    <p:sldId id="308" r:id="rId10"/>
    <p:sldId id="309" r:id="rId11"/>
    <p:sldId id="296" r:id="rId12"/>
    <p:sldId id="297" r:id="rId13"/>
    <p:sldId id="292" r:id="rId14"/>
    <p:sldId id="310" r:id="rId15"/>
    <p:sldId id="311" r:id="rId16"/>
    <p:sldId id="324" r:id="rId17"/>
    <p:sldId id="290" r:id="rId18"/>
    <p:sldId id="288" r:id="rId19"/>
    <p:sldId id="295" r:id="rId20"/>
    <p:sldId id="294" r:id="rId21"/>
    <p:sldId id="301" r:id="rId22"/>
    <p:sldId id="302" r:id="rId23"/>
    <p:sldId id="303" r:id="rId24"/>
    <p:sldId id="304" r:id="rId25"/>
    <p:sldId id="320" r:id="rId26"/>
    <p:sldId id="319" r:id="rId27"/>
    <p:sldId id="321" r:id="rId28"/>
    <p:sldId id="291" r:id="rId29"/>
    <p:sldId id="298" r:id="rId30"/>
    <p:sldId id="299" r:id="rId31"/>
    <p:sldId id="300" r:id="rId32"/>
    <p:sldId id="293" r:id="rId33"/>
  </p:sldIdLst>
  <p:sldSz cx="10083800" cy="7556500"/>
  <p:notesSz cx="7315200" cy="9601200"/>
  <p:defaultTextStyle>
    <a:defPPr>
      <a:defRPr lang="en-US"/>
    </a:defPPr>
    <a:lvl1pPr marL="0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5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3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F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1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16C163F-57DD-4F21-8026-0FF715541ABD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63C025E-2A77-4F9F-A3AD-E39F08F0F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88222" y="1511300"/>
            <a:ext cx="8658623" cy="2015067"/>
          </a:xfrm>
          <a:ln>
            <a:noFill/>
          </a:ln>
        </p:spPr>
        <p:txBody>
          <a:bodyPr vert="horz" tIns="0" rIns="2015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88222" y="3557368"/>
            <a:ext cx="8661984" cy="1931106"/>
          </a:xfrm>
        </p:spPr>
        <p:txBody>
          <a:bodyPr lIns="0" rIns="20159"/>
          <a:lstStyle>
            <a:lvl1pPr marL="0" marR="50397" indent="0" algn="r">
              <a:buNone/>
              <a:defRPr>
                <a:solidFill>
                  <a:schemeClr val="tx1"/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755" y="1007535"/>
            <a:ext cx="2268855" cy="574259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190" y="1007535"/>
            <a:ext cx="6638502" cy="574259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860" y="1450848"/>
            <a:ext cx="8571230" cy="1501225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860" y="2980139"/>
            <a:ext cx="8571230" cy="1663479"/>
          </a:xfrm>
        </p:spPr>
        <p:txBody>
          <a:bodyPr lIns="50397" rIns="50397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90" y="775801"/>
            <a:ext cx="9075420" cy="1259417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190" y="2115649"/>
            <a:ext cx="4453678" cy="4886537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932" y="2115649"/>
            <a:ext cx="4453678" cy="4886537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90" y="775801"/>
            <a:ext cx="9075420" cy="1259417"/>
          </a:xfrm>
        </p:spPr>
        <p:txBody>
          <a:bodyPr tIns="50397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190" y="2044209"/>
            <a:ext cx="4455430" cy="726508"/>
          </a:xfrm>
        </p:spPr>
        <p:txBody>
          <a:bodyPr lIns="50397" tIns="0" rIns="50397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22431" y="2049177"/>
            <a:ext cx="4457180" cy="721540"/>
          </a:xfrm>
        </p:spPr>
        <p:txBody>
          <a:bodyPr lIns="50397" tIns="0" rIns="50397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4190" y="2770717"/>
            <a:ext cx="4455430" cy="4237414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2431" y="2770717"/>
            <a:ext cx="4457180" cy="4237414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90" y="775801"/>
            <a:ext cx="9159452" cy="1259417"/>
          </a:xfrm>
        </p:spPr>
        <p:txBody>
          <a:bodyPr vert="horz" tIns="5039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5" y="566740"/>
            <a:ext cx="3025140" cy="1280407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56285" y="1847144"/>
            <a:ext cx="3025140" cy="5037667"/>
          </a:xfrm>
        </p:spPr>
        <p:txBody>
          <a:bodyPr lIns="20159" rIns="20159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42486" y="1847144"/>
            <a:ext cx="5637124" cy="5037667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491122" y="1220937"/>
            <a:ext cx="5798185" cy="45339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826781" y="5905671"/>
            <a:ext cx="171425" cy="1712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3" y="1296876"/>
            <a:ext cx="2440280" cy="1743814"/>
          </a:xfrm>
        </p:spPr>
        <p:txBody>
          <a:bodyPr vert="horz" lIns="50397" tIns="50397" rIns="50397" bIns="50397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254" y="3116902"/>
            <a:ext cx="2436918" cy="2401288"/>
          </a:xfrm>
        </p:spPr>
        <p:txBody>
          <a:bodyPr lIns="70556" rIns="50397" bIns="50397" anchor="t"/>
          <a:lstStyle>
            <a:lvl1pPr marL="0" indent="0" algn="l">
              <a:spcBef>
                <a:spcPts val="276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07357" y="7003756"/>
            <a:ext cx="672253" cy="40231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844055" y="1321690"/>
            <a:ext cx="5092319" cy="4332393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504" y="6409031"/>
            <a:ext cx="10104808" cy="11474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831821" y="6853326"/>
            <a:ext cx="5251979" cy="70317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504" y="-7872"/>
            <a:ext cx="10104808" cy="11474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31821" y="-7871"/>
            <a:ext cx="5251979" cy="70317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4190" y="775801"/>
            <a:ext cx="9075420" cy="1259417"/>
          </a:xfrm>
          <a:prstGeom prst="rect">
            <a:avLst/>
          </a:prstGeom>
        </p:spPr>
        <p:txBody>
          <a:bodyPr vert="horz" lIns="0" tIns="50397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04190" y="2132612"/>
            <a:ext cx="9075420" cy="4836160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4190" y="7003756"/>
            <a:ext cx="2352887" cy="40231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941109" y="7003756"/>
            <a:ext cx="3697393" cy="40231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739293" y="7003756"/>
            <a:ext cx="840317" cy="40231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0971" y="223023"/>
            <a:ext cx="10124104" cy="71534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5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02383" indent="-30238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05560" indent="-27214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indent="-27214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10326" indent="-23182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709" indent="-231827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15092" indent="-23182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16681" indent="-20158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19063" indent="-201589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446" indent="-20158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Documents\Rien\science\astronomy\images\cosmology\early_universe\CMB\cmb.physics\anisotropies\cosmic_ripples.wmap.wm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rstqsos_e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1629739" cy="87312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" y="0"/>
            <a:ext cx="10079990" cy="7559040"/>
          </a:xfrm>
          <a:custGeom>
            <a:avLst/>
            <a:gdLst>
              <a:gd name="connsiteX0" fmla="*/ 0 w 10079990"/>
              <a:gd name="connsiteY0" fmla="*/ 0 h 7559040"/>
              <a:gd name="connsiteX1" fmla="*/ 10079990 w 10079990"/>
              <a:gd name="connsiteY1" fmla="*/ 0 h 7559040"/>
              <a:gd name="connsiteX2" fmla="*/ 10079990 w 10079990"/>
              <a:gd name="connsiteY2" fmla="*/ 7559040 h 7559040"/>
              <a:gd name="connsiteX3" fmla="*/ 0 w 10079990"/>
              <a:gd name="connsiteY3" fmla="*/ 7559040 h 7559040"/>
              <a:gd name="connsiteX4" fmla="*/ 0 w 10079990"/>
              <a:gd name="connsiteY4" fmla="*/ 0 h 75590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079990" h="7559040">
                <a:moveTo>
                  <a:pt x="0" y="0"/>
                </a:moveTo>
                <a:lnTo>
                  <a:pt x="10079990" y="0"/>
                </a:lnTo>
                <a:lnTo>
                  <a:pt x="10079990" y="7559040"/>
                </a:lnTo>
                <a:lnTo>
                  <a:pt x="0" y="755904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"/>
          <p:cNvSpPr txBox="1"/>
          <p:nvPr/>
        </p:nvSpPr>
        <p:spPr>
          <a:xfrm>
            <a:off x="774700" y="2635250"/>
            <a:ext cx="7025962" cy="2482717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000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dirty="0" smtClean="0"/>
              <a:t>	    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</a:t>
            </a:r>
            <a:r>
              <a:rPr lang="en-US" altLang="zh-CN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18" charset="0"/>
                <a:cs typeface="Comic Sans MS" pitchFamily="18" charset="0"/>
              </a:rPr>
              <a:t>Astrophysical</a:t>
            </a:r>
            <a:r>
              <a:rPr lang="en-US" altLang="zh-CN" sz="6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5000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endParaRPr lang="en-US" altLang="zh-CN" sz="6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5000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zh-CN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18" charset="0"/>
                <a:cs typeface="Times New Roman" pitchFamily="18" charset="0"/>
              </a:rPr>
              <a:t>Fluid D</a:t>
            </a:r>
            <a:r>
              <a:rPr lang="en-US" altLang="zh-CN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18" charset="0"/>
                <a:cs typeface="Comic Sans MS" pitchFamily="18" charset="0"/>
              </a:rPr>
              <a:t>ynamics</a:t>
            </a:r>
          </a:p>
          <a:p>
            <a:pPr>
              <a:lnSpc>
                <a:spcPts val="1000"/>
              </a:lnSpc>
            </a:pP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smic_ripples.wma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96850"/>
            <a:ext cx="10083800" cy="7562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3900" y="273050"/>
            <a:ext cx="708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Cosmic Sound Waves</a:t>
            </a:r>
          </a:p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BCel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327766" cy="7556500"/>
          </a:xfrm>
        </p:spPr>
      </p:pic>
      <p:sp>
        <p:nvSpPr>
          <p:cNvPr id="5" name="Rectangle 4"/>
          <p:cNvSpPr/>
          <p:nvPr/>
        </p:nvSpPr>
        <p:spPr>
          <a:xfrm>
            <a:off x="774700" y="65405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dirty="0" smtClean="0">
                <a:latin typeface="Comic Sans MS" pitchFamily="18" charset="0"/>
                <a:cs typeface="Comic Sans MS" pitchFamily="18" charset="0"/>
              </a:rPr>
              <a:t>Convection:</a:t>
            </a:r>
          </a:p>
          <a:p>
            <a:r>
              <a:rPr lang="en-US" altLang="zh-CN" sz="4500" b="1" dirty="0" err="1" smtClean="0">
                <a:latin typeface="Comic Sans MS" pitchFamily="18" charset="0"/>
                <a:cs typeface="Comic Sans MS" pitchFamily="18" charset="0"/>
              </a:rPr>
              <a:t>Benard</a:t>
            </a:r>
            <a:r>
              <a:rPr lang="en-US" altLang="zh-CN" sz="4500" b="1" dirty="0" smtClean="0">
                <a:latin typeface="Comic Sans MS" pitchFamily="18" charset="0"/>
                <a:cs typeface="Comic Sans MS" pitchFamily="18" charset="0"/>
              </a:rPr>
              <a:t> cells </a:t>
            </a:r>
          </a:p>
        </p:txBody>
      </p:sp>
      <p:pic>
        <p:nvPicPr>
          <p:cNvPr id="6" name="Picture 5" descr="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3300" y="4540250"/>
            <a:ext cx="5079365" cy="2755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l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71670" cy="7556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4700" y="654050"/>
            <a:ext cx="6477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Convection:</a:t>
            </a:r>
          </a:p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Earth Atmosphere </a:t>
            </a:r>
          </a:p>
        </p:txBody>
      </p:sp>
      <p:pic>
        <p:nvPicPr>
          <p:cNvPr id="7" name="Picture 6" descr="weather-global-circul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0500" y="2635250"/>
            <a:ext cx="46482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un3d_sst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945028" cy="8274050"/>
          </a:xfrm>
        </p:spPr>
      </p:pic>
      <p:pic>
        <p:nvPicPr>
          <p:cNvPr id="5" name="Picture 4" descr="orangesun_encarnac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499099" cy="4490005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1003300" y="6216650"/>
            <a:ext cx="8366073" cy="703897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Convective cells on solar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pinning-Vorte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167313" cy="7556500"/>
          </a:xfrm>
        </p:spPr>
      </p:pic>
      <p:sp>
        <p:nvSpPr>
          <p:cNvPr id="6" name="TextBox 1"/>
          <p:cNvSpPr txBox="1"/>
          <p:nvPr/>
        </p:nvSpPr>
        <p:spPr>
          <a:xfrm>
            <a:off x="546100" y="6445250"/>
            <a:ext cx="5770811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Vortex  &amp;  Vorticity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ew_Brunswick_Vortici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13862" cy="7556500"/>
          </a:xfrm>
        </p:spPr>
      </p:pic>
      <p:sp>
        <p:nvSpPr>
          <p:cNvPr id="6" name="TextBox 1"/>
          <p:cNvSpPr txBox="1"/>
          <p:nvPr/>
        </p:nvSpPr>
        <p:spPr>
          <a:xfrm>
            <a:off x="-63500" y="501650"/>
            <a:ext cx="6343083" cy="703897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</a:t>
            </a:r>
            <a:r>
              <a:rPr lang="en-US" altLang="zh-CN" sz="4000" b="1" dirty="0" smtClean="0">
                <a:latin typeface="Comic Sans MS" pitchFamily="18" charset="0"/>
                <a:cs typeface="Comic Sans MS" pitchFamily="18" charset="0"/>
              </a:rPr>
              <a:t>Vortices in Shear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3tornado-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9500" y="1416050"/>
            <a:ext cx="4873752" cy="3657600"/>
          </a:xfrm>
          <a:prstGeom prst="rect">
            <a:avLst/>
          </a:prstGeom>
        </p:spPr>
      </p:pic>
      <p:pic>
        <p:nvPicPr>
          <p:cNvPr id="5" name="Picture 4" descr="torna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4300" y="3625850"/>
            <a:ext cx="4724400" cy="3543300"/>
          </a:xfrm>
          <a:prstGeom prst="rect">
            <a:avLst/>
          </a:prstGeom>
        </p:spPr>
      </p:pic>
      <p:pic>
        <p:nvPicPr>
          <p:cNvPr id="4" name="Content Placeholder 3" descr="eye-of-tornado-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3700" y="273050"/>
            <a:ext cx="4495800" cy="3517963"/>
          </a:xfrm>
        </p:spPr>
      </p:pic>
      <p:sp>
        <p:nvSpPr>
          <p:cNvPr id="7" name="TextBox 1"/>
          <p:cNvSpPr txBox="1"/>
          <p:nvPr/>
        </p:nvSpPr>
        <p:spPr>
          <a:xfrm>
            <a:off x="3824073" y="5530850"/>
            <a:ext cx="6259727" cy="145679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        Tornados: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Atmospheric Vortices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itch2_m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79900" y="2482850"/>
            <a:ext cx="4857750" cy="4419600"/>
          </a:xfrm>
        </p:spPr>
      </p:pic>
      <p:pic>
        <p:nvPicPr>
          <p:cNvPr id="5" name="Picture 4" descr="NGSAW_fran_immen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0320075" cy="75565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-215900" y="5911850"/>
            <a:ext cx="5987216" cy="145679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Hurricanes: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Atmospheric Vortices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1"/>
          <p:cNvSpPr txBox="1"/>
          <p:nvPr/>
        </p:nvSpPr>
        <p:spPr>
          <a:xfrm>
            <a:off x="165100" y="5302250"/>
            <a:ext cx="8160888" cy="145679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Vortices and Eddies: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Jupiter’s turbulent atmosphere</a:t>
            </a:r>
          </a:p>
        </p:txBody>
      </p:sp>
      <p:pic>
        <p:nvPicPr>
          <p:cNvPr id="8" name="Content Placeholder 7" descr="redspot_voyager1_3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4500" y="-717550"/>
            <a:ext cx="11061700" cy="8850800"/>
          </a:xfrm>
        </p:spPr>
      </p:pic>
      <p:sp>
        <p:nvSpPr>
          <p:cNvPr id="9" name="TextBox 1"/>
          <p:cNvSpPr txBox="1"/>
          <p:nvPr/>
        </p:nvSpPr>
        <p:spPr>
          <a:xfrm>
            <a:off x="317500" y="5454650"/>
            <a:ext cx="8160888" cy="145679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Vortices and Eddies: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Jupiter’s turbulent atmosphere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redspot_voyager1_3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4500" y="-717550"/>
            <a:ext cx="11061700" cy="885080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546100" y="5378450"/>
            <a:ext cx="5705088" cy="1409218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err="1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Voriticity</a:t>
            </a: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Flow around 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Jupiter’s Red Spot</a:t>
            </a:r>
          </a:p>
        </p:txBody>
      </p:sp>
      <p:pic>
        <p:nvPicPr>
          <p:cNvPr id="6" name="Picture 5" descr="80544-storm-wind-jupiter-little-red-spot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8013" y="0"/>
            <a:ext cx="5105787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" y="0"/>
            <a:ext cx="10079990" cy="7559040"/>
          </a:xfrm>
          <a:custGeom>
            <a:avLst/>
            <a:gdLst>
              <a:gd name="connsiteX0" fmla="*/ 0 w 10079990"/>
              <a:gd name="connsiteY0" fmla="*/ 0 h 7559040"/>
              <a:gd name="connsiteX1" fmla="*/ 10079990 w 10079990"/>
              <a:gd name="connsiteY1" fmla="*/ 0 h 7559040"/>
              <a:gd name="connsiteX2" fmla="*/ 10079990 w 10079990"/>
              <a:gd name="connsiteY2" fmla="*/ 7559040 h 7559040"/>
              <a:gd name="connsiteX3" fmla="*/ 0 w 10079990"/>
              <a:gd name="connsiteY3" fmla="*/ 7559040 h 7559040"/>
              <a:gd name="connsiteX4" fmla="*/ 0 w 10079990"/>
              <a:gd name="connsiteY4" fmla="*/ 0 h 75590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079990" h="7559040">
                <a:moveTo>
                  <a:pt x="0" y="0"/>
                </a:moveTo>
                <a:lnTo>
                  <a:pt x="10079990" y="0"/>
                </a:lnTo>
                <a:lnTo>
                  <a:pt x="10079990" y="7559040"/>
                </a:lnTo>
                <a:lnTo>
                  <a:pt x="0" y="755904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"/>
          <p:cNvSpPr txBox="1"/>
          <p:nvPr/>
        </p:nvSpPr>
        <p:spPr>
          <a:xfrm>
            <a:off x="279404" y="520702"/>
            <a:ext cx="9438481" cy="6124739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000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dirty="0" smtClean="0"/>
              <a:t>			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18" charset="0"/>
                <a:cs typeface="Comic Sans MS" pitchFamily="18" charset="0"/>
              </a:rPr>
              <a:t>Astrophysical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18" charset="0"/>
                <a:cs typeface="Comic Sans MS" pitchFamily="18" charset="0"/>
              </a:rPr>
              <a:t>Hydrodynamics</a:t>
            </a:r>
          </a:p>
          <a:p>
            <a:pPr>
              <a:lnSpc>
                <a:spcPts val="1000"/>
              </a:lnSpc>
            </a:pP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sz="2100" dirty="0" smtClean="0">
                <a:solidFill>
                  <a:srgbClr val="FF6309"/>
                </a:solidFill>
                <a:latin typeface="Comic Sans MS" pitchFamily="18" charset="0"/>
                <a:cs typeface="Comic Sans MS" pitchFamily="18" charset="0"/>
              </a:rPr>
              <a:t>i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Lecturer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: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err="1" smtClean="0">
                <a:latin typeface="Comic Sans MS" pitchFamily="18" charset="0"/>
                <a:cs typeface="Times New Roman" pitchFamily="18" charset="0"/>
              </a:rPr>
              <a:t>Rien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 van de </a:t>
            </a:r>
            <a:r>
              <a:rPr lang="en-US" altLang="zh-CN" sz="2100" dirty="0" err="1" smtClean="0">
                <a:latin typeface="Comic Sans MS" pitchFamily="18" charset="0"/>
                <a:cs typeface="Times New Roman" pitchFamily="18" charset="0"/>
              </a:rPr>
              <a:t>Weijgaert</a:t>
            </a:r>
            <a:endParaRPr lang="en-US" altLang="zh-CN" sz="2100" dirty="0" smtClean="0">
              <a:latin typeface="Comic Sans MS" pitchFamily="18" charset="0"/>
              <a:cs typeface="Comic Sans MS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99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dirty="0" smtClean="0"/>
              <a:t>		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Room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186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phone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4086,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email: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weygaert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@astro.rug.nl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97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dirty="0" smtClean="0"/>
              <a:t>		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b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Office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hours: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You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are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always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welcome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come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my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office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short</a:t>
            </a:r>
          </a:p>
          <a:p>
            <a:pPr>
              <a:lnSpc>
                <a:spcPts val="2900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dirty="0" smtClean="0"/>
              <a:t>			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questions.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  You can also make an appointment via email.</a:t>
            </a:r>
            <a:endParaRPr lang="en-US" altLang="zh-CN" sz="2100" dirty="0" smtClean="0">
              <a:latin typeface="Comic Sans MS" pitchFamily="18" charset="0"/>
              <a:cs typeface="Comic Sans MS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97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ii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Teaching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assistant: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Patrick </a:t>
            </a:r>
            <a:r>
              <a:rPr lang="en-US" altLang="zh-CN" sz="2100" dirty="0" err="1" smtClean="0">
                <a:latin typeface="Comic Sans MS" pitchFamily="18" charset="0"/>
                <a:cs typeface="Times New Roman" pitchFamily="18" charset="0"/>
              </a:rPr>
              <a:t>Bos</a:t>
            </a:r>
            <a:endParaRPr lang="en-US" altLang="zh-CN" sz="2100" dirty="0" smtClean="0">
              <a:latin typeface="Comic Sans MS" pitchFamily="18" charset="0"/>
              <a:cs typeface="Comic Sans MS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99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dirty="0" smtClean="0"/>
              <a:t>		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Office: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189,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phone: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4053,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email: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pbos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@astro.rug.nl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97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iii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purpose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course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is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complete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fluid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mechanics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background</a:t>
            </a:r>
          </a:p>
          <a:p>
            <a:pPr>
              <a:lnSpc>
                <a:spcPts val="2900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dirty="0" smtClean="0"/>
              <a:t>	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needed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astrophysics.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99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iv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Attendance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substantional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fraction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course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lectures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is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obligatory.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99"/>
              </a:lnSpc>
              <a:tabLst>
                <a:tab pos="330097" algn="l"/>
                <a:tab pos="469753" algn="l"/>
                <a:tab pos="761764" algn="l"/>
                <a:tab pos="1498134" algn="l"/>
              </a:tabLst>
            </a:pP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v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Problem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sets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are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mandatory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constitute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about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Times New Roman" pitchFamily="18" charset="0"/>
              </a:rPr>
              <a:t>25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%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final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grade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79400" y="6629402"/>
            <a:ext cx="4956485" cy="391760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vi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Written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exam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at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end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latin typeface="Comic Sans MS" pitchFamily="18" charset="0"/>
                <a:cs typeface="Comic Sans MS" pitchFamily="18" charset="0"/>
              </a:rPr>
              <a:t>term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0544-storm-wind-jupiter-little-red-spot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900" y="0"/>
            <a:ext cx="7708900" cy="7593266"/>
          </a:xfrm>
        </p:spPr>
      </p:pic>
      <p:pic>
        <p:nvPicPr>
          <p:cNvPr id="5" name="Picture 4" descr="3spots_h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1601" y="-336550"/>
            <a:ext cx="10185401" cy="814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up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300" y="1949450"/>
            <a:ext cx="3124200" cy="4454878"/>
          </a:xfrm>
        </p:spPr>
      </p:pic>
      <p:pic>
        <p:nvPicPr>
          <p:cNvPr id="5" name="Picture 4" descr="cup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900" y="1949450"/>
            <a:ext cx="3099460" cy="4419600"/>
          </a:xfrm>
          <a:prstGeom prst="rect">
            <a:avLst/>
          </a:prstGeom>
        </p:spPr>
      </p:pic>
      <p:pic>
        <p:nvPicPr>
          <p:cNvPr id="6" name="Picture 5" descr="cup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8300" y="1949450"/>
            <a:ext cx="3099460" cy="441960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139700" y="349250"/>
            <a:ext cx="8750793" cy="703897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Rayleigh-Taylor Instability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5100" y="6521450"/>
            <a:ext cx="8736366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2 fluids of different density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-139700" y="349250"/>
            <a:ext cx="8750793" cy="703897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Rayleigh-Taylor Instability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5100" y="6521450"/>
            <a:ext cx="8736366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2 fluids of different density </a:t>
            </a:r>
          </a:p>
        </p:txBody>
      </p:sp>
      <p:pic>
        <p:nvPicPr>
          <p:cNvPr id="10" name="Content Placeholder 9" descr="rt_yc12_700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79700" y="-584994"/>
            <a:ext cx="4724400" cy="944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yleigh-Taylor_Instabil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98550"/>
            <a:ext cx="10375900" cy="1037590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139700" y="349250"/>
            <a:ext cx="8750793" cy="703897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Rayleigh-Taylor Instability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5100" y="6521450"/>
            <a:ext cx="8869416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 fluids of different density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ab.hst.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650" y="0"/>
            <a:ext cx="7556500" cy="755650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139700" y="349250"/>
            <a:ext cx="9725419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Cosmic Rayleigh-Taylor Instability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5100" y="6521450"/>
            <a:ext cx="8412559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 Crab Supernova Remnant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-139700" y="349250"/>
            <a:ext cx="8978420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Kelvin-Helmholtz Instability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825500" y="5607050"/>
            <a:ext cx="10735311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at the boundary of 2 shearing fluids </a:t>
            </a:r>
          </a:p>
        </p:txBody>
      </p:sp>
      <p:pic>
        <p:nvPicPr>
          <p:cNvPr id="9" name="Content Placeholder 8" descr="richar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7500" y="2787650"/>
            <a:ext cx="9468639" cy="266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Kelvin-Helmholtz_instability_clou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6100" y="1035050"/>
            <a:ext cx="8839200" cy="5892800"/>
          </a:xfrm>
        </p:spPr>
      </p:pic>
      <p:sp>
        <p:nvSpPr>
          <p:cNvPr id="7" name="TextBox 1"/>
          <p:cNvSpPr txBox="1"/>
          <p:nvPr/>
        </p:nvSpPr>
        <p:spPr>
          <a:xfrm>
            <a:off x="-139700" y="349250"/>
            <a:ext cx="8978420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Kelvin-Helmholtz Instability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65100" y="6445250"/>
            <a:ext cx="8802090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KH instability in cloud cover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-139700" y="349250"/>
            <a:ext cx="8978420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Kelvin-Helmholtz Instability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1029820" y="6673850"/>
            <a:ext cx="11113620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KH instability in Saturn’s atmosphere </a:t>
            </a:r>
          </a:p>
        </p:txBody>
      </p:sp>
      <p:pic>
        <p:nvPicPr>
          <p:cNvPr id="9" name="Content Placeholder 8" descr="kelvin_helmholz.satur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100" y="1111250"/>
            <a:ext cx="9712475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llet_shadowgrap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914945" cy="7556500"/>
          </a:xfrm>
        </p:spPr>
      </p:pic>
      <p:sp>
        <p:nvSpPr>
          <p:cNvPr id="5" name="TextBox 1"/>
          <p:cNvSpPr txBox="1"/>
          <p:nvPr/>
        </p:nvSpPr>
        <p:spPr>
          <a:xfrm>
            <a:off x="-520700" y="273050"/>
            <a:ext cx="10167848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Supersonic Motion &amp; Shockwaves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llet_shadowgrap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914945" cy="7556500"/>
          </a:xfrm>
        </p:spPr>
      </p:pic>
      <p:sp>
        <p:nvSpPr>
          <p:cNvPr id="5" name="TextBox 1"/>
          <p:cNvSpPr txBox="1"/>
          <p:nvPr/>
        </p:nvSpPr>
        <p:spPr>
          <a:xfrm>
            <a:off x="-520700" y="273050"/>
            <a:ext cx="10167848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Supersonic Motion &amp; Shockwaves </a:t>
            </a:r>
          </a:p>
        </p:txBody>
      </p:sp>
      <p:pic>
        <p:nvPicPr>
          <p:cNvPr id="7" name="Picture 6" descr="porsch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700" y="2482850"/>
            <a:ext cx="6313699" cy="48188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3700" y="2482850"/>
            <a:ext cx="6324600" cy="48006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" y="0"/>
            <a:ext cx="10079990" cy="7559040"/>
          </a:xfrm>
          <a:custGeom>
            <a:avLst/>
            <a:gdLst>
              <a:gd name="connsiteX0" fmla="*/ 0 w 10079990"/>
              <a:gd name="connsiteY0" fmla="*/ 0 h 7559040"/>
              <a:gd name="connsiteX1" fmla="*/ 10079990 w 10079990"/>
              <a:gd name="connsiteY1" fmla="*/ 0 h 7559040"/>
              <a:gd name="connsiteX2" fmla="*/ 10079990 w 10079990"/>
              <a:gd name="connsiteY2" fmla="*/ 7559040 h 7559040"/>
              <a:gd name="connsiteX3" fmla="*/ 0 w 10079990"/>
              <a:gd name="connsiteY3" fmla="*/ 7559040 h 7559040"/>
              <a:gd name="connsiteX4" fmla="*/ 0 w 10079990"/>
              <a:gd name="connsiteY4" fmla="*/ 0 h 75590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079990" h="7559040">
                <a:moveTo>
                  <a:pt x="0" y="0"/>
                </a:moveTo>
                <a:lnTo>
                  <a:pt x="10079990" y="0"/>
                </a:lnTo>
                <a:lnTo>
                  <a:pt x="10079990" y="7559040"/>
                </a:lnTo>
                <a:lnTo>
                  <a:pt x="0" y="755904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3" y="4"/>
            <a:ext cx="10079990" cy="1259839"/>
          </a:xfrm>
          <a:custGeom>
            <a:avLst/>
            <a:gdLst>
              <a:gd name="connsiteX0" fmla="*/ 5040629 w 10079990"/>
              <a:gd name="connsiteY0" fmla="*/ 1259839 h 1259839"/>
              <a:gd name="connsiteX1" fmla="*/ 0 w 10079990"/>
              <a:gd name="connsiteY1" fmla="*/ 1259839 h 1259839"/>
              <a:gd name="connsiteX2" fmla="*/ 0 w 10079990"/>
              <a:gd name="connsiteY2" fmla="*/ 0 h 1259839"/>
              <a:gd name="connsiteX3" fmla="*/ 10079990 w 10079990"/>
              <a:gd name="connsiteY3" fmla="*/ 0 h 1259839"/>
              <a:gd name="connsiteX4" fmla="*/ 10079990 w 10079990"/>
              <a:gd name="connsiteY4" fmla="*/ 1259839 h 1259839"/>
              <a:gd name="connsiteX5" fmla="*/ 5040629 w 10079990"/>
              <a:gd name="connsiteY5" fmla="*/ 1259839 h 12598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0079990" h="1259839">
                <a:moveTo>
                  <a:pt x="5040629" y="1259839"/>
                </a:moveTo>
                <a:lnTo>
                  <a:pt x="0" y="1259839"/>
                </a:lnTo>
                <a:lnTo>
                  <a:pt x="0" y="0"/>
                </a:lnTo>
                <a:lnTo>
                  <a:pt x="10079990" y="0"/>
                </a:lnTo>
                <a:lnTo>
                  <a:pt x="10079990" y="1259839"/>
                </a:lnTo>
                <a:lnTo>
                  <a:pt x="5040629" y="1259839"/>
                </a:lnTo>
              </a:path>
            </a:pathLst>
          </a:custGeom>
          <a:noFill/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65100" y="958850"/>
            <a:ext cx="9601199" cy="6477000"/>
          </a:xfrm>
          <a:custGeom>
            <a:avLst/>
            <a:gdLst>
              <a:gd name="connsiteX0" fmla="*/ 4553140 w 9107551"/>
              <a:gd name="connsiteY0" fmla="*/ 5461190 h 5479161"/>
              <a:gd name="connsiteX1" fmla="*/ 17970 w 9107551"/>
              <a:gd name="connsiteY1" fmla="*/ 5461190 h 5479161"/>
              <a:gd name="connsiteX2" fmla="*/ 17970 w 9107551"/>
              <a:gd name="connsiteY2" fmla="*/ 17970 h 5479161"/>
              <a:gd name="connsiteX3" fmla="*/ 9089580 w 9107551"/>
              <a:gd name="connsiteY3" fmla="*/ 17970 h 5479161"/>
              <a:gd name="connsiteX4" fmla="*/ 9089580 w 9107551"/>
              <a:gd name="connsiteY4" fmla="*/ 5461190 h 5479161"/>
              <a:gd name="connsiteX5" fmla="*/ 4553140 w 9107551"/>
              <a:gd name="connsiteY5" fmla="*/ 5461190 h 54791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9107551" h="5479161">
                <a:moveTo>
                  <a:pt x="4553140" y="5461190"/>
                </a:moveTo>
                <a:lnTo>
                  <a:pt x="17970" y="5461190"/>
                </a:lnTo>
                <a:lnTo>
                  <a:pt x="17970" y="17970"/>
                </a:lnTo>
                <a:lnTo>
                  <a:pt x="9089580" y="17970"/>
                </a:lnTo>
                <a:lnTo>
                  <a:pt x="9089580" y="5461190"/>
                </a:lnTo>
                <a:lnTo>
                  <a:pt x="4553140" y="546119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"/>
          <p:cNvSpPr txBox="1"/>
          <p:nvPr/>
        </p:nvSpPr>
        <p:spPr>
          <a:xfrm>
            <a:off x="1168400" y="6629401"/>
            <a:ext cx="64120" cy="392401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000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69900" y="120650"/>
            <a:ext cx="8705909" cy="808681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0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dirty="0" smtClean="0"/>
              <a:t>				</a:t>
            </a:r>
            <a:r>
              <a:rPr lang="en-US" altLang="zh-CN" sz="36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Bibliography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 marL="514191" indent="-514191">
              <a:lnSpc>
                <a:spcPts val="3600"/>
              </a:lnSpc>
              <a:buAutoNum type="romanUcPeriod"/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lecture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notes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handouts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are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main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source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material.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191" indent="-514191">
              <a:lnSpc>
                <a:spcPts val="36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However,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there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are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a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number of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good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books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that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student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can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use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191" indent="-514191">
              <a:lnSpc>
                <a:spcPts val="36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clarify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some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topics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or for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extra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material.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II.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  Interesting 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Books: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dirty="0" smtClean="0"/>
              <a:t>		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■ 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itchFamily="18" charset="0"/>
                <a:cs typeface="Comic Sans MS" pitchFamily="18" charset="0"/>
              </a:rPr>
              <a:t>Astrophysical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itchFamily="18" charset="0"/>
                <a:cs typeface="Comic Sans MS" pitchFamily="18" charset="0"/>
              </a:rPr>
              <a:t>Flows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J.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Pringle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A.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King,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Cambridge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University Press,  nice concise introduction</a:t>
            </a:r>
            <a:endParaRPr lang="en-US" altLang="zh-CN" dirty="0" smtClean="0"/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dirty="0" smtClean="0"/>
              <a:t>		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■ 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itchFamily="18" charset="0"/>
                <a:cs typeface="Comic Sans MS" pitchFamily="18" charset="0"/>
              </a:rPr>
              <a:t>Fluid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itchFamily="18" charset="0"/>
                <a:cs typeface="Comic Sans MS" pitchFamily="18" charset="0"/>
              </a:rPr>
              <a:t>Mechanics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Landau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Comic Sans MS" pitchFamily="18" charset="0"/>
                <a:cs typeface="Comic Sans MS" pitchFamily="18" charset="0"/>
              </a:rPr>
              <a:t>Lifshitz</a:t>
            </a:r>
            <a:endParaRPr lang="en-US" altLang="zh-CN" sz="2000" dirty="0" smtClean="0">
              <a:latin typeface="Comic Sans MS" pitchFamily="18" charset="0"/>
              <a:cs typeface="Comic Sans MS" pitchFamily="18" charset="0"/>
            </a:endParaRP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           exceptional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book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but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of somewhat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higher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level.</a:t>
            </a:r>
            <a:endParaRPr lang="en-US" altLang="zh-CN" dirty="0" smtClean="0"/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dirty="0" smtClean="0"/>
              <a:t>		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■ 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itchFamily="18" charset="0"/>
                <a:cs typeface="Comic Sans MS" pitchFamily="18" charset="0"/>
              </a:rPr>
              <a:t>An Introduction to Fluid Dynamics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,   G. K. </a:t>
            </a:r>
            <a:r>
              <a:rPr lang="en-US" altLang="zh-CN" sz="2000" dirty="0" err="1" smtClean="0">
                <a:latin typeface="Comic Sans MS" pitchFamily="18" charset="0"/>
                <a:cs typeface="Comic Sans MS" pitchFamily="18" charset="0"/>
              </a:rPr>
              <a:t>Batchelor</a:t>
            </a: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 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            historic classic, widely regarded as a “bible” for the subject. 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            Daunting at first sight, but lucid, thorough and reliable. 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Comic Sans MS" pitchFamily="18" charset="0"/>
              </a:rPr>
              <a:t>      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■ </a:t>
            </a: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 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itchFamily="18" charset="0"/>
                <a:cs typeface="Times New Roman" pitchFamily="18" charset="0"/>
              </a:rPr>
              <a:t>Gas Dynamics</a:t>
            </a: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;  Vol. II, Physics of Astrophysics, F. </a:t>
            </a:r>
            <a:r>
              <a:rPr lang="en-US" altLang="zh-CN" sz="2000" dirty="0" err="1" smtClean="0">
                <a:latin typeface="Comic Sans MS" pitchFamily="18" charset="0"/>
                <a:cs typeface="Times New Roman" pitchFamily="18" charset="0"/>
              </a:rPr>
              <a:t>Shu</a:t>
            </a:r>
            <a:endParaRPr lang="en-US" altLang="zh-CN" sz="2000" dirty="0" smtClean="0">
              <a:latin typeface="Comic Sans MS" pitchFamily="18" charset="0"/>
              <a:cs typeface="Times New Roman" pitchFamily="18" charset="0"/>
            </a:endParaRP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            Univ. Science Books,  very good for astrophysical perspective.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      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■</a:t>
            </a: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   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itchFamily="18" charset="0"/>
                <a:cs typeface="Times New Roman" pitchFamily="18" charset="0"/>
              </a:rPr>
              <a:t>Album of Fluid Motion</a:t>
            </a: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, van Dyke 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            Beautiful photographs showing fluid in motion 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Comic Sans MS" pitchFamily="18" charset="0"/>
                <a:cs typeface="Times New Roman" pitchFamily="18" charset="0"/>
              </a:rPr>
              <a:t>     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2900"/>
              </a:lnSpc>
              <a:tabLst>
                <a:tab pos="241225" algn="l"/>
                <a:tab pos="571323" algn="l"/>
                <a:tab pos="863332" algn="l"/>
                <a:tab pos="3364453" algn="l"/>
              </a:tabLst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altLang="zh-CN" sz="2000" dirty="0" smtClean="0">
              <a:latin typeface="Comic Sans MS" pitchFamily="18" charset="0"/>
              <a:cs typeface="Comic Sans MS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llet_shadowgrap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914945" cy="7556500"/>
          </a:xfrm>
        </p:spPr>
      </p:pic>
      <p:sp>
        <p:nvSpPr>
          <p:cNvPr id="5" name="TextBox 1"/>
          <p:cNvSpPr txBox="1"/>
          <p:nvPr/>
        </p:nvSpPr>
        <p:spPr>
          <a:xfrm>
            <a:off x="-520700" y="273050"/>
            <a:ext cx="10167848" cy="751474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Supersonic Motion &amp; Shockwaves </a:t>
            </a:r>
          </a:p>
        </p:txBody>
      </p:sp>
      <p:pic>
        <p:nvPicPr>
          <p:cNvPr id="9" name="Picture 8" descr="image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700" y="3702050"/>
            <a:ext cx="6345331" cy="3571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3700" y="3702050"/>
            <a:ext cx="6324600" cy="35814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sA_chandra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73100" y="-412750"/>
            <a:ext cx="11811000" cy="9837578"/>
          </a:xfrm>
        </p:spPr>
      </p:pic>
      <p:sp>
        <p:nvSpPr>
          <p:cNvPr id="5" name="TextBox 1"/>
          <p:cNvSpPr txBox="1"/>
          <p:nvPr/>
        </p:nvSpPr>
        <p:spPr>
          <a:xfrm>
            <a:off x="-520700" y="273050"/>
            <a:ext cx="9295814" cy="145679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        Cosmic Shockwave: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    Supernova remnant  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CasA</a:t>
            </a: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un2_trace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59132"/>
            <a:ext cx="10375900" cy="8515632"/>
          </a:xfrm>
        </p:spPr>
      </p:pic>
      <p:sp>
        <p:nvSpPr>
          <p:cNvPr id="5" name="TextBox 1"/>
          <p:cNvSpPr txBox="1"/>
          <p:nvPr/>
        </p:nvSpPr>
        <p:spPr>
          <a:xfrm>
            <a:off x="1765300" y="273050"/>
            <a:ext cx="6963445" cy="145679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Gas streams 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along magnetic field lines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127500" y="5835650"/>
            <a:ext cx="5386090" cy="1456795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 Solar surface</a:t>
            </a:r>
          </a:p>
          <a:p>
            <a:pPr>
              <a:lnSpc>
                <a:spcPts val="5497"/>
              </a:lnSpc>
            </a:pPr>
            <a:r>
              <a:rPr lang="en-US" altLang="zh-CN" sz="4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         TRACE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" y="0"/>
            <a:ext cx="10079990" cy="7559040"/>
          </a:xfrm>
          <a:custGeom>
            <a:avLst/>
            <a:gdLst>
              <a:gd name="connsiteX0" fmla="*/ 0 w 10079990"/>
              <a:gd name="connsiteY0" fmla="*/ 0 h 7559040"/>
              <a:gd name="connsiteX1" fmla="*/ 10079990 w 10079990"/>
              <a:gd name="connsiteY1" fmla="*/ 0 h 7559040"/>
              <a:gd name="connsiteX2" fmla="*/ 10079990 w 10079990"/>
              <a:gd name="connsiteY2" fmla="*/ 7559040 h 7559040"/>
              <a:gd name="connsiteX3" fmla="*/ 0 w 10079990"/>
              <a:gd name="connsiteY3" fmla="*/ 7559040 h 7559040"/>
              <a:gd name="connsiteX4" fmla="*/ 0 w 10079990"/>
              <a:gd name="connsiteY4" fmla="*/ 0 h 75590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079990" h="7559040">
                <a:moveTo>
                  <a:pt x="0" y="0"/>
                </a:moveTo>
                <a:lnTo>
                  <a:pt x="10079990" y="0"/>
                </a:lnTo>
                <a:lnTo>
                  <a:pt x="10079990" y="7559040"/>
                </a:lnTo>
                <a:lnTo>
                  <a:pt x="0" y="755904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-6347" y="-6346"/>
            <a:ext cx="10092689" cy="1272539"/>
          </a:xfrm>
          <a:custGeom>
            <a:avLst/>
            <a:gdLst>
              <a:gd name="connsiteX0" fmla="*/ 5046979 w 10092690"/>
              <a:gd name="connsiteY0" fmla="*/ 1266189 h 1272539"/>
              <a:gd name="connsiteX1" fmla="*/ 6350 w 10092690"/>
              <a:gd name="connsiteY1" fmla="*/ 1266189 h 1272539"/>
              <a:gd name="connsiteX2" fmla="*/ 6350 w 10092690"/>
              <a:gd name="connsiteY2" fmla="*/ 6350 h 1272539"/>
              <a:gd name="connsiteX3" fmla="*/ 10086340 w 10092690"/>
              <a:gd name="connsiteY3" fmla="*/ 6350 h 1272539"/>
              <a:gd name="connsiteX4" fmla="*/ 10086340 w 10092690"/>
              <a:gd name="connsiteY4" fmla="*/ 1266189 h 1272539"/>
              <a:gd name="connsiteX5" fmla="*/ 5046979 w 10092690"/>
              <a:gd name="connsiteY5" fmla="*/ 1266189 h 12725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10092690" h="1272539">
                <a:moveTo>
                  <a:pt x="5046979" y="1266189"/>
                </a:moveTo>
                <a:lnTo>
                  <a:pt x="6350" y="1266189"/>
                </a:lnTo>
                <a:lnTo>
                  <a:pt x="6350" y="6350"/>
                </a:lnTo>
                <a:lnTo>
                  <a:pt x="10086340" y="6350"/>
                </a:lnTo>
                <a:lnTo>
                  <a:pt x="10086340" y="1266189"/>
                </a:lnTo>
                <a:lnTo>
                  <a:pt x="5046979" y="1266189"/>
                </a:lnTo>
              </a:path>
            </a:pathLst>
          </a:custGeom>
          <a:noFill/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65100" y="1949450"/>
            <a:ext cx="4614290" cy="5257800"/>
          </a:xfrm>
          <a:custGeom>
            <a:avLst/>
            <a:gdLst>
              <a:gd name="connsiteX0" fmla="*/ 2231580 w 4461890"/>
              <a:gd name="connsiteY0" fmla="*/ 5043360 h 5061330"/>
              <a:gd name="connsiteX1" fmla="*/ 17970 w 4461890"/>
              <a:gd name="connsiteY1" fmla="*/ 5043360 h 5061330"/>
              <a:gd name="connsiteX2" fmla="*/ 17970 w 4461890"/>
              <a:gd name="connsiteY2" fmla="*/ 17970 h 5061330"/>
              <a:gd name="connsiteX3" fmla="*/ 4443920 w 4461890"/>
              <a:gd name="connsiteY3" fmla="*/ 17970 h 5061330"/>
              <a:gd name="connsiteX4" fmla="*/ 4443920 w 4461890"/>
              <a:gd name="connsiteY4" fmla="*/ 5043360 h 5061330"/>
              <a:gd name="connsiteX5" fmla="*/ 2231580 w 4461890"/>
              <a:gd name="connsiteY5" fmla="*/ 5043360 h 50613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4461890" h="5061330">
                <a:moveTo>
                  <a:pt x="2231580" y="5043360"/>
                </a:moveTo>
                <a:lnTo>
                  <a:pt x="17970" y="5043360"/>
                </a:lnTo>
                <a:lnTo>
                  <a:pt x="17970" y="17970"/>
                </a:lnTo>
                <a:lnTo>
                  <a:pt x="4443920" y="17970"/>
                </a:lnTo>
                <a:lnTo>
                  <a:pt x="4443920" y="5043360"/>
                </a:lnTo>
                <a:lnTo>
                  <a:pt x="2231580" y="504336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5041900" y="1949450"/>
            <a:ext cx="4876800" cy="5257800"/>
          </a:xfrm>
          <a:custGeom>
            <a:avLst/>
            <a:gdLst>
              <a:gd name="connsiteX0" fmla="*/ 2301430 w 4604130"/>
              <a:gd name="connsiteY0" fmla="*/ 5053520 h 5071490"/>
              <a:gd name="connsiteX1" fmla="*/ 17970 w 4604130"/>
              <a:gd name="connsiteY1" fmla="*/ 5053520 h 5071490"/>
              <a:gd name="connsiteX2" fmla="*/ 17970 w 4604130"/>
              <a:gd name="connsiteY2" fmla="*/ 17970 h 5071490"/>
              <a:gd name="connsiteX3" fmla="*/ 4586160 w 4604130"/>
              <a:gd name="connsiteY3" fmla="*/ 17970 h 5071490"/>
              <a:gd name="connsiteX4" fmla="*/ 4586160 w 4604130"/>
              <a:gd name="connsiteY4" fmla="*/ 5053520 h 5071490"/>
              <a:gd name="connsiteX5" fmla="*/ 2301430 w 4604130"/>
              <a:gd name="connsiteY5" fmla="*/ 5053520 h 50714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4604130" h="5071490">
                <a:moveTo>
                  <a:pt x="2301430" y="5053520"/>
                </a:moveTo>
                <a:lnTo>
                  <a:pt x="17970" y="5053520"/>
                </a:lnTo>
                <a:lnTo>
                  <a:pt x="17970" y="17970"/>
                </a:lnTo>
                <a:lnTo>
                  <a:pt x="4586160" y="17970"/>
                </a:lnTo>
                <a:lnTo>
                  <a:pt x="4586160" y="5053520"/>
                </a:lnTo>
                <a:lnTo>
                  <a:pt x="2301430" y="505352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3700" y="2025650"/>
            <a:ext cx="4328108" cy="5291178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3600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I      Fluid Picture Book</a:t>
            </a:r>
          </a:p>
          <a:p>
            <a:pPr>
              <a:lnSpc>
                <a:spcPts val="3600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II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Basic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fluid equations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3600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ideal</a:t>
            </a:r>
            <a:r>
              <a:rPr lang="en-US" altLang="zh-CN" sz="2200" dirty="0" smtClean="0"/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fluids</a:t>
            </a:r>
          </a:p>
          <a:p>
            <a:pPr>
              <a:lnSpc>
                <a:spcPts val="3600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III  Inviscid Barotropic Flows:</a:t>
            </a:r>
          </a:p>
          <a:p>
            <a:pPr>
              <a:lnSpc>
                <a:spcPts val="3600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       Kelvin Circulation Theorem</a:t>
            </a:r>
          </a:p>
          <a:p>
            <a:pPr>
              <a:lnSpc>
                <a:spcPts val="3600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       Bernoulli Theorem </a:t>
            </a:r>
            <a:endParaRPr lang="en-US" altLang="zh-CN" sz="2200" dirty="0" smtClean="0"/>
          </a:p>
          <a:p>
            <a:pPr>
              <a:lnSpc>
                <a:spcPts val="3998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IV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Incompressible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Fluids</a:t>
            </a:r>
            <a:endParaRPr lang="en-US" altLang="zh-CN" sz="2200" dirty="0" smtClean="0"/>
          </a:p>
          <a:p>
            <a:pPr>
              <a:lnSpc>
                <a:spcPts val="3998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Compressible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fluids:</a:t>
            </a:r>
            <a:endParaRPr lang="en-US" altLang="zh-CN" sz="2200" dirty="0" smtClean="0"/>
          </a:p>
          <a:p>
            <a:pPr>
              <a:lnSpc>
                <a:spcPts val="3998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V     Waves</a:t>
            </a:r>
          </a:p>
          <a:p>
            <a:pPr>
              <a:lnSpc>
                <a:spcPts val="3697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VI    Hydrodynamic Instabilities</a:t>
            </a:r>
          </a:p>
          <a:p>
            <a:pPr>
              <a:lnSpc>
                <a:spcPts val="3600"/>
              </a:lnSpc>
              <a:tabLst>
                <a:tab pos="330097" algn="l"/>
                <a:tab pos="469753" algn="l"/>
                <a:tab pos="761764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VII  Shock Waves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194300" y="2330450"/>
            <a:ext cx="4009111" cy="4047248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3600"/>
              </a:lnSpc>
              <a:tabLst>
                <a:tab pos="330097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VIII.   Viscous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flows: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200" dirty="0" smtClean="0">
              <a:latin typeface="Comic Sans MS" pitchFamily="18" charset="0"/>
              <a:cs typeface="Comic Sans MS" pitchFamily="18" charset="0"/>
            </a:endParaRPr>
          </a:p>
          <a:p>
            <a:pPr>
              <a:lnSpc>
                <a:spcPts val="3600"/>
              </a:lnSpc>
              <a:tabLst>
                <a:tab pos="330097" algn="l"/>
              </a:tabLst>
            </a:pPr>
            <a:r>
              <a:rPr lang="en-US" altLang="zh-CN" sz="2200" dirty="0" smtClean="0"/>
              <a:t>	         </a:t>
            </a:r>
            <a:r>
              <a:rPr lang="en-US" altLang="zh-CN" sz="2200" dirty="0" err="1" smtClean="0">
                <a:latin typeface="Comic Sans MS" pitchFamily="18" charset="0"/>
                <a:cs typeface="Comic Sans MS" pitchFamily="18" charset="0"/>
              </a:rPr>
              <a:t>Navier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-Stokes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Eqns.</a:t>
            </a:r>
          </a:p>
          <a:p>
            <a:pPr>
              <a:lnSpc>
                <a:spcPts val="1000"/>
              </a:lnSpc>
            </a:pPr>
            <a:endParaRPr lang="en-US" altLang="zh-CN" sz="2200" dirty="0" smtClean="0"/>
          </a:p>
          <a:p>
            <a:pPr>
              <a:lnSpc>
                <a:spcPts val="3998"/>
              </a:lnSpc>
              <a:tabLst>
                <a:tab pos="330097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IX.      Similarity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solutions</a:t>
            </a:r>
          </a:p>
          <a:p>
            <a:pPr>
              <a:lnSpc>
                <a:spcPts val="1000"/>
              </a:lnSpc>
            </a:pPr>
            <a:endParaRPr lang="en-US" altLang="zh-CN" sz="2200" dirty="0" smtClean="0"/>
          </a:p>
          <a:p>
            <a:pPr>
              <a:lnSpc>
                <a:spcPts val="3998"/>
              </a:lnSpc>
              <a:tabLst>
                <a:tab pos="330097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X.       Turbulence</a:t>
            </a:r>
          </a:p>
          <a:p>
            <a:pPr>
              <a:lnSpc>
                <a:spcPts val="1000"/>
              </a:lnSpc>
            </a:pPr>
            <a:endParaRPr lang="en-US" altLang="zh-CN" sz="2200" dirty="0" smtClean="0"/>
          </a:p>
          <a:p>
            <a:pPr>
              <a:lnSpc>
                <a:spcPts val="3998"/>
              </a:lnSpc>
              <a:tabLst>
                <a:tab pos="330097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XI.     </a:t>
            </a:r>
            <a:r>
              <a:rPr lang="en-US" altLang="zh-CN" sz="2200" dirty="0" err="1" smtClean="0">
                <a:latin typeface="Comic Sans MS" pitchFamily="18" charset="0"/>
                <a:cs typeface="Comic Sans MS" pitchFamily="18" charset="0"/>
              </a:rPr>
              <a:t>Magnetohydrodynamics</a:t>
            </a:r>
            <a:endParaRPr lang="en-US" altLang="zh-CN" sz="2200" dirty="0" smtClean="0">
              <a:latin typeface="Comic Sans MS" pitchFamily="18" charset="0"/>
              <a:cs typeface="Comic Sans MS" pitchFamily="18" charset="0"/>
            </a:endParaRPr>
          </a:p>
          <a:p>
            <a:pPr>
              <a:lnSpc>
                <a:spcPts val="1000"/>
              </a:lnSpc>
            </a:pPr>
            <a:endParaRPr lang="en-US" altLang="zh-CN" sz="2200" dirty="0" smtClean="0"/>
          </a:p>
          <a:p>
            <a:pPr>
              <a:lnSpc>
                <a:spcPts val="3998"/>
              </a:lnSpc>
              <a:tabLst>
                <a:tab pos="330097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XII.   Numerical </a:t>
            </a:r>
          </a:p>
          <a:p>
            <a:pPr>
              <a:lnSpc>
                <a:spcPts val="3998"/>
              </a:lnSpc>
              <a:tabLst>
                <a:tab pos="330097" algn="l"/>
              </a:tabLst>
            </a:pP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          (</a:t>
            </a:r>
            <a:r>
              <a:rPr lang="en-US" altLang="zh-CN" sz="2200" dirty="0" err="1" smtClean="0">
                <a:latin typeface="Comic Sans MS" pitchFamily="18" charset="0"/>
                <a:cs typeface="Comic Sans MS" pitchFamily="18" charset="0"/>
              </a:rPr>
              <a:t>astro</a:t>
            </a:r>
            <a:r>
              <a:rPr lang="en-US" altLang="zh-CN" sz="2200" dirty="0" smtClean="0">
                <a:latin typeface="Comic Sans MS" pitchFamily="18" charset="0"/>
                <a:cs typeface="Comic Sans MS" pitchFamily="18" charset="0"/>
              </a:rPr>
              <a:t>)hydrodynamics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689101" y="355600"/>
            <a:ext cx="6755054" cy="1508091"/>
          </a:xfrm>
          <a:prstGeom prst="rect">
            <a:avLst/>
          </a:prstGeom>
          <a:noFill/>
        </p:spPr>
        <p:txBody>
          <a:bodyPr wrap="none" lIns="0" tIns="0" rIns="0" bIns="45706" rtlCol="0">
            <a:spAutoFit/>
          </a:bodyPr>
          <a:lstStyle/>
          <a:p>
            <a:pPr>
              <a:lnSpc>
                <a:spcPts val="5000"/>
              </a:lnSpc>
              <a:tabLst>
                <a:tab pos="2691563" algn="l"/>
              </a:tabLst>
            </a:pPr>
            <a:r>
              <a:rPr lang="en-US" altLang="zh-CN" sz="36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Astrophysical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Fluid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Mechanics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5398"/>
              </a:lnSpc>
              <a:tabLst>
                <a:tab pos="2691563" algn="l"/>
              </a:tabLst>
            </a:pPr>
            <a:r>
              <a:rPr lang="en-US" altLang="zh-CN" dirty="0" smtClean="0"/>
              <a:t>	</a:t>
            </a:r>
            <a:r>
              <a:rPr lang="en-US" altLang="zh-CN" sz="3200" dirty="0" smtClean="0">
                <a:latin typeface="Comic Sans MS" pitchFamily="18" charset="0"/>
                <a:cs typeface="Comic Sans MS" pitchFamily="18" charset="0"/>
              </a:rPr>
              <a:t>Topics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/>
          <p:nvPr/>
        </p:nvSpPr>
        <p:spPr>
          <a:xfrm>
            <a:off x="1689100" y="3473450"/>
            <a:ext cx="7204313" cy="720183"/>
          </a:xfrm>
          <a:prstGeom prst="rect">
            <a:avLst/>
          </a:prstGeom>
          <a:noFill/>
        </p:spPr>
        <p:txBody>
          <a:bodyPr wrap="square" lIns="0" tIns="0" rIns="0" bIns="45706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CN" sz="6000" b="1" dirty="0" smtClean="0">
                <a:solidFill>
                  <a:srgbClr val="FFFFFF"/>
                </a:solidFill>
                <a:latin typeface="Comic Sans MS" pitchFamily="18" charset="0"/>
                <a:cs typeface="Comic Sans MS" pitchFamily="18" charset="0"/>
              </a:rPr>
              <a:t>Fluid Picture Book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27100" y="2254250"/>
            <a:ext cx="8382000" cy="2895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bstract-wav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300" y="501650"/>
            <a:ext cx="4459211" cy="3124200"/>
          </a:xfrm>
        </p:spPr>
      </p:pic>
      <p:pic>
        <p:nvPicPr>
          <p:cNvPr id="5" name="Picture 4" descr="large_waves_t1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3500" y="2101850"/>
            <a:ext cx="4816036" cy="3200400"/>
          </a:xfrm>
          <a:prstGeom prst="rect">
            <a:avLst/>
          </a:prstGeom>
        </p:spPr>
      </p:pic>
      <p:pic>
        <p:nvPicPr>
          <p:cNvPr id="6" name="Picture 5" descr="waves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0500" y="3930650"/>
            <a:ext cx="4350413" cy="3267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37100" y="425450"/>
            <a:ext cx="586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Waves:</a:t>
            </a:r>
          </a:p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sea &amp; ocean waves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08300" y="501650"/>
            <a:ext cx="586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Sound Waves:</a:t>
            </a:r>
          </a:p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 </a:t>
            </a:r>
          </a:p>
        </p:txBody>
      </p:sp>
      <p:pic>
        <p:nvPicPr>
          <p:cNvPr id="9" name="Picture 8" descr="sound-wav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300" y="1720850"/>
            <a:ext cx="4183380" cy="5486400"/>
          </a:xfrm>
          <a:prstGeom prst="rect">
            <a:avLst/>
          </a:prstGeom>
        </p:spPr>
      </p:pic>
      <p:pic>
        <p:nvPicPr>
          <p:cNvPr id="10" name="Picture 9" descr="violin-soundw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4699" y="1720850"/>
            <a:ext cx="7700211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imated.soundwav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99700" cy="1029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8300" y="501650"/>
            <a:ext cx="586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Sound Waves</a:t>
            </a:r>
          </a:p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undwaves.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475"/>
            <a:ext cx="9918700" cy="7439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3900" y="273050"/>
            <a:ext cx="708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Cosmic Sound Waves</a:t>
            </a:r>
          </a:p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100" y="5988050"/>
            <a:ext cx="97536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   Primordial Sound Ripples seen in WMAP Cosmic Microwave Background</a:t>
            </a:r>
          </a:p>
          <a:p>
            <a:r>
              <a:rPr lang="en-US" altLang="zh-CN" sz="4500" b="1" dirty="0" smtClean="0">
                <a:solidFill>
                  <a:schemeClr val="bg1"/>
                </a:solidFill>
                <a:latin typeface="Comic Sans MS" pitchFamily="18" charset="0"/>
                <a:cs typeface="Comic Sans MS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10523</TotalTime>
  <Words>249</Words>
  <Application>Microsoft Office PowerPoint</Application>
  <PresentationFormat>Custom</PresentationFormat>
  <Paragraphs>131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weygaert</cp:lastModifiedBy>
  <cp:revision>75</cp:revision>
  <dcterms:created xsi:type="dcterms:W3CDTF">2006-08-16T00:00:00Z</dcterms:created>
  <dcterms:modified xsi:type="dcterms:W3CDTF">2011-05-20T09:15:20Z</dcterms:modified>
</cp:coreProperties>
</file>