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87" r:id="rId2"/>
    <p:sldId id="379" r:id="rId3"/>
    <p:sldId id="389" r:id="rId4"/>
    <p:sldId id="390" r:id="rId5"/>
    <p:sldId id="411" r:id="rId6"/>
    <p:sldId id="410" r:id="rId7"/>
    <p:sldId id="392" r:id="rId8"/>
    <p:sldId id="409" r:id="rId9"/>
    <p:sldId id="408" r:id="rId10"/>
    <p:sldId id="382" r:id="rId11"/>
    <p:sldId id="391" r:id="rId12"/>
    <p:sldId id="407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21" r:id="rId21"/>
    <p:sldId id="422" r:id="rId22"/>
    <p:sldId id="412" r:id="rId23"/>
    <p:sldId id="418" r:id="rId24"/>
    <p:sldId id="419" r:id="rId25"/>
    <p:sldId id="416" r:id="rId26"/>
    <p:sldId id="413" r:id="rId27"/>
    <p:sldId id="417" r:id="rId28"/>
    <p:sldId id="420" r:id="rId29"/>
    <p:sldId id="415" r:id="rId30"/>
    <p:sldId id="414" r:id="rId31"/>
  </p:sldIdLst>
  <p:sldSz cx="10083800" cy="7556500"/>
  <p:notesSz cx="6858000" cy="9144000"/>
  <p:defaultTextStyle>
    <a:defPPr>
      <a:defRPr lang="en-US"/>
    </a:defPPr>
    <a:lvl1pPr marL="0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15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73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47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05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7AC"/>
    <a:srgbClr val="0987AF"/>
    <a:srgbClr val="0BADDF"/>
    <a:srgbClr val="14A8D6"/>
    <a:srgbClr val="138CD7"/>
    <a:srgbClr val="17BF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1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8222" y="1511300"/>
            <a:ext cx="8658623" cy="2015067"/>
          </a:xfrm>
          <a:ln>
            <a:noFill/>
          </a:ln>
        </p:spPr>
        <p:txBody>
          <a:bodyPr vert="horz" tIns="0" rIns="201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8222" y="3557368"/>
            <a:ext cx="8661984" cy="1931106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755" y="1007535"/>
            <a:ext cx="2268855" cy="574259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190" y="1007535"/>
            <a:ext cx="6638502" cy="574259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60" y="1450848"/>
            <a:ext cx="8571230" cy="150122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860" y="2980139"/>
            <a:ext cx="8571230" cy="1663479"/>
          </a:xfrm>
        </p:spPr>
        <p:txBody>
          <a:bodyPr lIns="50397" rIns="50397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90" y="775801"/>
            <a:ext cx="9075420" cy="1259417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190" y="2115649"/>
            <a:ext cx="4453678" cy="4886537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932" y="2115649"/>
            <a:ext cx="4453678" cy="4886537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90" y="775801"/>
            <a:ext cx="9075420" cy="1259417"/>
          </a:xfrm>
        </p:spPr>
        <p:txBody>
          <a:bodyPr tIns="50397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190" y="2044209"/>
            <a:ext cx="4455430" cy="726508"/>
          </a:xfrm>
        </p:spPr>
        <p:txBody>
          <a:bodyPr lIns="50397" tIns="0" rIns="50397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2431" y="2049177"/>
            <a:ext cx="4457180" cy="721540"/>
          </a:xfrm>
        </p:spPr>
        <p:txBody>
          <a:bodyPr lIns="50397" tIns="0" rIns="50397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190" y="2770717"/>
            <a:ext cx="4455430" cy="423741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2431" y="2770717"/>
            <a:ext cx="4457180" cy="423741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90" y="775801"/>
            <a:ext cx="9159452" cy="1259417"/>
          </a:xfrm>
        </p:spPr>
        <p:txBody>
          <a:bodyPr vert="horz" tIns="5039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5" y="566740"/>
            <a:ext cx="3025140" cy="128040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285" y="1847144"/>
            <a:ext cx="3025140" cy="5037667"/>
          </a:xfrm>
        </p:spPr>
        <p:txBody>
          <a:bodyPr lIns="20159" rIns="20159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2486" y="1847144"/>
            <a:ext cx="5637124" cy="5037667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91122" y="1220937"/>
            <a:ext cx="5798185" cy="45339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26781" y="5905671"/>
            <a:ext cx="171425" cy="17128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53" y="1296876"/>
            <a:ext cx="2440280" cy="1743814"/>
          </a:xfrm>
        </p:spPr>
        <p:txBody>
          <a:bodyPr vert="horz" lIns="50397" tIns="50397" rIns="50397" bIns="50397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254" y="3116902"/>
            <a:ext cx="2436918" cy="2401288"/>
          </a:xfrm>
        </p:spPr>
        <p:txBody>
          <a:bodyPr lIns="70556" rIns="50397" bIns="50397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7357" y="7003756"/>
            <a:ext cx="672253" cy="40231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4055" y="1321690"/>
            <a:ext cx="5092319" cy="433239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504" y="6409031"/>
            <a:ext cx="10104808" cy="11474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31821" y="6853326"/>
            <a:ext cx="5251979" cy="7031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504" y="-7872"/>
            <a:ext cx="10104808" cy="11474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31821" y="-7871"/>
            <a:ext cx="5251979" cy="7031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4190" y="775801"/>
            <a:ext cx="9075420" cy="1259417"/>
          </a:xfrm>
          <a:prstGeom prst="rect">
            <a:avLst/>
          </a:prstGeom>
        </p:spPr>
        <p:txBody>
          <a:bodyPr vert="horz" lIns="0" tIns="50397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4190" y="2132612"/>
            <a:ext cx="9075420" cy="4836160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4190" y="7003756"/>
            <a:ext cx="2352887" cy="40231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41109" y="7003756"/>
            <a:ext cx="3697393" cy="40231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39293" y="7003756"/>
            <a:ext cx="840317" cy="40231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0971" y="223023"/>
            <a:ext cx="10124104" cy="71534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2721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721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326" indent="-23182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09" indent="-23182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\Rien\science\physics\fluidmechanics\images\linear%20waves\doppler_effect.mpeg" TargetMode="Externa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\Rien\science\physics\fluidmechanics\images\shockwaves\Doppler_Effect_and_Shock_Waves_HD.mpe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\Rien\science\physics\fluidmechanics\images\shockwaves\Sonic_Boom_-_Extreme_Close_Fly_By.mpe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\Rien\science\physics\fluidmechanics\images\shockwaves\shockwaves-2.mpe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\Rien\science\astronomy\images\ism\snr\Cas%20A\Cassiopeia_A_-_3D_Fly-through.mpeg" TargetMode="Externa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\Rien\science\physics\fluidmechanics\images\shockwaves\Tsar_bomba.mpe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\Rien\science\physics\fluidmechanics\images\linear%20waves\kayak_surfing_at_the_Oregon_Coast.mpe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1155700" y="3321050"/>
            <a:ext cx="7204313" cy="720183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Gravity Waves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27100" y="2254250"/>
            <a:ext cx="8382000" cy="2895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241300" y="3321050"/>
            <a:ext cx="8928100" cy="720183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   Linear Waves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27100" y="2254250"/>
            <a:ext cx="8382000" cy="2895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" y="1339850"/>
            <a:ext cx="10079990" cy="62191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"/>
          <p:cNvSpPr txBox="1"/>
          <p:nvPr/>
        </p:nvSpPr>
        <p:spPr>
          <a:xfrm>
            <a:off x="2984500" y="273050"/>
            <a:ext cx="4110100" cy="687354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Sound Waves</a:t>
            </a:r>
          </a:p>
        </p:txBody>
      </p:sp>
      <p:pic>
        <p:nvPicPr>
          <p:cNvPr id="6" name="Picture 5" descr="image0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8701" y="2988978"/>
            <a:ext cx="3657599" cy="4446871"/>
          </a:xfrm>
          <a:prstGeom prst="rect">
            <a:avLst/>
          </a:prstGeom>
        </p:spPr>
      </p:pic>
      <p:pic>
        <p:nvPicPr>
          <p:cNvPr id="7" name="Picture 6" descr="Soundwave-Propagation-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299" y="1720850"/>
            <a:ext cx="5638801" cy="1459847"/>
          </a:xfrm>
          <a:prstGeom prst="rect">
            <a:avLst/>
          </a:prstGeom>
        </p:spPr>
      </p:pic>
      <p:pic>
        <p:nvPicPr>
          <p:cNvPr id="8" name="Picture 7" descr="4320-004-CFE3C8F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300" y="3397249"/>
            <a:ext cx="5562600" cy="39504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51300" y="431165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compression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984500" y="514985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rarefaction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C:\Documents and Settings\achterb\My Documents\AIGDpres\soundw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879" y="85712"/>
            <a:ext cx="9408045" cy="7385079"/>
          </a:xfrm>
          <a:prstGeom prst="rect">
            <a:avLst/>
          </a:prstGeom>
          <a:noFill/>
        </p:spPr>
      </p:pic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2773045" y="1343379"/>
            <a:ext cx="873612" cy="111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sz="6600" dirty="0">
                <a:solidFill>
                  <a:schemeClr val="accent1"/>
                </a:solidFill>
              </a:rPr>
              <a:t>H</a:t>
            </a: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5125932" y="4533901"/>
            <a:ext cx="673237" cy="111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sz="6600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7226723" y="1259417"/>
            <a:ext cx="873612" cy="111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sz="6600" dirty="0">
                <a:solidFill>
                  <a:schemeClr val="accent1"/>
                </a:solidFill>
              </a:rPr>
              <a:t>H</a:t>
            </a:r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 flipH="1">
            <a:off x="1596602" y="1847144"/>
            <a:ext cx="100838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82281" name="Line 9"/>
          <p:cNvSpPr>
            <a:spLocks noChangeShapeType="1"/>
          </p:cNvSpPr>
          <p:nvPr/>
        </p:nvSpPr>
        <p:spPr bwMode="auto">
          <a:xfrm rot="10800000" flipH="1">
            <a:off x="3613362" y="1847144"/>
            <a:ext cx="100838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82282" name="Line 10"/>
          <p:cNvSpPr>
            <a:spLocks noChangeShapeType="1"/>
          </p:cNvSpPr>
          <p:nvPr/>
        </p:nvSpPr>
        <p:spPr bwMode="auto">
          <a:xfrm flipH="1">
            <a:off x="6134312" y="1847144"/>
            <a:ext cx="100838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82283" name="Line 11"/>
          <p:cNvSpPr>
            <a:spLocks noChangeShapeType="1"/>
          </p:cNvSpPr>
          <p:nvPr/>
        </p:nvSpPr>
        <p:spPr bwMode="auto">
          <a:xfrm rot="10800000" flipH="1">
            <a:off x="8067040" y="1847144"/>
            <a:ext cx="100838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840317" y="4533901"/>
            <a:ext cx="673237" cy="111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sz="6600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182285" name="Text Box 13"/>
          <p:cNvSpPr txBox="1">
            <a:spLocks noChangeArrowheads="1"/>
          </p:cNvSpPr>
          <p:nvPr/>
        </p:nvSpPr>
        <p:spPr bwMode="auto">
          <a:xfrm>
            <a:off x="9159452" y="4617862"/>
            <a:ext cx="673237" cy="111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sz="6600" dirty="0">
                <a:solidFill>
                  <a:schemeClr val="accent1"/>
                </a:solidFill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1384300" y="2863850"/>
            <a:ext cx="7204313" cy="2002585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Phase &amp; Group</a:t>
            </a:r>
          </a:p>
          <a:p>
            <a:pPr>
              <a:lnSpc>
                <a:spcPts val="5000"/>
              </a:lnSpc>
            </a:pP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5000"/>
              </a:lnSpc>
            </a:pP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   Velocity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27100" y="2254250"/>
            <a:ext cx="8382000" cy="2895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C:\Documents and Settings\achterb\My Documents\AIGDpres\phase_gr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387" y="603472"/>
            <a:ext cx="9357276" cy="6347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6285" y="419805"/>
            <a:ext cx="4369647" cy="587728"/>
          </a:xfrm>
        </p:spPr>
        <p:txBody>
          <a:bodyPr/>
          <a:lstStyle/>
          <a:p>
            <a:r>
              <a:rPr lang="en-US" sz="3500" dirty="0">
                <a:solidFill>
                  <a:schemeClr val="accent1"/>
                </a:solidFill>
                <a:latin typeface="Comic Sans MS" pitchFamily="66" charset="0"/>
              </a:rPr>
              <a:t>Phase velocity</a:t>
            </a:r>
          </a:p>
        </p:txBody>
      </p:sp>
      <p:pic>
        <p:nvPicPr>
          <p:cNvPr id="199683" name="Picture 3" descr="C:\Documents and Settings\achterb\My Documents\AIGDpres\phasex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158" y="1343378"/>
            <a:ext cx="4621742" cy="1576021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99685" name="Picture 5" descr="C:\Documents and Settings\achterb\My Documents\AIGDpres\phase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2217" y="4198056"/>
            <a:ext cx="3865457" cy="106525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9689" name="Picture 9" descr="C:\Documents and Settings\achterb\My Documents\AIGDpres\phase_gr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2058" y="251884"/>
            <a:ext cx="4427419" cy="3003359"/>
          </a:xfrm>
          <a:prstGeom prst="rect">
            <a:avLst/>
          </a:prstGeom>
          <a:noFill/>
        </p:spPr>
      </p:pic>
      <p:sp>
        <p:nvSpPr>
          <p:cNvPr id="199690" name="Text Box 10"/>
          <p:cNvSpPr txBox="1">
            <a:spLocks noChangeArrowheads="1"/>
          </p:cNvSpPr>
          <p:nvPr/>
        </p:nvSpPr>
        <p:spPr bwMode="auto">
          <a:xfrm>
            <a:off x="924349" y="3190522"/>
            <a:ext cx="2035405" cy="378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/>
              <a:t>Definition phase </a:t>
            </a:r>
            <a:r>
              <a:rPr lang="en-US" i="1"/>
              <a:t>S</a:t>
            </a:r>
            <a:endParaRPr lang="en-US"/>
          </a:p>
        </p:txBody>
      </p:sp>
      <p:sp>
        <p:nvSpPr>
          <p:cNvPr id="199693" name="Line 13"/>
          <p:cNvSpPr>
            <a:spLocks noChangeShapeType="1"/>
          </p:cNvSpPr>
          <p:nvPr/>
        </p:nvSpPr>
        <p:spPr bwMode="auto">
          <a:xfrm>
            <a:off x="5041900" y="2938639"/>
            <a:ext cx="1260475" cy="1175456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Line 2"/>
          <p:cNvSpPr>
            <a:spLocks noChangeShapeType="1"/>
          </p:cNvSpPr>
          <p:nvPr/>
        </p:nvSpPr>
        <p:spPr bwMode="auto">
          <a:xfrm>
            <a:off x="2604982" y="5037667"/>
            <a:ext cx="0" cy="142733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title"/>
          </p:nvPr>
        </p:nvSpPr>
        <p:spPr>
          <a:xfrm>
            <a:off x="756285" y="419805"/>
            <a:ext cx="4369647" cy="587728"/>
          </a:xfrm>
        </p:spPr>
        <p:txBody>
          <a:bodyPr/>
          <a:lstStyle/>
          <a:p>
            <a:r>
              <a:rPr lang="en-US" sz="3500" dirty="0">
                <a:solidFill>
                  <a:schemeClr val="accent1"/>
                </a:solidFill>
                <a:latin typeface="Comic Sans MS" pitchFamily="66" charset="0"/>
              </a:rPr>
              <a:t>Phase velocity</a:t>
            </a:r>
          </a:p>
        </p:txBody>
      </p:sp>
      <p:pic>
        <p:nvPicPr>
          <p:cNvPr id="200708" name="Picture 4" descr="C:\Documents and Settings\achterb\My Documents\AIGDpres\phasex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158" y="1343378"/>
            <a:ext cx="4621742" cy="1576021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00709" name="Picture 5" descr="C:\Documents and Settings\achterb\My Documents\AIGDpres\phase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158" y="3946173"/>
            <a:ext cx="4537710" cy="109499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00710" name="Picture 6" descr="C:\Documents and Settings\achterb\My Documents\AIGDpres\phase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2217" y="4198056"/>
            <a:ext cx="3865457" cy="106525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0711" name="Picture 7" descr="C:\Documents and Settings\achterb\My Documents\AIGDpres\phaseveldef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222" y="6548967"/>
            <a:ext cx="3277235" cy="66294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00713" name="Picture 9" descr="C:\Documents and Settings\achterb\My Documents\AIGDpres\phase_grou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2058" y="251884"/>
            <a:ext cx="4427419" cy="3003359"/>
          </a:xfrm>
          <a:prstGeom prst="rect">
            <a:avLst/>
          </a:prstGeom>
          <a:noFill/>
        </p:spPr>
      </p:pic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924349" y="3190522"/>
            <a:ext cx="2035405" cy="378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/>
              <a:t>Definition phase 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588222" y="5373511"/>
            <a:ext cx="2719887" cy="378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/>
              <a:t>Definition phase-velocity</a:t>
            </a:r>
          </a:p>
        </p:txBody>
      </p:sp>
      <p:sp>
        <p:nvSpPr>
          <p:cNvPr id="200716" name="Line 12"/>
          <p:cNvSpPr>
            <a:spLocks noChangeShapeType="1"/>
          </p:cNvSpPr>
          <p:nvPr/>
        </p:nvSpPr>
        <p:spPr bwMode="auto">
          <a:xfrm>
            <a:off x="5041900" y="2938639"/>
            <a:ext cx="1260475" cy="1175456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00717" name="Line 13"/>
          <p:cNvSpPr>
            <a:spLocks noChangeShapeType="1"/>
          </p:cNvSpPr>
          <p:nvPr/>
        </p:nvSpPr>
        <p:spPr bwMode="auto">
          <a:xfrm flipH="1">
            <a:off x="3781425" y="5289550"/>
            <a:ext cx="2436918" cy="1175456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Line 2"/>
          <p:cNvSpPr>
            <a:spLocks noChangeShapeType="1"/>
          </p:cNvSpPr>
          <p:nvPr/>
        </p:nvSpPr>
        <p:spPr bwMode="auto">
          <a:xfrm>
            <a:off x="2604982" y="5037667"/>
            <a:ext cx="0" cy="142733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title"/>
          </p:nvPr>
        </p:nvSpPr>
        <p:spPr>
          <a:xfrm>
            <a:off x="756285" y="419805"/>
            <a:ext cx="4369647" cy="587728"/>
          </a:xfrm>
        </p:spPr>
        <p:txBody>
          <a:bodyPr/>
          <a:lstStyle/>
          <a:p>
            <a:r>
              <a:rPr lang="en-US" sz="3500" dirty="0">
                <a:solidFill>
                  <a:schemeClr val="accent1"/>
                </a:solidFill>
                <a:latin typeface="Comic Sans MS" pitchFamily="66" charset="0"/>
              </a:rPr>
              <a:t>Phase velocity</a:t>
            </a:r>
          </a:p>
        </p:txBody>
      </p:sp>
      <p:pic>
        <p:nvPicPr>
          <p:cNvPr id="201732" name="Picture 4" descr="C:\Documents and Settings\achterb\My Documents\AIGDpres\phasex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158" y="1343378"/>
            <a:ext cx="4621742" cy="1576021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01733" name="Picture 5" descr="C:\Documents and Settings\achterb\My Documents\AIGDpres\phase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158" y="3946173"/>
            <a:ext cx="4537710" cy="109499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01734" name="Picture 6" descr="C:\Documents and Settings\achterb\My Documents\AIGDpres\phase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2217" y="4198056"/>
            <a:ext cx="3865457" cy="106525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1735" name="Picture 7" descr="C:\Documents and Settings\achterb\My Documents\AIGDpres\phaseveldef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222" y="6548967"/>
            <a:ext cx="3277235" cy="66294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01736" name="Picture 8" descr="C:\Documents and Settings\achterb\My Documents\AIGDpres\phaseveldef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2217" y="6297084"/>
            <a:ext cx="3697393" cy="96380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01737" name="Picture 9" descr="C:\Documents and Settings\achterb\My Documents\AIGDpres\phase_grou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62058" y="251884"/>
            <a:ext cx="4427419" cy="3003359"/>
          </a:xfrm>
          <a:prstGeom prst="rect">
            <a:avLst/>
          </a:prstGeom>
          <a:noFill/>
        </p:spPr>
      </p:pic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924349" y="3190522"/>
            <a:ext cx="2035405" cy="378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/>
              <a:t>Definition phase 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588222" y="5373511"/>
            <a:ext cx="2719887" cy="378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/>
              <a:t>Definition phase-velocity</a:t>
            </a:r>
          </a:p>
        </p:txBody>
      </p:sp>
      <p:sp>
        <p:nvSpPr>
          <p:cNvPr id="201740" name="Line 12"/>
          <p:cNvSpPr>
            <a:spLocks noChangeShapeType="1"/>
          </p:cNvSpPr>
          <p:nvPr/>
        </p:nvSpPr>
        <p:spPr bwMode="auto">
          <a:xfrm>
            <a:off x="5041900" y="2938639"/>
            <a:ext cx="1260475" cy="1175456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01741" name="Line 13"/>
          <p:cNvSpPr>
            <a:spLocks noChangeShapeType="1"/>
          </p:cNvSpPr>
          <p:nvPr/>
        </p:nvSpPr>
        <p:spPr bwMode="auto">
          <a:xfrm flipH="1">
            <a:off x="3781425" y="5289550"/>
            <a:ext cx="2436918" cy="1175456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01742" name="Line 14"/>
          <p:cNvSpPr>
            <a:spLocks noChangeShapeType="1"/>
          </p:cNvSpPr>
          <p:nvPr/>
        </p:nvSpPr>
        <p:spPr bwMode="auto">
          <a:xfrm>
            <a:off x="3949488" y="6884811"/>
            <a:ext cx="1848697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88222" y="251883"/>
            <a:ext cx="3949488" cy="671689"/>
          </a:xfrm>
        </p:spPr>
        <p:txBody>
          <a:bodyPr/>
          <a:lstStyle/>
          <a:p>
            <a:r>
              <a:rPr lang="en-US" sz="3500" dirty="0">
                <a:solidFill>
                  <a:schemeClr val="accent1"/>
                </a:solidFill>
                <a:latin typeface="Comic Sans MS" pitchFamily="66" charset="0"/>
              </a:rPr>
              <a:t>Group Velocity</a:t>
            </a:r>
          </a:p>
        </p:txBody>
      </p:sp>
      <p:pic>
        <p:nvPicPr>
          <p:cNvPr id="202755" name="Picture 3" descr="C:\Documents and Settings\achterb\My Documents\AIGDpres\phase_gr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0122" y="167922"/>
            <a:ext cx="4201583" cy="2849431"/>
          </a:xfrm>
          <a:prstGeom prst="rect">
            <a:avLst/>
          </a:prstGeom>
          <a:noFill/>
        </p:spPr>
      </p:pic>
      <p:pic>
        <p:nvPicPr>
          <p:cNvPr id="202756" name="Picture 4" descr="C:\Documents and Settings\achterb\My Documents\AIGDpres\wavepac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95" y="1091495"/>
            <a:ext cx="4369647" cy="171070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420158" y="3106562"/>
            <a:ext cx="3802042" cy="44033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sz="2200" dirty="0"/>
              <a:t>Wave-</a:t>
            </a:r>
            <a:r>
              <a:rPr lang="en-US" sz="2200" u="sng" dirty="0"/>
              <a:t>packet</a:t>
            </a:r>
            <a:r>
              <a:rPr lang="en-US" sz="2200" dirty="0"/>
              <a:t>, Fourier Integral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Line 3"/>
          <p:cNvSpPr>
            <a:spLocks noChangeShapeType="1"/>
          </p:cNvSpPr>
          <p:nvPr/>
        </p:nvSpPr>
        <p:spPr bwMode="auto">
          <a:xfrm>
            <a:off x="2604982" y="2770717"/>
            <a:ext cx="0" cy="134337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>
          <a:xfrm>
            <a:off x="588222" y="251883"/>
            <a:ext cx="3949488" cy="671689"/>
          </a:xfrm>
        </p:spPr>
        <p:txBody>
          <a:bodyPr/>
          <a:lstStyle/>
          <a:p>
            <a:r>
              <a:rPr lang="en-US" sz="3500" dirty="0">
                <a:solidFill>
                  <a:schemeClr val="accent1"/>
                </a:solidFill>
                <a:latin typeface="Comic Sans MS" pitchFamily="66" charset="0"/>
              </a:rPr>
              <a:t>Group Velocity</a:t>
            </a:r>
          </a:p>
        </p:txBody>
      </p:sp>
      <p:pic>
        <p:nvPicPr>
          <p:cNvPr id="203781" name="Picture 5" descr="C:\Documents and Settings\achterb\My Documents\AIGDpres\phase_gr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0122" y="167922"/>
            <a:ext cx="4201583" cy="2849431"/>
          </a:xfrm>
          <a:prstGeom prst="rect">
            <a:avLst/>
          </a:prstGeom>
          <a:noFill/>
        </p:spPr>
      </p:pic>
      <p:pic>
        <p:nvPicPr>
          <p:cNvPr id="203782" name="Picture 6" descr="C:\Documents and Settings\achterb\My Documents\AIGDpres\wavepac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95" y="1091495"/>
            <a:ext cx="4369647" cy="171070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03783" name="Picture 7" descr="C:\Documents and Settings\achterb\My Documents\AIGDpres\wavepac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095" y="4198056"/>
            <a:ext cx="7310755" cy="100578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03784" name="Picture 8" descr="C:\Documents and Settings\achterb\My Documents\AIGDpres\omegaex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6248" y="3106562"/>
            <a:ext cx="3865457" cy="82211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420158" y="3106562"/>
            <a:ext cx="3802042" cy="44033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sz="2200" dirty="0"/>
              <a:t>Wave-</a:t>
            </a:r>
            <a:r>
              <a:rPr lang="en-US" sz="2200" u="sng" dirty="0"/>
              <a:t>packet</a:t>
            </a:r>
            <a:r>
              <a:rPr lang="en-US" sz="2200" dirty="0"/>
              <a:t>, Fourier Integral</a:t>
            </a:r>
          </a:p>
        </p:txBody>
      </p:sp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1260475" y="5373512"/>
            <a:ext cx="4529228" cy="44033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sz="2200" dirty="0"/>
              <a:t>Phase factor  x    effective amplitude</a:t>
            </a:r>
          </a:p>
        </p:txBody>
      </p:sp>
      <p:sp>
        <p:nvSpPr>
          <p:cNvPr id="203789" name="Line 13"/>
          <p:cNvSpPr>
            <a:spLocks noChangeShapeType="1"/>
          </p:cNvSpPr>
          <p:nvPr/>
        </p:nvSpPr>
        <p:spPr bwMode="auto">
          <a:xfrm>
            <a:off x="8403167" y="3946172"/>
            <a:ext cx="0" cy="671689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03790" name="Line 14"/>
          <p:cNvSpPr>
            <a:spLocks noChangeShapeType="1"/>
          </p:cNvSpPr>
          <p:nvPr/>
        </p:nvSpPr>
        <p:spPr bwMode="auto">
          <a:xfrm flipH="1">
            <a:off x="7646882" y="4617861"/>
            <a:ext cx="75628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Line 2"/>
          <p:cNvSpPr>
            <a:spLocks noChangeShapeType="1"/>
          </p:cNvSpPr>
          <p:nvPr/>
        </p:nvSpPr>
        <p:spPr bwMode="auto">
          <a:xfrm>
            <a:off x="5209963" y="5205589"/>
            <a:ext cx="0" cy="100753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04803" name="Line 3"/>
          <p:cNvSpPr>
            <a:spLocks noChangeShapeType="1"/>
          </p:cNvSpPr>
          <p:nvPr/>
        </p:nvSpPr>
        <p:spPr bwMode="auto">
          <a:xfrm>
            <a:off x="2604982" y="2770717"/>
            <a:ext cx="0" cy="134337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>
          <a:xfrm>
            <a:off x="588222" y="251883"/>
            <a:ext cx="3949488" cy="671689"/>
          </a:xfrm>
        </p:spPr>
        <p:txBody>
          <a:bodyPr/>
          <a:lstStyle/>
          <a:p>
            <a:r>
              <a:rPr lang="en-US" sz="3500" dirty="0">
                <a:solidFill>
                  <a:schemeClr val="accent1"/>
                </a:solidFill>
                <a:latin typeface="Comic Sans MS" pitchFamily="66" charset="0"/>
              </a:rPr>
              <a:t>Group Velocity</a:t>
            </a:r>
          </a:p>
        </p:txBody>
      </p:sp>
      <p:pic>
        <p:nvPicPr>
          <p:cNvPr id="204805" name="Picture 5" descr="C:\Documents and Settings\achterb\My Documents\AIGDpres\phase_gr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0122" y="167922"/>
            <a:ext cx="4201583" cy="2849431"/>
          </a:xfrm>
          <a:prstGeom prst="rect">
            <a:avLst/>
          </a:prstGeom>
          <a:noFill/>
        </p:spPr>
      </p:pic>
      <p:pic>
        <p:nvPicPr>
          <p:cNvPr id="204806" name="Picture 6" descr="C:\Documents and Settings\achterb\My Documents\AIGDpres\wavepac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95" y="1091495"/>
            <a:ext cx="4369647" cy="171070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04807" name="Picture 7" descr="C:\Documents and Settings\achterb\My Documents\AIGDpres\wavepac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095" y="4198056"/>
            <a:ext cx="7310755" cy="100578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04808" name="Picture 8" descr="C:\Documents and Settings\achterb\My Documents\AIGDpres\omegaex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6248" y="3106562"/>
            <a:ext cx="3865457" cy="82211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4809" name="Picture 9" descr="C:\Documents and Settings\achterb\My Documents\AIGDpres\groupveldef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5140" y="6297084"/>
            <a:ext cx="2604982" cy="106875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4810" name="Picture 10" descr="C:\Documents and Settings\achterb\My Documents\AIGDpres\groupveldef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4470" y="6297083"/>
            <a:ext cx="3277235" cy="105651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420158" y="3106562"/>
            <a:ext cx="3802042" cy="44033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sz="2200" dirty="0"/>
              <a:t>Wave-</a:t>
            </a:r>
            <a:r>
              <a:rPr lang="en-US" sz="2200" u="sng" dirty="0"/>
              <a:t>packet</a:t>
            </a:r>
            <a:r>
              <a:rPr lang="en-US" sz="2200" dirty="0"/>
              <a:t>, Fourier Integral</a:t>
            </a: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1260475" y="5373512"/>
            <a:ext cx="4529228" cy="44033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sz="2200" dirty="0"/>
              <a:t>Phase factor  x    effective amplitude</a:t>
            </a:r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>
            <a:off x="8403167" y="3946172"/>
            <a:ext cx="0" cy="671689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04814" name="Line 14"/>
          <p:cNvSpPr>
            <a:spLocks noChangeShapeType="1"/>
          </p:cNvSpPr>
          <p:nvPr/>
        </p:nvSpPr>
        <p:spPr bwMode="auto">
          <a:xfrm flipH="1">
            <a:off x="7646882" y="4617861"/>
            <a:ext cx="75628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04815" name="Line 15"/>
          <p:cNvSpPr>
            <a:spLocks noChangeShapeType="1"/>
          </p:cNvSpPr>
          <p:nvPr/>
        </p:nvSpPr>
        <p:spPr bwMode="auto">
          <a:xfrm>
            <a:off x="5714153" y="6800850"/>
            <a:ext cx="75628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>
            <a:off x="402652" y="6232365"/>
            <a:ext cx="1751801" cy="111744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sz="2200" u="sng" dirty="0"/>
              <a:t>Constructive</a:t>
            </a:r>
          </a:p>
          <a:p>
            <a:r>
              <a:rPr lang="en-US" sz="2200" u="sng" dirty="0"/>
              <a:t>interference</a:t>
            </a:r>
            <a:r>
              <a:rPr lang="en-US" sz="2200" dirty="0"/>
              <a:t> </a:t>
            </a:r>
          </a:p>
          <a:p>
            <a:r>
              <a:rPr lang="en-US" sz="2200" dirty="0"/>
              <a:t>in integral</a:t>
            </a:r>
            <a:endParaRPr lang="en-US" sz="2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339850"/>
            <a:ext cx="10079990" cy="62191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"/>
          <p:cNvSpPr txBox="1"/>
          <p:nvPr/>
        </p:nvSpPr>
        <p:spPr>
          <a:xfrm>
            <a:off x="2984500" y="273050"/>
            <a:ext cx="4531690" cy="687995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Gravity Waves</a:t>
            </a:r>
          </a:p>
        </p:txBody>
      </p:sp>
      <p:pic>
        <p:nvPicPr>
          <p:cNvPr id="8" name="Picture 7" descr="capwa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300" y="1568450"/>
            <a:ext cx="7117546" cy="3505200"/>
          </a:xfrm>
          <a:prstGeom prst="rect">
            <a:avLst/>
          </a:prstGeom>
        </p:spPr>
      </p:pic>
      <p:pic>
        <p:nvPicPr>
          <p:cNvPr id="15" name="Picture 14" descr="qw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9900" y="3127878"/>
            <a:ext cx="5514975" cy="4155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1384300" y="3321050"/>
            <a:ext cx="7204313" cy="720183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Doppler Effect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27100" y="2254250"/>
            <a:ext cx="8382000" cy="2895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ppler_effect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1900" y="1568450"/>
            <a:ext cx="4762500" cy="4762500"/>
          </a:xfrm>
          <a:prstGeom prst="rect">
            <a:avLst/>
          </a:prstGeom>
        </p:spPr>
      </p:pic>
      <p:pic>
        <p:nvPicPr>
          <p:cNvPr id="5" name="doppler_effect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17500" y="294005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1384300" y="3397250"/>
            <a:ext cx="7204313" cy="720183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Shock Waves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27100" y="2254250"/>
            <a:ext cx="8382000" cy="2895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oppler_Effect_and_Shock_Waves_HD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98500" y="1949450"/>
            <a:ext cx="8754533" cy="4924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onic_Boom_-_Extreme_Close_Fly_By.mpe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39700" y="-184150"/>
            <a:ext cx="10223500" cy="817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ockwaves-2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41300" y="1187450"/>
            <a:ext cx="9661071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1384300" y="3397250"/>
            <a:ext cx="7848600" cy="720183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Supernova Remnants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27100" y="2254250"/>
            <a:ext cx="8382000" cy="2895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1006c_hub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6899" y="-1242465"/>
            <a:ext cx="11049000" cy="10253572"/>
          </a:xfrm>
          <a:prstGeom prst="rect">
            <a:avLst/>
          </a:prstGeom>
        </p:spPr>
      </p:pic>
      <p:pic>
        <p:nvPicPr>
          <p:cNvPr id="11" name="Picture 10" descr="tycho_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0300" y="349250"/>
            <a:ext cx="4132262" cy="330581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22700" y="349250"/>
            <a:ext cx="25146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a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1900" y="3473450"/>
            <a:ext cx="4743450" cy="37947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70300" y="349250"/>
            <a:ext cx="4114800" cy="3276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kepler_CxoHstSst_com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900" y="196850"/>
            <a:ext cx="3495674" cy="34956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7500" y="273050"/>
            <a:ext cx="3581400" cy="3352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70500" y="6750050"/>
            <a:ext cx="4343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22900" y="3625850"/>
            <a:ext cx="4038600" cy="3048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n1006c_scale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917700" y="3397250"/>
            <a:ext cx="3581400" cy="3581400"/>
          </a:xfrm>
        </p:spPr>
      </p:pic>
      <p:sp>
        <p:nvSpPr>
          <p:cNvPr id="14" name="Rectangle 13"/>
          <p:cNvSpPr/>
          <p:nvPr/>
        </p:nvSpPr>
        <p:spPr>
          <a:xfrm>
            <a:off x="1917700" y="3397250"/>
            <a:ext cx="3581400" cy="3581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51300" y="34925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Tycho SNR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(1572)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0100" y="354965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SN1006 SNR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(1006)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1500" y="606425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Cas</a:t>
            </a:r>
            <a:r>
              <a:rPr lang="en-US" b="1" dirty="0" smtClean="0">
                <a:solidFill>
                  <a:schemeClr val="bg1"/>
                </a:solidFill>
              </a:rPr>
              <a:t> A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(1680 ?)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700" y="34925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Kepler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(1604)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51500" y="621665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Cas</a:t>
            </a:r>
            <a:r>
              <a:rPr lang="en-US" b="1" dirty="0" smtClean="0">
                <a:solidFill>
                  <a:schemeClr val="bg1"/>
                </a:solidFill>
              </a:rPr>
              <a:t> A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1006c_hub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96899" y="-1242465"/>
            <a:ext cx="11049000" cy="10253572"/>
          </a:xfrm>
          <a:prstGeom prst="rect">
            <a:avLst/>
          </a:prstGeom>
        </p:spPr>
      </p:pic>
      <p:pic>
        <p:nvPicPr>
          <p:cNvPr id="5" name="Cassiopeia_A_-_3D_Fly-through.mpe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98500" y="1797050"/>
            <a:ext cx="8610601" cy="4820267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1689100" y="349250"/>
            <a:ext cx="6957033" cy="687354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5000" b="1" dirty="0" err="1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Cas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A SNR flythrough</a:t>
            </a:r>
          </a:p>
        </p:txBody>
      </p:sp>
      <p:sp>
        <p:nvSpPr>
          <p:cNvPr id="7" name="Rectangle 6"/>
          <p:cNvSpPr/>
          <p:nvPr/>
        </p:nvSpPr>
        <p:spPr>
          <a:xfrm>
            <a:off x="698500" y="1797050"/>
            <a:ext cx="8686800" cy="4800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sar_bomba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22300" y="730250"/>
            <a:ext cx="8915400" cy="6686550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469900" y="349250"/>
            <a:ext cx="9409627" cy="687354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Tsar </a:t>
            </a:r>
            <a:r>
              <a:rPr lang="en-US" altLang="zh-CN" sz="5000" b="1" dirty="0" err="1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Bomba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Nuclear Explosion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22300" y="1416050"/>
            <a:ext cx="8915400" cy="5334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337309"/>
            <a:ext cx="12418554" cy="7489995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 descr="wav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499" y="1797050"/>
            <a:ext cx="6406243" cy="2514600"/>
          </a:xfrm>
          <a:prstGeom prst="rect">
            <a:avLst/>
          </a:prstGeom>
        </p:spPr>
      </p:pic>
      <p:pic>
        <p:nvPicPr>
          <p:cNvPr id="10" name="Picture 9" descr="waveDiag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5100" y="4387850"/>
            <a:ext cx="5867403" cy="2886762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2984500" y="273050"/>
            <a:ext cx="4531690" cy="687995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Gravity Waves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1308100" y="2787650"/>
            <a:ext cx="7848600" cy="1969756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</a:t>
            </a:r>
            <a:r>
              <a:rPr lang="en-US" altLang="zh-CN" sz="6000" b="1" dirty="0" err="1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Sedov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-Taylor</a:t>
            </a:r>
          </a:p>
          <a:p>
            <a:pPr>
              <a:lnSpc>
                <a:spcPts val="5000"/>
              </a:lnSpc>
            </a:pP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5000"/>
              </a:lnSpc>
            </a:pP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Expansion Law      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27100" y="2254250"/>
            <a:ext cx="8382000" cy="2895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337309"/>
            <a:ext cx="12418554" cy="7489995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9" descr="wave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5100" y="4387850"/>
            <a:ext cx="5867403" cy="2886762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2984500" y="273050"/>
            <a:ext cx="4531690" cy="687995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Gravity Waves</a:t>
            </a:r>
          </a:p>
        </p:txBody>
      </p:sp>
      <p:pic>
        <p:nvPicPr>
          <p:cNvPr id="6" name="Picture 5" descr="water_wav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299" y="1797050"/>
            <a:ext cx="5751959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ayak_surfing_at_the_Oregon_Coast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27100" y="1035050"/>
            <a:ext cx="8157633" cy="6118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4900" y="6064250"/>
            <a:ext cx="2667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Comic Sans MS" pitchFamily="66" charset="0"/>
              </a:rPr>
              <a:t>Kayak Surfing </a:t>
            </a:r>
          </a:p>
          <a:p>
            <a:r>
              <a:rPr lang="en-US" sz="1500" b="1" dirty="0" smtClean="0">
                <a:solidFill>
                  <a:schemeClr val="bg1"/>
                </a:solidFill>
                <a:latin typeface="Comic Sans MS" pitchFamily="66" charset="0"/>
              </a:rPr>
              <a:t>on ocean gravity waves </a:t>
            </a:r>
          </a:p>
          <a:p>
            <a:r>
              <a:rPr lang="en-US" sz="1500" b="1" dirty="0" smtClean="0">
                <a:solidFill>
                  <a:schemeClr val="bg1"/>
                </a:solidFill>
                <a:latin typeface="Comic Sans MS" pitchFamily="66" charset="0"/>
              </a:rPr>
              <a:t>Oregon Coast </a:t>
            </a:r>
            <a:endParaRPr lang="en-US" sz="15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bstract-wav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300" y="501650"/>
            <a:ext cx="4459211" cy="3124200"/>
          </a:xfrm>
        </p:spPr>
      </p:pic>
      <p:pic>
        <p:nvPicPr>
          <p:cNvPr id="5" name="Picture 4" descr="large_waves_t1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3500" y="2101850"/>
            <a:ext cx="4816036" cy="3200400"/>
          </a:xfrm>
          <a:prstGeom prst="rect">
            <a:avLst/>
          </a:prstGeom>
        </p:spPr>
      </p:pic>
      <p:pic>
        <p:nvPicPr>
          <p:cNvPr id="6" name="Picture 5" descr="waves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0500" y="3930650"/>
            <a:ext cx="4350413" cy="3267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37100" y="425450"/>
            <a:ext cx="5867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Waves:</a:t>
            </a:r>
          </a:p>
          <a:p>
            <a:r>
              <a:rPr lang="en-US" altLang="zh-CN" sz="4500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sea &amp; ocean waves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1155700" y="3321050"/>
            <a:ext cx="7204313" cy="687354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Sound Waves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27100" y="2254250"/>
            <a:ext cx="8382000" cy="2895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08300" y="501650"/>
            <a:ext cx="5867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Sound Waves:</a:t>
            </a:r>
          </a:p>
          <a:p>
            <a:r>
              <a:rPr lang="en-US" altLang="zh-CN" sz="4500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 </a:t>
            </a:r>
          </a:p>
        </p:txBody>
      </p:sp>
      <p:pic>
        <p:nvPicPr>
          <p:cNvPr id="9" name="Picture 8" descr="sound-wa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300" y="1720850"/>
            <a:ext cx="4183380" cy="5486400"/>
          </a:xfrm>
          <a:prstGeom prst="rect">
            <a:avLst/>
          </a:prstGeom>
        </p:spPr>
      </p:pic>
      <p:pic>
        <p:nvPicPr>
          <p:cNvPr id="10" name="Picture 9" descr="violin-soundw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4699" y="1720850"/>
            <a:ext cx="7700211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imated.soundwav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99700" cy="10299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08300" y="501650"/>
            <a:ext cx="5867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Sound Waves</a:t>
            </a:r>
          </a:p>
          <a:p>
            <a:r>
              <a:rPr lang="en-US" altLang="zh-CN" sz="4500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14020</TotalTime>
  <Words>144</Words>
  <Application>Microsoft Office PowerPoint</Application>
  <PresentationFormat>Custom</PresentationFormat>
  <Paragraphs>62</Paragraphs>
  <Slides>30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Phase velocity</vt:lpstr>
      <vt:lpstr>Phase velocity</vt:lpstr>
      <vt:lpstr>Phase velocity</vt:lpstr>
      <vt:lpstr>Group Velocity</vt:lpstr>
      <vt:lpstr>Group Velocity</vt:lpstr>
      <vt:lpstr>Group Velocity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weygaert</cp:lastModifiedBy>
  <cp:revision>87</cp:revision>
  <dcterms:created xsi:type="dcterms:W3CDTF">2006-08-16T00:00:00Z</dcterms:created>
  <dcterms:modified xsi:type="dcterms:W3CDTF">2011-05-19T06:54:02Z</dcterms:modified>
</cp:coreProperties>
</file>