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82" r:id="rId2"/>
    <p:sldId id="386" r:id="rId3"/>
    <p:sldId id="387" r:id="rId4"/>
    <p:sldId id="388" r:id="rId5"/>
    <p:sldId id="391" r:id="rId6"/>
    <p:sldId id="393" r:id="rId7"/>
    <p:sldId id="389" r:id="rId8"/>
    <p:sldId id="394" r:id="rId9"/>
    <p:sldId id="390" r:id="rId10"/>
    <p:sldId id="408" r:id="rId11"/>
    <p:sldId id="409" r:id="rId12"/>
    <p:sldId id="384" r:id="rId13"/>
    <p:sldId id="395" r:id="rId14"/>
    <p:sldId id="396" r:id="rId15"/>
    <p:sldId id="397" r:id="rId16"/>
    <p:sldId id="398" r:id="rId17"/>
    <p:sldId id="399" r:id="rId18"/>
    <p:sldId id="400" r:id="rId19"/>
    <p:sldId id="401" r:id="rId20"/>
    <p:sldId id="372" r:id="rId21"/>
    <p:sldId id="402" r:id="rId22"/>
    <p:sldId id="403" r:id="rId23"/>
    <p:sldId id="404" r:id="rId24"/>
    <p:sldId id="405" r:id="rId25"/>
    <p:sldId id="406" r:id="rId26"/>
    <p:sldId id="282" r:id="rId27"/>
    <p:sldId id="371" r:id="rId28"/>
    <p:sldId id="379" r:id="rId29"/>
    <p:sldId id="380" r:id="rId30"/>
    <p:sldId id="381" r:id="rId31"/>
    <p:sldId id="272" r:id="rId32"/>
    <p:sldId id="375" r:id="rId33"/>
    <p:sldId id="376" r:id="rId34"/>
    <p:sldId id="377" r:id="rId35"/>
    <p:sldId id="273" r:id="rId36"/>
    <p:sldId id="274" r:id="rId37"/>
    <p:sldId id="378" r:id="rId38"/>
    <p:sldId id="373" r:id="rId39"/>
    <p:sldId id="275" r:id="rId40"/>
    <p:sldId id="276" r:id="rId41"/>
    <p:sldId id="277" r:id="rId42"/>
    <p:sldId id="278" r:id="rId43"/>
  </p:sldIdLst>
  <p:sldSz cx="10083800" cy="7556500"/>
  <p:notesSz cx="6858000" cy="9144000"/>
  <p:defaultText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BF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1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2.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46.wmf"/><Relationship Id="rId4"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222" y="1511300"/>
            <a:ext cx="8658623" cy="2015067"/>
          </a:xfrm>
          <a:ln>
            <a:noFill/>
          </a:ln>
        </p:spPr>
        <p:txBody>
          <a:bodyPr vert="horz" tIns="0" rIns="2015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88222" y="3557368"/>
            <a:ext cx="8661984" cy="1931106"/>
          </a:xfrm>
        </p:spPr>
        <p:txBody>
          <a:bodyPr lIns="0" rIns="20159"/>
          <a:lstStyle>
            <a:lvl1pPr marL="0" marR="50397" indent="0" algn="r">
              <a:buNone/>
              <a:defRPr>
                <a:solidFill>
                  <a:schemeClr val="tx1"/>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5/16/2011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755" y="1007535"/>
            <a:ext cx="2268855" cy="574259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190" y="1007535"/>
            <a:ext cx="6638502" cy="574259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860" y="1450848"/>
            <a:ext cx="8571230" cy="150122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84860" y="2980139"/>
            <a:ext cx="8571230" cy="1663479"/>
          </a:xfrm>
        </p:spPr>
        <p:txBody>
          <a:bodyPr lIns="50397" rIns="50397"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190" y="775801"/>
            <a:ext cx="9075420" cy="1259417"/>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4190" y="2115649"/>
            <a:ext cx="4453678" cy="4886537"/>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5932" y="2115649"/>
            <a:ext cx="4453678" cy="4886537"/>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190" y="775801"/>
            <a:ext cx="9075420" cy="1259417"/>
          </a:xfrm>
        </p:spPr>
        <p:txBody>
          <a:bodyPr tIns="50397"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190" y="2044209"/>
            <a:ext cx="4455430" cy="726508"/>
          </a:xfrm>
        </p:spPr>
        <p:txBody>
          <a:bodyPr lIns="50397" tIns="0" rIns="50397"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2431" y="2049177"/>
            <a:ext cx="4457180" cy="721540"/>
          </a:xfrm>
        </p:spPr>
        <p:txBody>
          <a:bodyPr lIns="50397" tIns="0" rIns="50397"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4190" y="2770717"/>
            <a:ext cx="4455430" cy="423741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22431" y="2770717"/>
            <a:ext cx="4457180" cy="423741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190" y="775801"/>
            <a:ext cx="9159452" cy="1259417"/>
          </a:xfrm>
        </p:spPr>
        <p:txBody>
          <a:bodyPr vert="horz" tIns="5039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5" y="566740"/>
            <a:ext cx="3025140" cy="1280407"/>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56285" y="1847144"/>
            <a:ext cx="3025140" cy="5037667"/>
          </a:xfrm>
        </p:spPr>
        <p:txBody>
          <a:bodyPr lIns="20159" rIns="20159"/>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42486" y="1847144"/>
            <a:ext cx="5637124" cy="5037667"/>
          </a:xfrm>
        </p:spPr>
        <p:txBody>
          <a:bodyPr tIns="0"/>
          <a:lstStyle>
            <a:lvl1pPr>
              <a:defRPr sz="3100"/>
            </a:lvl1pPr>
            <a:lvl2pPr>
              <a:defRPr sz="2900"/>
            </a:lvl2pPr>
            <a:lvl3pPr>
              <a:defRPr sz="26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91122" y="1220937"/>
            <a:ext cx="5798185" cy="45339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12" name="Right Triangle 11"/>
          <p:cNvSpPr/>
          <p:nvPr/>
        </p:nvSpPr>
        <p:spPr>
          <a:xfrm rot="420000" flipV="1">
            <a:off x="8826781" y="5905671"/>
            <a:ext cx="171425" cy="1712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2" name="Title 1"/>
          <p:cNvSpPr>
            <a:spLocks noGrp="1"/>
          </p:cNvSpPr>
          <p:nvPr>
            <p:ph type="title"/>
          </p:nvPr>
        </p:nvSpPr>
        <p:spPr>
          <a:xfrm>
            <a:off x="672253" y="1296876"/>
            <a:ext cx="2440280" cy="1743814"/>
          </a:xfrm>
        </p:spPr>
        <p:txBody>
          <a:bodyPr vert="horz" lIns="50397" tIns="50397" rIns="50397" bIns="50397" anchor="b"/>
          <a:lstStyle>
            <a:lvl1pPr algn="l">
              <a:buNone/>
              <a:defRPr sz="22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72254" y="3116902"/>
            <a:ext cx="2436918" cy="2401288"/>
          </a:xfrm>
        </p:spPr>
        <p:txBody>
          <a:bodyPr lIns="70556" rIns="50397" bIns="50397" anchor="t"/>
          <a:lstStyle>
            <a:lvl1pPr marL="0" indent="0" algn="l">
              <a:spcBef>
                <a:spcPts val="276"/>
              </a:spcBef>
              <a:buFontTx/>
              <a:buNone/>
              <a:defRPr sz="14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907357" y="7003756"/>
            <a:ext cx="672253" cy="402314"/>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844055" y="1321690"/>
            <a:ext cx="5092319" cy="4332393"/>
          </a:xfrm>
          <a:prstGeom prst="rect">
            <a:avLst/>
          </a:prstGeom>
          <a:solidFill>
            <a:schemeClr val="bg2"/>
          </a:solidFill>
          <a:ln w="3000" cap="rnd">
            <a:solidFill>
              <a:srgbClr val="C0C0C0"/>
            </a:solidFill>
            <a:round/>
          </a:ln>
          <a:effectLst/>
        </p:spPr>
        <p:txBody>
          <a:bodyPr/>
          <a:lstStyle>
            <a:lvl1pPr marL="0" indent="0">
              <a:buNone/>
              <a:defRPr sz="3500"/>
            </a:lvl1pPr>
          </a:lstStyle>
          <a:p>
            <a:r>
              <a:rPr kumimoji="0" lang="en-US" smtClean="0"/>
              <a:t>Click icon to add picture</a:t>
            </a:r>
            <a:endParaRPr kumimoji="0" lang="en-US" dirty="0"/>
          </a:p>
        </p:txBody>
      </p:sp>
      <p:sp>
        <p:nvSpPr>
          <p:cNvPr id="10" name="Freeform 9"/>
          <p:cNvSpPr>
            <a:spLocks/>
          </p:cNvSpPr>
          <p:nvPr/>
        </p:nvSpPr>
        <p:spPr bwMode="auto">
          <a:xfrm flipV="1">
            <a:off x="-10504" y="6409031"/>
            <a:ext cx="10104808" cy="114746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831821" y="6853326"/>
            <a:ext cx="5251979" cy="703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504" y="-7872"/>
            <a:ext cx="10104808" cy="114746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831821" y="-7871"/>
            <a:ext cx="5251979" cy="703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04190" y="775801"/>
            <a:ext cx="9075420" cy="1259417"/>
          </a:xfrm>
          <a:prstGeom prst="rect">
            <a:avLst/>
          </a:prstGeom>
        </p:spPr>
        <p:txBody>
          <a:bodyPr vert="horz" lIns="0" tIns="50397"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504190" y="2132612"/>
            <a:ext cx="9075420" cy="4836160"/>
          </a:xfrm>
          <a:prstGeom prst="rect">
            <a:avLst/>
          </a:prstGeom>
        </p:spPr>
        <p:txBody>
          <a:bodyPr vert="horz" lIns="100794" tIns="50397" rIns="100794" bIns="5039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4190" y="7003756"/>
            <a:ext cx="2352887" cy="40231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fld id="{1D8BD707-D9CF-40AE-B4C6-C98DA3205C09}" type="datetimeFigureOut">
              <a:rPr lang="en-US" smtClean="0"/>
              <a:pPr/>
              <a:t>5/16/2011</a:t>
            </a:fld>
            <a:endParaRPr lang="en-US"/>
          </a:p>
        </p:txBody>
      </p:sp>
      <p:sp>
        <p:nvSpPr>
          <p:cNvPr id="22" name="Footer Placeholder 21"/>
          <p:cNvSpPr>
            <a:spLocks noGrp="1"/>
          </p:cNvSpPr>
          <p:nvPr>
            <p:ph type="ftr" sz="quarter" idx="3"/>
          </p:nvPr>
        </p:nvSpPr>
        <p:spPr>
          <a:xfrm>
            <a:off x="2941109" y="7003756"/>
            <a:ext cx="3697393" cy="40231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739293" y="7003756"/>
            <a:ext cx="840317" cy="402314"/>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20971" y="223023"/>
            <a:ext cx="10124104" cy="715349"/>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500" b="0" kern="1200">
          <a:ln>
            <a:noFill/>
          </a:ln>
          <a:solidFill>
            <a:schemeClr val="tx2"/>
          </a:solidFill>
          <a:effectLst/>
          <a:latin typeface="+mj-lt"/>
          <a:ea typeface="+mj-ea"/>
          <a:cs typeface="+mj-cs"/>
        </a:defRPr>
      </a:lvl1pPr>
    </p:titleStyle>
    <p:bodyStyle>
      <a:lvl1pPr marL="302383" indent="-302383"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05560" indent="-272145"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1007943" indent="-272145"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10326" indent="-231827"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12709" indent="-231827"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15092" indent="-231827"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9063" indent="-201589"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1446" indent="-201589"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oleObject18.bin"/><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40.bin"/><Relationship Id="rId5" Type="http://schemas.openxmlformats.org/officeDocument/2006/relationships/image" Target="../media/image49.png"/><Relationship Id="rId4"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51.jpeg"/><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8.bin"/><Relationship Id="rId7" Type="http://schemas.openxmlformats.org/officeDocument/2006/relationships/image" Target="../media/image63.png"/><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51.bin"/><Relationship Id="rId11" Type="http://schemas.openxmlformats.org/officeDocument/2006/relationships/oleObject" Target="../embeddings/oleObject55.bin"/><Relationship Id="rId5" Type="http://schemas.openxmlformats.org/officeDocument/2006/relationships/oleObject" Target="../embeddings/oleObject50.bin"/><Relationship Id="rId10" Type="http://schemas.openxmlformats.org/officeDocument/2006/relationships/oleObject" Target="../embeddings/oleObject54.bin"/><Relationship Id="rId4" Type="http://schemas.openxmlformats.org/officeDocument/2006/relationships/oleObject" Target="../embeddings/oleObject49.bin"/><Relationship Id="rId9" Type="http://schemas.openxmlformats.org/officeDocument/2006/relationships/oleObject" Target="../embeddings/oleObject53.bin"/></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74.gif"/></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6.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3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 Id="rId5" Type="http://schemas.openxmlformats.org/officeDocument/2006/relationships/image" Target="../media/image84.jpeg"/><Relationship Id="rId4" Type="http://schemas.openxmlformats.org/officeDocument/2006/relationships/image" Target="../media/image83.jpeg"/></Relationships>
</file>

<file path=ppt/slides/_rels/slide37.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62.bin"/><Relationship Id="rId5" Type="http://schemas.openxmlformats.org/officeDocument/2006/relationships/image" Target="../media/image89.jpeg"/><Relationship Id="rId4" Type="http://schemas.openxmlformats.org/officeDocument/2006/relationships/oleObject" Target="../embeddings/oleObject61.bin"/></Relationships>
</file>

<file path=ppt/slides/_rels/slide39.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 Id="rId5" Type="http://schemas.openxmlformats.org/officeDocument/2006/relationships/image" Target="../media/image100.jpeg"/><Relationship Id="rId4"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xml"/><Relationship Id="rId4" Type="http://schemas.openxmlformats.org/officeDocument/2006/relationships/image" Target="../media/image103.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9.png"/><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video" Target="file:///E:\Documents\Rien\science\physics\fluidmechanics\images\bernoulli\Science_experiment_-_Fluid_Mechanics.mpeg" TargetMode="Externa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video" Target="file:///E:\Documents\Rien\science\physics\fluidmechanics\images\bernoulli\airdynamics.mp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241300" y="3321050"/>
            <a:ext cx="8928100" cy="687354"/>
          </a:xfrm>
          <a:prstGeom prst="rect">
            <a:avLst/>
          </a:prstGeom>
          <a:noFill/>
        </p:spPr>
        <p:txBody>
          <a:bodyPr wrap="squar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   Bernoulli Applications  </a:t>
            </a:r>
          </a:p>
        </p:txBody>
      </p:sp>
      <p:sp>
        <p:nvSpPr>
          <p:cNvPr id="43" name="Rectangle 42"/>
          <p:cNvSpPr/>
          <p:nvPr/>
        </p:nvSpPr>
        <p:spPr>
          <a:xfrm>
            <a:off x="927100" y="2254250"/>
            <a:ext cx="8382000" cy="2895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endParaRPr lang="en-US" dirty="0" smtClean="0">
              <a:solidFill>
                <a:schemeClr val="bg1"/>
              </a:solidFill>
              <a:latin typeface="Comic Sans MS" pitchFamily="66" charset="0"/>
            </a:endParaRPr>
          </a:p>
        </p:txBody>
      </p:sp>
      <p:sp>
        <p:nvSpPr>
          <p:cNvPr id="8" name="TextBox 7"/>
          <p:cNvSpPr txBox="1"/>
          <p:nvPr/>
        </p:nvSpPr>
        <p:spPr>
          <a:xfrm>
            <a:off x="317500" y="1644650"/>
            <a:ext cx="8915400" cy="8787021"/>
          </a:xfrm>
          <a:prstGeom prst="rect">
            <a:avLst/>
          </a:prstGeom>
          <a:noFill/>
        </p:spPr>
        <p:txBody>
          <a:bodyPr wrap="square" rtlCol="0">
            <a:spAutoFit/>
          </a:bodyPr>
          <a:lstStyle/>
          <a:p>
            <a:r>
              <a:rPr lang="en-US" sz="2200" b="1" dirty="0" smtClean="0">
                <a:solidFill>
                  <a:schemeClr val="bg1"/>
                </a:solidFill>
                <a:latin typeface="Comic Sans MS" pitchFamily="66" charset="0"/>
              </a:rPr>
              <a:t>Bernoulli Equation: compressible fluids.</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 very interesting application of the Bernoulli equation, for compressible fluids, concerns </a:t>
            </a:r>
          </a:p>
          <a:p>
            <a:r>
              <a:rPr lang="en-US" sz="1500" dirty="0" smtClean="0">
                <a:solidFill>
                  <a:schemeClr val="bg1"/>
                </a:solidFill>
                <a:latin typeface="Comic Sans MS" pitchFamily="66" charset="0"/>
              </a:rPr>
              <a:t>the </a:t>
            </a:r>
            <a:r>
              <a:rPr lang="en-US" sz="1500" i="1" dirty="0" smtClean="0">
                <a:solidFill>
                  <a:schemeClr val="bg1"/>
                </a:solidFill>
                <a:latin typeface="Comic Sans MS" pitchFamily="66" charset="0"/>
              </a:rPr>
              <a:t>de Laval nozzle. </a:t>
            </a:r>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endParaRPr lang="en-US" sz="1500" i="1" dirty="0" smtClean="0">
              <a:solidFill>
                <a:schemeClr val="bg1"/>
              </a:solidFill>
              <a:latin typeface="Comic Sans MS" pitchFamily="66" charset="0"/>
            </a:endParaRPr>
          </a:p>
          <a:p>
            <a:r>
              <a:rPr lang="en-US" sz="1500" dirty="0" smtClean="0">
                <a:solidFill>
                  <a:schemeClr val="bg1"/>
                </a:solidFill>
                <a:latin typeface="Comic Sans MS" pitchFamily="66" charset="0"/>
              </a:rPr>
              <a:t>A de Laval nozzle is a tube that is pinched in the middle, making a carefully balanced, asymmetric hourglass-shape. The nozzle was developed in 1888 by the Swedish inventor </a:t>
            </a:r>
            <a:r>
              <a:rPr lang="en-US" sz="1500" dirty="0" err="1" smtClean="0">
                <a:solidFill>
                  <a:schemeClr val="bg1"/>
                </a:solidFill>
                <a:latin typeface="Comic Sans MS" pitchFamily="66" charset="0"/>
              </a:rPr>
              <a:t>Gustaf</a:t>
            </a:r>
            <a:r>
              <a:rPr lang="en-US" sz="1500" dirty="0" smtClean="0">
                <a:solidFill>
                  <a:schemeClr val="bg1"/>
                </a:solidFill>
                <a:latin typeface="Comic Sans MS" pitchFamily="66" charset="0"/>
              </a:rPr>
              <a:t> de Laval for use on a steam turbine.  The principle was first used for rocket engines by Robert </a:t>
            </a:r>
            <a:r>
              <a:rPr lang="en-US" sz="1500" dirty="0" smtClean="0">
                <a:solidFill>
                  <a:schemeClr val="bg1"/>
                </a:solidFill>
                <a:latin typeface="Comic Sans MS" pitchFamily="66" charset="0"/>
              </a:rPr>
              <a:t>Goddard.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The </a:t>
            </a:r>
            <a:r>
              <a:rPr lang="en-US" sz="1500" dirty="0" smtClean="0">
                <a:solidFill>
                  <a:schemeClr val="bg1"/>
                </a:solidFill>
                <a:latin typeface="Comic Sans MS" pitchFamily="66" charset="0"/>
              </a:rPr>
              <a:t>de Laval nozzle forms a nice platform to highlight the </a:t>
            </a:r>
            <a:r>
              <a:rPr lang="en-US" sz="1500" dirty="0" smtClean="0">
                <a:solidFill>
                  <a:schemeClr val="bg1"/>
                </a:solidFill>
                <a:latin typeface="Comic Sans MS" pitchFamily="66" charset="0"/>
              </a:rPr>
              <a:t>differences </a:t>
            </a:r>
            <a:r>
              <a:rPr lang="en-US" sz="1500" dirty="0" smtClean="0">
                <a:solidFill>
                  <a:schemeClr val="bg1"/>
                </a:solidFill>
                <a:latin typeface="Comic Sans MS" pitchFamily="66" charset="0"/>
              </a:rPr>
              <a:t>introduced by the compressibility of a gas </a:t>
            </a:r>
            <a:r>
              <a:rPr lang="en-US" sz="1500" dirty="0" smtClean="0">
                <a:solidFill>
                  <a:schemeClr val="bg1"/>
                </a:solidFill>
                <a:latin typeface="Comic Sans MS" pitchFamily="66" charset="0"/>
              </a:rPr>
              <a:t>when </a:t>
            </a:r>
            <a:r>
              <a:rPr lang="en-US" sz="1500" dirty="0" smtClean="0">
                <a:solidFill>
                  <a:schemeClr val="bg1"/>
                </a:solidFill>
                <a:latin typeface="Comic Sans MS" pitchFamily="66" charset="0"/>
              </a:rPr>
              <a:t>applying Bernoulli’s theorem.</a:t>
            </a:r>
          </a:p>
          <a:p>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i="1" dirty="0">
              <a:solidFill>
                <a:schemeClr val="bg1"/>
              </a:solidFill>
              <a:latin typeface="Comic Sans MS" pitchFamily="66" charset="0"/>
            </a:endParaRPr>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pic>
        <p:nvPicPr>
          <p:cNvPr id="9" name="Picture 8" descr="ts.jpg"/>
          <p:cNvPicPr>
            <a:picLocks noChangeAspect="1"/>
          </p:cNvPicPr>
          <p:nvPr/>
        </p:nvPicPr>
        <p:blipFill>
          <a:blip r:embed="rId2" cstate="print"/>
          <a:stretch>
            <a:fillRect/>
          </a:stretch>
        </p:blipFill>
        <p:spPr>
          <a:xfrm rot="16200000">
            <a:off x="3463187" y="-53237"/>
            <a:ext cx="2438400" cy="82725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8" name="TextBox 7"/>
          <p:cNvSpPr txBox="1"/>
          <p:nvPr/>
        </p:nvSpPr>
        <p:spPr>
          <a:xfrm>
            <a:off x="317500" y="1339850"/>
            <a:ext cx="8915400" cy="6832640"/>
          </a:xfrm>
          <a:prstGeom prst="rect">
            <a:avLst/>
          </a:prstGeom>
          <a:noFill/>
        </p:spPr>
        <p:txBody>
          <a:bodyPr wrap="square" rtlCol="0">
            <a:spAutoFit/>
          </a:bodyPr>
          <a:lstStyle/>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The de Laval nozzle </a:t>
            </a:r>
            <a:r>
              <a:rPr lang="en-US" sz="1500" dirty="0" smtClean="0">
                <a:solidFill>
                  <a:schemeClr val="bg1"/>
                </a:solidFill>
                <a:latin typeface="Comic Sans MS" pitchFamily="66" charset="0"/>
              </a:rPr>
              <a:t>is </a:t>
            </a:r>
            <a:r>
              <a:rPr lang="en-US" sz="1500" dirty="0" smtClean="0">
                <a:solidFill>
                  <a:schemeClr val="bg1"/>
                </a:solidFill>
                <a:latin typeface="Comic Sans MS" pitchFamily="66" charset="0"/>
              </a:rPr>
              <a:t>used to accelerate a hot, </a:t>
            </a:r>
            <a:r>
              <a:rPr lang="en-US" sz="1500" dirty="0" err="1" smtClean="0">
                <a:solidFill>
                  <a:schemeClr val="bg1"/>
                </a:solidFill>
                <a:latin typeface="Comic Sans MS" pitchFamily="66" charset="0"/>
              </a:rPr>
              <a:t>pressurised</a:t>
            </a:r>
            <a:r>
              <a:rPr lang="en-US" sz="1500" dirty="0" smtClean="0">
                <a:solidFill>
                  <a:schemeClr val="bg1"/>
                </a:solidFill>
                <a:latin typeface="Comic Sans MS" pitchFamily="66" charset="0"/>
              </a:rPr>
              <a:t> gas passing through it to a </a:t>
            </a:r>
            <a:r>
              <a:rPr lang="en-US" sz="1500" i="1" dirty="0" smtClean="0">
                <a:solidFill>
                  <a:schemeClr val="bg1"/>
                </a:solidFill>
                <a:latin typeface="Comic Sans MS" pitchFamily="66" charset="0"/>
              </a:rPr>
              <a:t>supersonic </a:t>
            </a:r>
            <a:r>
              <a:rPr lang="en-US" sz="1500" i="1" dirty="0" smtClean="0">
                <a:solidFill>
                  <a:schemeClr val="bg1"/>
                </a:solidFill>
                <a:latin typeface="Comic Sans MS" pitchFamily="66" charset="0"/>
              </a:rPr>
              <a:t>speed</a:t>
            </a:r>
            <a:r>
              <a:rPr lang="en-US" sz="1500" dirty="0" smtClean="0">
                <a:solidFill>
                  <a:schemeClr val="bg1"/>
                </a:solidFill>
                <a:latin typeface="Comic Sans MS" pitchFamily="66" charset="0"/>
              </a:rPr>
              <a:t>.  </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High-pressure gas coming from the combustion chamber enters the nozzle and flows into </a:t>
            </a:r>
            <a:r>
              <a:rPr lang="en-US" sz="1500" dirty="0" smtClean="0">
                <a:solidFill>
                  <a:schemeClr val="bg1"/>
                </a:solidFill>
                <a:latin typeface="Comic Sans MS" pitchFamily="66" charset="0"/>
              </a:rPr>
              <a:t>a</a:t>
            </a:r>
            <a:r>
              <a:rPr lang="en-US" sz="1500" dirty="0" smtClean="0">
                <a:solidFill>
                  <a:schemeClr val="bg1"/>
                </a:solidFill>
                <a:latin typeface="Comic Sans MS" pitchFamily="66" charset="0"/>
              </a:rPr>
              <a:t> region where the nozzle cross section decreases,  </a:t>
            </a:r>
            <a:r>
              <a:rPr lang="en-US" sz="1500" dirty="0" err="1" smtClean="0">
                <a:solidFill>
                  <a:schemeClr val="bg1"/>
                </a:solidFill>
                <a:latin typeface="Comic Sans MS" pitchFamily="66" charset="0"/>
              </a:rPr>
              <a:t>dA</a:t>
            </a:r>
            <a:r>
              <a:rPr lang="en-US" sz="1500" dirty="0" smtClean="0">
                <a:solidFill>
                  <a:schemeClr val="bg1"/>
                </a:solidFill>
                <a:latin typeface="Comic Sans MS" pitchFamily="66" charset="0"/>
              </a:rPr>
              <a:t>/</a:t>
            </a:r>
            <a:r>
              <a:rPr lang="en-US" sz="1500" dirty="0" err="1" smtClean="0">
                <a:solidFill>
                  <a:schemeClr val="bg1"/>
                </a:solidFill>
                <a:latin typeface="Comic Sans MS" pitchFamily="66" charset="0"/>
              </a:rPr>
              <a:t>dx</a:t>
            </a:r>
            <a:r>
              <a:rPr lang="en-US" sz="1500" dirty="0" smtClean="0">
                <a:solidFill>
                  <a:schemeClr val="bg1"/>
                </a:solidFill>
                <a:latin typeface="Comic Sans MS" pitchFamily="66" charset="0"/>
              </a:rPr>
              <a:t> &lt; 0. The thermal energy is </a:t>
            </a:r>
            <a:r>
              <a:rPr lang="en-US" sz="1500" dirty="0" smtClean="0">
                <a:solidFill>
                  <a:schemeClr val="bg1"/>
                </a:solidFill>
                <a:latin typeface="Comic Sans MS" pitchFamily="66" charset="0"/>
              </a:rPr>
              <a:t>converted into kinetic energy of the flow, and the flow goes through a sonic point at the critical point where the nozzle cross section narrows to its minimum (</a:t>
            </a:r>
            <a:r>
              <a:rPr lang="en-US" sz="1500" dirty="0" err="1" smtClean="0">
                <a:solidFill>
                  <a:schemeClr val="bg1"/>
                </a:solidFill>
                <a:latin typeface="Comic Sans MS" pitchFamily="66" charset="0"/>
              </a:rPr>
              <a:t>dA</a:t>
            </a:r>
            <a:r>
              <a:rPr lang="en-US" sz="1500" dirty="0" smtClean="0">
                <a:solidFill>
                  <a:schemeClr val="bg1"/>
                </a:solidFill>
                <a:latin typeface="Comic Sans MS" pitchFamily="66" charset="0"/>
              </a:rPr>
              <a:t>/</a:t>
            </a:r>
            <a:r>
              <a:rPr lang="en-US" sz="1500" dirty="0" err="1" smtClean="0">
                <a:solidFill>
                  <a:schemeClr val="bg1"/>
                </a:solidFill>
                <a:latin typeface="Comic Sans MS" pitchFamily="66" charset="0"/>
              </a:rPr>
              <a:t>dx</a:t>
            </a:r>
            <a:r>
              <a:rPr lang="en-US" sz="1500" dirty="0" smtClean="0">
                <a:solidFill>
                  <a:schemeClr val="bg1"/>
                </a:solidFill>
                <a:latin typeface="Comic Sans MS" pitchFamily="66" charset="0"/>
              </a:rPr>
              <a:t>=0). At that point t</a:t>
            </a:r>
            <a:r>
              <a:rPr lang="en-US" sz="1500" dirty="0" smtClean="0">
                <a:solidFill>
                  <a:schemeClr val="bg1"/>
                </a:solidFill>
                <a:latin typeface="Comic Sans MS" pitchFamily="66" charset="0"/>
              </a:rPr>
              <a:t>he flow speed reaches the sound velocity. The cross section increases again after </a:t>
            </a:r>
            <a:r>
              <a:rPr lang="en-US" sz="1500" dirty="0" smtClean="0">
                <a:solidFill>
                  <a:schemeClr val="bg1"/>
                </a:solidFill>
                <a:latin typeface="Comic Sans MS" pitchFamily="66" charset="0"/>
              </a:rPr>
              <a:t>the critical point, and the gas is further accelerate to supersonic speeds. </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The de Laval nozzle shapes </a:t>
            </a:r>
            <a:r>
              <a:rPr lang="en-US" sz="1500" dirty="0" smtClean="0">
                <a:solidFill>
                  <a:schemeClr val="bg1"/>
                </a:solidFill>
                <a:latin typeface="Comic Sans MS" pitchFamily="66" charset="0"/>
              </a:rPr>
              <a:t>the exhaust flow </a:t>
            </a:r>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so </a:t>
            </a:r>
            <a:r>
              <a:rPr lang="en-US" sz="1500" dirty="0" smtClean="0">
                <a:solidFill>
                  <a:schemeClr val="bg1"/>
                </a:solidFill>
                <a:latin typeface="Comic Sans MS" pitchFamily="66" charset="0"/>
              </a:rPr>
              <a:t>that the heat energy propelling the flow </a:t>
            </a:r>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is maximally </a:t>
            </a:r>
            <a:r>
              <a:rPr lang="en-US" sz="1500" dirty="0" smtClean="0">
                <a:solidFill>
                  <a:schemeClr val="bg1"/>
                </a:solidFill>
                <a:latin typeface="Comic Sans MS" pitchFamily="66" charset="0"/>
              </a:rPr>
              <a:t>converted into </a:t>
            </a:r>
            <a:r>
              <a:rPr lang="en-US" sz="1500" dirty="0" smtClean="0">
                <a:solidFill>
                  <a:schemeClr val="bg1"/>
                </a:solidFill>
                <a:latin typeface="Comic Sans MS" pitchFamily="66" charset="0"/>
              </a:rPr>
              <a:t>directed </a:t>
            </a:r>
          </a:p>
          <a:p>
            <a:r>
              <a:rPr lang="en-US" sz="1500" dirty="0" smtClean="0">
                <a:solidFill>
                  <a:schemeClr val="bg1"/>
                </a:solidFill>
                <a:latin typeface="Comic Sans MS" pitchFamily="66" charset="0"/>
              </a:rPr>
              <a:t>kinetic </a:t>
            </a:r>
            <a:r>
              <a:rPr lang="en-US" sz="1500" dirty="0" smtClean="0">
                <a:solidFill>
                  <a:schemeClr val="bg1"/>
                </a:solidFill>
                <a:latin typeface="Comic Sans MS" pitchFamily="66" charset="0"/>
              </a:rPr>
              <a:t>energy. </a:t>
            </a:r>
            <a:r>
              <a:rPr lang="en-US" sz="1500" dirty="0" smtClean="0">
                <a:solidFill>
                  <a:schemeClr val="bg1"/>
                </a:solidFill>
                <a:latin typeface="Comic Sans MS" pitchFamily="66" charset="0"/>
              </a:rPr>
              <a:t> </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Because of its properties, the </a:t>
            </a:r>
            <a:r>
              <a:rPr lang="en-US" sz="1500" dirty="0" smtClean="0">
                <a:solidFill>
                  <a:schemeClr val="bg1"/>
                </a:solidFill>
                <a:latin typeface="Comic Sans MS" pitchFamily="66" charset="0"/>
              </a:rPr>
              <a:t>nozzle is widely </a:t>
            </a:r>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used </a:t>
            </a:r>
            <a:r>
              <a:rPr lang="en-US" sz="1500" dirty="0" smtClean="0">
                <a:solidFill>
                  <a:schemeClr val="bg1"/>
                </a:solidFill>
                <a:latin typeface="Comic Sans MS" pitchFamily="66" charset="0"/>
              </a:rPr>
              <a:t>in some types of </a:t>
            </a:r>
            <a:r>
              <a:rPr lang="en-US" sz="1500" i="1" dirty="0" smtClean="0">
                <a:solidFill>
                  <a:schemeClr val="bg1"/>
                </a:solidFill>
                <a:latin typeface="Comic Sans MS" pitchFamily="66" charset="0"/>
              </a:rPr>
              <a:t>steam turbine</a:t>
            </a:r>
            <a:r>
              <a:rPr lang="en-US" sz="1500" dirty="0" smtClean="0">
                <a:solidFill>
                  <a:schemeClr val="bg1"/>
                </a:solidFill>
                <a:latin typeface="Comic Sans MS" pitchFamily="66" charset="0"/>
              </a:rPr>
              <a:t>, it is </a:t>
            </a:r>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an </a:t>
            </a:r>
            <a:r>
              <a:rPr lang="en-US" sz="1500" dirty="0" smtClean="0">
                <a:solidFill>
                  <a:schemeClr val="bg1"/>
                </a:solidFill>
                <a:latin typeface="Comic Sans MS" pitchFamily="66" charset="0"/>
              </a:rPr>
              <a:t>essential part of the modern </a:t>
            </a:r>
            <a:r>
              <a:rPr lang="en-US" sz="1500" i="1" dirty="0" smtClean="0">
                <a:solidFill>
                  <a:schemeClr val="bg1"/>
                </a:solidFill>
                <a:latin typeface="Comic Sans MS" pitchFamily="66" charset="0"/>
              </a:rPr>
              <a:t>rocket engine</a:t>
            </a:r>
            <a:r>
              <a:rPr lang="en-US" sz="1500" dirty="0" smtClean="0">
                <a:solidFill>
                  <a:schemeClr val="bg1"/>
                </a:solidFill>
                <a:latin typeface="Comic Sans MS" pitchFamily="66" charset="0"/>
              </a:rPr>
              <a:t>, </a:t>
            </a:r>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and </a:t>
            </a:r>
            <a:r>
              <a:rPr lang="en-US" sz="1500" dirty="0" smtClean="0">
                <a:solidFill>
                  <a:schemeClr val="bg1"/>
                </a:solidFill>
                <a:latin typeface="Comic Sans MS" pitchFamily="66" charset="0"/>
              </a:rPr>
              <a:t>it also sees use in </a:t>
            </a:r>
            <a:r>
              <a:rPr lang="en-US" sz="1500" i="1" dirty="0" smtClean="0">
                <a:solidFill>
                  <a:schemeClr val="bg1"/>
                </a:solidFill>
                <a:latin typeface="Comic Sans MS" pitchFamily="66" charset="0"/>
              </a:rPr>
              <a:t>supersonic jet engines</a:t>
            </a:r>
            <a:r>
              <a:rPr lang="en-US" sz="1500" dirty="0" smtClean="0">
                <a:solidFill>
                  <a:schemeClr val="bg1"/>
                </a:solidFill>
                <a:latin typeface="Comic Sans MS" pitchFamily="66" charset="0"/>
              </a:rPr>
              <a:t>.</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err="1" smtClean="0">
                <a:solidFill>
                  <a:schemeClr val="bg1"/>
                </a:solidFill>
                <a:latin typeface="Comic Sans MS" pitchFamily="66" charset="0"/>
              </a:rPr>
              <a:t>Astrophysically</a:t>
            </a:r>
            <a:r>
              <a:rPr lang="en-US" sz="1500" dirty="0" smtClean="0">
                <a:solidFill>
                  <a:schemeClr val="bg1"/>
                </a:solidFill>
                <a:latin typeface="Comic Sans MS" pitchFamily="66" charset="0"/>
              </a:rPr>
              <a:t>, the flow properties of the de Laval nozzle have been applied towards </a:t>
            </a:r>
          </a:p>
          <a:p>
            <a:r>
              <a:rPr lang="en-US" sz="1500" dirty="0" smtClean="0">
                <a:solidFill>
                  <a:schemeClr val="bg1"/>
                </a:solidFill>
                <a:latin typeface="Comic Sans MS" pitchFamily="66" charset="0"/>
              </a:rPr>
              <a:t>u</a:t>
            </a:r>
            <a:r>
              <a:rPr lang="en-US" sz="1500" dirty="0" smtClean="0">
                <a:solidFill>
                  <a:schemeClr val="bg1"/>
                </a:solidFill>
                <a:latin typeface="Comic Sans MS" pitchFamily="66" charset="0"/>
              </a:rPr>
              <a:t>nderstanding jet streams, such as observed in AGNs (see figure), the outflow from </a:t>
            </a:r>
          </a:p>
          <a:p>
            <a:r>
              <a:rPr lang="en-US" sz="1500" dirty="0" smtClean="0">
                <a:solidFill>
                  <a:schemeClr val="bg1"/>
                </a:solidFill>
                <a:latin typeface="Comic Sans MS" pitchFamily="66" charset="0"/>
              </a:rPr>
              <a:t>y</a:t>
            </a:r>
            <a:r>
              <a:rPr lang="en-US" sz="1500" dirty="0" smtClean="0">
                <a:solidFill>
                  <a:schemeClr val="bg1"/>
                </a:solidFill>
                <a:latin typeface="Comic Sans MS" pitchFamily="66" charset="0"/>
              </a:rPr>
              <a:t>oung stellar objects and  likely occur in Gamma Ray Bursts (GRBs). </a:t>
            </a:r>
          </a:p>
          <a:p>
            <a:endParaRPr lang="en-US" sz="1500" dirty="0" smtClean="0">
              <a:solidFill>
                <a:schemeClr val="bg1"/>
              </a:solidFill>
              <a:latin typeface="Comic Sans MS" pitchFamily="66" charset="0"/>
            </a:endParaRPr>
          </a:p>
          <a:p>
            <a:endParaRPr lang="en-US" i="1" dirty="0">
              <a:solidFill>
                <a:schemeClr val="bg1"/>
              </a:solidFill>
              <a:latin typeface="Comic Sans MS" pitchFamily="66" charset="0"/>
            </a:endParaRPr>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pic>
        <p:nvPicPr>
          <p:cNvPr id="10" name="Picture 9" descr="jet.quasar.jpeg"/>
          <p:cNvPicPr>
            <a:picLocks noChangeAspect="1"/>
          </p:cNvPicPr>
          <p:nvPr/>
        </p:nvPicPr>
        <p:blipFill>
          <a:blip r:embed="rId2" cstate="print"/>
          <a:stretch>
            <a:fillRect/>
          </a:stretch>
        </p:blipFill>
        <p:spPr>
          <a:xfrm>
            <a:off x="4889500" y="3549650"/>
            <a:ext cx="5030189" cy="27555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pic>
        <p:nvPicPr>
          <p:cNvPr id="5" name="Picture 4" descr="laval.jpg"/>
          <p:cNvPicPr>
            <a:picLocks noChangeAspect="1"/>
          </p:cNvPicPr>
          <p:nvPr/>
        </p:nvPicPr>
        <p:blipFill>
          <a:blip r:embed="rId3" cstate="print"/>
          <a:stretch>
            <a:fillRect/>
          </a:stretch>
        </p:blipFill>
        <p:spPr>
          <a:xfrm>
            <a:off x="5803900" y="1568450"/>
            <a:ext cx="3752850" cy="2036430"/>
          </a:xfrm>
          <a:prstGeom prst="rect">
            <a:avLst/>
          </a:prstGeom>
        </p:spPr>
      </p:pic>
      <p:pic>
        <p:nvPicPr>
          <p:cNvPr id="7" name="Picture 6" descr="553_scaled.jpg"/>
          <p:cNvPicPr>
            <a:picLocks noChangeAspect="1"/>
          </p:cNvPicPr>
          <p:nvPr/>
        </p:nvPicPr>
        <p:blipFill>
          <a:blip r:embed="rId4" cstate="print"/>
          <a:stretch>
            <a:fillRect/>
          </a:stretch>
        </p:blipFill>
        <p:spPr>
          <a:xfrm rot="10800000">
            <a:off x="5803900" y="3778250"/>
            <a:ext cx="3733800" cy="2551430"/>
          </a:xfrm>
          <a:prstGeom prst="rect">
            <a:avLst/>
          </a:prstGeom>
        </p:spPr>
      </p:pic>
      <p:sp>
        <p:nvSpPr>
          <p:cNvPr id="8" name="TextBox 7"/>
          <p:cNvSpPr txBox="1"/>
          <p:nvPr/>
        </p:nvSpPr>
        <p:spPr>
          <a:xfrm>
            <a:off x="241300" y="1568450"/>
            <a:ext cx="5410200" cy="5632311"/>
          </a:xfrm>
          <a:prstGeom prst="rect">
            <a:avLst/>
          </a:prstGeom>
          <a:noFill/>
        </p:spPr>
        <p:txBody>
          <a:bodyPr wrap="square" rtlCol="0">
            <a:spAutoFit/>
          </a:bodyPr>
          <a:lstStyle/>
          <a:p>
            <a:r>
              <a:rPr lang="en-US" sz="1500" dirty="0" smtClean="0">
                <a:solidFill>
                  <a:schemeClr val="bg1"/>
                </a:solidFill>
                <a:latin typeface="Comic Sans MS" pitchFamily="66" charset="0"/>
              </a:rPr>
              <a:t>If </a:t>
            </a:r>
            <a:r>
              <a:rPr lang="en-US" sz="1500" dirty="0" smtClean="0">
                <a:solidFill>
                  <a:schemeClr val="bg1"/>
                </a:solidFill>
                <a:latin typeface="Comic Sans MS" pitchFamily="66" charset="0"/>
              </a:rPr>
              <a:t>we make the approximation of steady, quasi-1-D </a:t>
            </a:r>
          </a:p>
          <a:p>
            <a:r>
              <a:rPr lang="en-US" sz="1500" dirty="0" err="1" smtClean="0">
                <a:solidFill>
                  <a:schemeClr val="bg1"/>
                </a:solidFill>
                <a:latin typeface="Comic Sans MS" pitchFamily="66" charset="0"/>
              </a:rPr>
              <a:t>barotropic</a:t>
            </a:r>
            <a:r>
              <a:rPr lang="en-US" sz="1500" dirty="0" smtClean="0">
                <a:solidFill>
                  <a:schemeClr val="bg1"/>
                </a:solidFill>
                <a:latin typeface="Comic Sans MS" pitchFamily="66" charset="0"/>
              </a:rPr>
              <a:t> flow, we may write Bernoulli’s theorem </a:t>
            </a:r>
          </a:p>
          <a:p>
            <a:r>
              <a:rPr lang="en-US" sz="1500" dirty="0" smtClean="0">
                <a:solidFill>
                  <a:schemeClr val="bg1"/>
                </a:solidFill>
                <a:latin typeface="Comic Sans MS" pitchFamily="66" charset="0"/>
              </a:rPr>
              <a:t>and the equation of  continuity as</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where A is the local sectional area of the nozzle.</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Note that because of the compressibility of the gas we </a:t>
            </a:r>
          </a:p>
          <a:p>
            <a:r>
              <a:rPr lang="en-US" sz="1500" dirty="0" smtClean="0">
                <a:solidFill>
                  <a:schemeClr val="bg1"/>
                </a:solidFill>
                <a:latin typeface="Comic Sans MS" pitchFamily="66" charset="0"/>
              </a:rPr>
              <a:t>no longer assume a constant density, and thus have to </a:t>
            </a:r>
          </a:p>
          <a:p>
            <a:r>
              <a:rPr lang="en-US" sz="1500" dirty="0" smtClean="0">
                <a:solidFill>
                  <a:schemeClr val="bg1"/>
                </a:solidFill>
                <a:latin typeface="Comic Sans MS" pitchFamily="66" charset="0"/>
              </a:rPr>
              <a:t>keep </a:t>
            </a:r>
            <a:r>
              <a:rPr lang="en-US" sz="1500" dirty="0" smtClean="0">
                <a:solidFill>
                  <a:schemeClr val="bg1"/>
                </a:solidFill>
                <a:latin typeface="Comic Sans MS" pitchFamily="66" charset="0"/>
                <a:sym typeface="Mathematica1"/>
              </a:rPr>
              <a:t> in the integral. </a:t>
            </a:r>
          </a:p>
          <a:p>
            <a:endParaRPr lang="en-US" sz="1500" dirty="0" smtClean="0">
              <a:solidFill>
                <a:schemeClr val="bg1"/>
              </a:solidFill>
              <a:latin typeface="Comic Sans MS" pitchFamily="66" charset="0"/>
              <a:sym typeface="Mathematica1"/>
            </a:endParaRPr>
          </a:p>
          <a:p>
            <a:r>
              <a:rPr lang="en-US" sz="1500" dirty="0" smtClean="0">
                <a:solidFill>
                  <a:schemeClr val="bg1"/>
                </a:solidFill>
                <a:latin typeface="Comic Sans MS" pitchFamily="66" charset="0"/>
                <a:sym typeface="Mathematica1"/>
              </a:rPr>
              <a:t>Gravitational potential variations are ignored, as for  terrestrial applications the fast flow of jet gases is not </a:t>
            </a:r>
          </a:p>
          <a:p>
            <a:r>
              <a:rPr lang="en-US" sz="1500" dirty="0" smtClean="0">
                <a:solidFill>
                  <a:schemeClr val="bg1"/>
                </a:solidFill>
                <a:latin typeface="Comic Sans MS" pitchFamily="66" charset="0"/>
                <a:sym typeface="Mathematica1"/>
              </a:rPr>
              <a:t>relevant over the related limited spatial extent. </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graphicFrame>
        <p:nvGraphicFramePr>
          <p:cNvPr id="182273" name="Object 1"/>
          <p:cNvGraphicFramePr>
            <a:graphicFrameLocks noChangeAspect="1"/>
          </p:cNvGraphicFramePr>
          <p:nvPr/>
        </p:nvGraphicFramePr>
        <p:xfrm>
          <a:off x="1460500" y="2482850"/>
          <a:ext cx="2743200" cy="1648569"/>
        </p:xfrm>
        <a:graphic>
          <a:graphicData uri="http://schemas.openxmlformats.org/presentationml/2006/ole">
            <p:oleObj spid="_x0000_s182273" name="Equation" r:id="rId5" imgW="1091880" imgH="660240" progId="Equation.DSMT4">
              <p:embed/>
            </p:oleObj>
          </a:graphicData>
        </a:graphic>
      </p:graphicFrame>
      <p:sp>
        <p:nvSpPr>
          <p:cNvPr id="9" name="TextBox 8"/>
          <p:cNvSpPr txBox="1"/>
          <p:nvPr/>
        </p:nvSpPr>
        <p:spPr>
          <a:xfrm>
            <a:off x="5803900" y="63690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Two illustrations of the de Laval nozzle principle. </a:t>
            </a:r>
          </a:p>
          <a:p>
            <a:r>
              <a:rPr lang="en-US" sz="1200" dirty="0" smtClean="0">
                <a:solidFill>
                  <a:schemeClr val="bg1">
                    <a:lumMod val="50000"/>
                    <a:lumOff val="50000"/>
                  </a:schemeClr>
                </a:solidFill>
                <a:latin typeface="Comic Sans MS" pitchFamily="66" charset="0"/>
              </a:rPr>
              <a:t>The 2</a:t>
            </a:r>
            <a:r>
              <a:rPr lang="en-US" sz="1200" baseline="30000" dirty="0" smtClean="0">
                <a:solidFill>
                  <a:schemeClr val="bg1">
                    <a:lumMod val="50000"/>
                    <a:lumOff val="50000"/>
                  </a:schemeClr>
                </a:solidFill>
                <a:latin typeface="Comic Sans MS" pitchFamily="66" charset="0"/>
              </a:rPr>
              <a:t>nd</a:t>
            </a:r>
            <a:r>
              <a:rPr lang="en-US" sz="1200" dirty="0" smtClean="0">
                <a:solidFill>
                  <a:schemeClr val="bg1">
                    <a:lumMod val="50000"/>
                    <a:lumOff val="50000"/>
                  </a:schemeClr>
                </a:solidFill>
                <a:latin typeface="Comic Sans MS" pitchFamily="66" charset="0"/>
              </a:rPr>
              <a:t> figure is a measurement of the flow speed </a:t>
            </a:r>
          </a:p>
          <a:p>
            <a:r>
              <a:rPr lang="en-US" sz="1200" dirty="0" smtClean="0">
                <a:solidFill>
                  <a:schemeClr val="bg1">
                    <a:lumMod val="50000"/>
                    <a:lumOff val="50000"/>
                  </a:schemeClr>
                </a:solidFill>
                <a:latin typeface="Comic Sans MS" pitchFamily="66" charset="0"/>
              </a:rPr>
              <a:t> in an experiment. </a:t>
            </a:r>
          </a:p>
          <a:p>
            <a:r>
              <a:rPr lang="en-US" sz="1200" dirty="0" smtClean="0">
                <a:solidFill>
                  <a:schemeClr val="bg1">
                    <a:lumMod val="50000"/>
                    <a:lumOff val="50000"/>
                  </a:schemeClr>
                </a:solidFill>
                <a:latin typeface="Comic Sans MS" pitchFamily="66"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568450"/>
            <a:ext cx="5638800" cy="7478970"/>
          </a:xfrm>
          <a:prstGeom prst="rect">
            <a:avLst/>
          </a:prstGeom>
          <a:noFill/>
        </p:spPr>
        <p:txBody>
          <a:bodyPr wrap="square" rtlCol="0">
            <a:spAutoFit/>
          </a:bodyPr>
          <a:lstStyle/>
          <a:p>
            <a:r>
              <a:rPr lang="en-US" sz="1500" dirty="0" smtClean="0">
                <a:solidFill>
                  <a:schemeClr val="bg1"/>
                </a:solidFill>
                <a:latin typeface="Comic Sans MS" pitchFamily="66" charset="0"/>
              </a:rPr>
              <a:t>The variation of the area A along the axis of the nozzle</a:t>
            </a:r>
          </a:p>
          <a:p>
            <a:r>
              <a:rPr lang="en-US" sz="1500" dirty="0" smtClean="0">
                <a:solidFill>
                  <a:schemeClr val="bg1"/>
                </a:solidFill>
                <a:latin typeface="Comic Sans MS" pitchFamily="66" charset="0"/>
              </a:rPr>
              <a:t>will introduce spatial variations for each of the other </a:t>
            </a:r>
          </a:p>
          <a:p>
            <a:r>
              <a:rPr lang="en-US" sz="1500" dirty="0" smtClean="0">
                <a:solidFill>
                  <a:schemeClr val="bg1"/>
                </a:solidFill>
                <a:latin typeface="Comic Sans MS" pitchFamily="66" charset="0"/>
              </a:rPr>
              <a:t>quantities.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To consider the rate of such variations, take the </a:t>
            </a:r>
          </a:p>
          <a:p>
            <a:r>
              <a:rPr lang="en-US" sz="1500" dirty="0" smtClean="0">
                <a:solidFill>
                  <a:schemeClr val="bg1"/>
                </a:solidFill>
                <a:latin typeface="Comic Sans MS" pitchFamily="66" charset="0"/>
              </a:rPr>
              <a:t>differential of the Bernoulli equation,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Taking into account that the </a:t>
            </a:r>
            <a:r>
              <a:rPr lang="en-US" sz="1500" i="1" dirty="0" smtClean="0">
                <a:solidFill>
                  <a:schemeClr val="bg1"/>
                </a:solidFill>
                <a:latin typeface="Comic Sans MS" pitchFamily="66" charset="0"/>
              </a:rPr>
              <a:t>sound velocity </a:t>
            </a:r>
            <a:r>
              <a:rPr lang="en-US" sz="1500" dirty="0" smtClean="0">
                <a:solidFill>
                  <a:schemeClr val="bg1"/>
                </a:solidFill>
                <a:latin typeface="Comic Sans MS" pitchFamily="66" charset="0"/>
              </a:rPr>
              <a:t>c</a:t>
            </a:r>
            <a:r>
              <a:rPr lang="en-US" sz="1500" baseline="-25000" dirty="0" smtClean="0">
                <a:solidFill>
                  <a:schemeClr val="bg1"/>
                </a:solidFill>
                <a:latin typeface="Comic Sans MS" pitchFamily="66" charset="0"/>
              </a:rPr>
              <a:t>s</a:t>
            </a:r>
            <a:r>
              <a:rPr lang="en-US" sz="1500" dirty="0" smtClean="0">
                <a:solidFill>
                  <a:schemeClr val="bg1"/>
                </a:solidFill>
                <a:latin typeface="Comic Sans MS" pitchFamily="66" charset="0"/>
              </a:rPr>
              <a:t> associated</a:t>
            </a:r>
          </a:p>
          <a:p>
            <a:r>
              <a:rPr lang="en-US" sz="1500" dirty="0" smtClean="0">
                <a:solidFill>
                  <a:schemeClr val="bg1"/>
                </a:solidFill>
                <a:latin typeface="Comic Sans MS" pitchFamily="66" charset="0"/>
              </a:rPr>
              <a:t>with the </a:t>
            </a:r>
            <a:r>
              <a:rPr lang="en-US" sz="1500" dirty="0" err="1" smtClean="0">
                <a:solidFill>
                  <a:schemeClr val="bg1"/>
                </a:solidFill>
                <a:latin typeface="Comic Sans MS" pitchFamily="66" charset="0"/>
              </a:rPr>
              <a:t>barotropic</a:t>
            </a:r>
            <a:r>
              <a:rPr lang="en-US" sz="1500" dirty="0" smtClean="0">
                <a:solidFill>
                  <a:schemeClr val="bg1"/>
                </a:solidFill>
                <a:latin typeface="Comic Sans MS" pitchFamily="66" charset="0"/>
              </a:rPr>
              <a:t> relation is</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we find from the equations above that</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We define the Mach number of the flow as the ratio of the </a:t>
            </a:r>
          </a:p>
          <a:p>
            <a:r>
              <a:rPr lang="en-US" sz="1500" dirty="0" smtClean="0">
                <a:solidFill>
                  <a:schemeClr val="bg1"/>
                </a:solidFill>
                <a:latin typeface="Comic Sans MS" pitchFamily="66" charset="0"/>
              </a:rPr>
              <a:t>flow velocity to the sound velocity,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graphicFrame>
        <p:nvGraphicFramePr>
          <p:cNvPr id="182273" name="Object 1"/>
          <p:cNvGraphicFramePr>
            <a:graphicFrameLocks noChangeAspect="1"/>
          </p:cNvGraphicFramePr>
          <p:nvPr/>
        </p:nvGraphicFramePr>
        <p:xfrm>
          <a:off x="393700" y="3016250"/>
          <a:ext cx="4876800" cy="743938"/>
        </p:xfrm>
        <a:graphic>
          <a:graphicData uri="http://schemas.openxmlformats.org/presentationml/2006/ole">
            <p:oleObj spid="_x0000_s211970" name="Equation" r:id="rId3" imgW="2730240" imgH="419040" progId="Equation.DSMT4">
              <p:embed/>
            </p:oleObj>
          </a:graphicData>
        </a:graphic>
      </p:graphicFrame>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4" cstate="print"/>
          <a:stretch>
            <a:fillRect/>
          </a:stretch>
        </p:blipFill>
        <p:spPr>
          <a:xfrm>
            <a:off x="5880100" y="1492250"/>
            <a:ext cx="3886200" cy="5079331"/>
          </a:xfrm>
          <a:prstGeom prst="rect">
            <a:avLst/>
          </a:prstGeom>
        </p:spPr>
      </p:pic>
      <p:graphicFrame>
        <p:nvGraphicFramePr>
          <p:cNvPr id="211971" name="Object 3"/>
          <p:cNvGraphicFramePr>
            <a:graphicFrameLocks noChangeAspect="1"/>
          </p:cNvGraphicFramePr>
          <p:nvPr/>
        </p:nvGraphicFramePr>
        <p:xfrm>
          <a:off x="2451100" y="4311650"/>
          <a:ext cx="1042987" cy="744538"/>
        </p:xfrm>
        <a:graphic>
          <a:graphicData uri="http://schemas.openxmlformats.org/presentationml/2006/ole">
            <p:oleObj spid="_x0000_s211971" name="Equation" r:id="rId5" imgW="583920" imgH="419040" progId="Equation.DSMT4">
              <p:embed/>
            </p:oleObj>
          </a:graphicData>
        </a:graphic>
      </p:graphicFrame>
      <p:graphicFrame>
        <p:nvGraphicFramePr>
          <p:cNvPr id="211972" name="Object 4"/>
          <p:cNvGraphicFramePr>
            <a:graphicFrameLocks noChangeAspect="1"/>
          </p:cNvGraphicFramePr>
          <p:nvPr/>
        </p:nvGraphicFramePr>
        <p:xfrm>
          <a:off x="2146300" y="5226050"/>
          <a:ext cx="1928813" cy="788988"/>
        </p:xfrm>
        <a:graphic>
          <a:graphicData uri="http://schemas.openxmlformats.org/presentationml/2006/ole">
            <p:oleObj spid="_x0000_s211972" name="Equation" r:id="rId6" imgW="1079280" imgH="444240" progId="Equation.DSMT4">
              <p:embed/>
            </p:oleObj>
          </a:graphicData>
        </a:graphic>
      </p:graphicFrame>
      <p:graphicFrame>
        <p:nvGraphicFramePr>
          <p:cNvPr id="211973" name="Object 5"/>
          <p:cNvGraphicFramePr>
            <a:graphicFrameLocks noChangeAspect="1"/>
          </p:cNvGraphicFramePr>
          <p:nvPr/>
        </p:nvGraphicFramePr>
        <p:xfrm>
          <a:off x="2603500" y="6597650"/>
          <a:ext cx="941388" cy="815087"/>
        </p:xfrm>
        <a:graphic>
          <a:graphicData uri="http://schemas.openxmlformats.org/presentationml/2006/ole">
            <p:oleObj spid="_x0000_s211973" name="Equation" r:id="rId7" imgW="495000" imgH="4316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568450"/>
            <a:ext cx="5638800" cy="8171468"/>
          </a:xfrm>
          <a:prstGeom prst="rect">
            <a:avLst/>
          </a:prstGeom>
          <a:noFill/>
        </p:spPr>
        <p:txBody>
          <a:bodyPr wrap="square" rtlCol="0">
            <a:spAutoFit/>
          </a:bodyPr>
          <a:lstStyle/>
          <a:p>
            <a:r>
              <a:rPr lang="en-US" sz="1500" dirty="0" smtClean="0">
                <a:solidFill>
                  <a:schemeClr val="bg1"/>
                </a:solidFill>
                <a:latin typeface="Comic Sans MS" pitchFamily="66" charset="0"/>
              </a:rPr>
              <a:t>From the relation between velocity and density,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we find that the fractional change of density </a:t>
            </a:r>
            <a:r>
              <a:rPr lang="en-US" sz="1500" dirty="0" smtClean="0">
                <a:solidFill>
                  <a:schemeClr val="bg1"/>
                </a:solidFill>
                <a:latin typeface="Comic Sans MS" pitchFamily="66" charset="0"/>
                <a:sym typeface="Mathematica1"/>
              </a:rPr>
              <a:t> </a:t>
            </a:r>
            <a:r>
              <a:rPr lang="en-US" sz="1500" dirty="0" smtClean="0">
                <a:solidFill>
                  <a:schemeClr val="bg1"/>
                </a:solidFill>
                <a:latin typeface="Comic Sans MS" pitchFamily="66" charset="0"/>
              </a:rPr>
              <a:t>  is related to the fractional change of the fluid velocity u via the equation</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This equation states that the square of the Mach number </a:t>
            </a:r>
          </a:p>
          <a:p>
            <a:r>
              <a:rPr lang="en-US" sz="1500" dirty="0" smtClean="0">
                <a:solidFill>
                  <a:schemeClr val="bg1"/>
                </a:solidFill>
                <a:latin typeface="Comic Sans MS" pitchFamily="66" charset="0"/>
              </a:rPr>
              <a:t>provides a measure of the importance of compressibility.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In particular, flow of air at subsonic speeds past terrestrial</a:t>
            </a:r>
          </a:p>
          <a:p>
            <a:r>
              <a:rPr lang="en-US" sz="1500" dirty="0" smtClean="0">
                <a:solidFill>
                  <a:schemeClr val="bg1"/>
                </a:solidFill>
                <a:latin typeface="Comic Sans MS" pitchFamily="66" charset="0"/>
              </a:rPr>
              <a:t>obstacles can often be approximated as occurring </a:t>
            </a:r>
          </a:p>
          <a:p>
            <a:r>
              <a:rPr lang="en-US" sz="1500" dirty="0" smtClean="0">
                <a:solidFill>
                  <a:schemeClr val="bg1"/>
                </a:solidFill>
                <a:latin typeface="Comic Sans MS" pitchFamily="66" charset="0"/>
              </a:rPr>
              <a:t>Incompressibility, because the fractional change of density </a:t>
            </a:r>
            <a:r>
              <a:rPr lang="en-US" sz="1500" dirty="0" smtClean="0">
                <a:solidFill>
                  <a:schemeClr val="bg1"/>
                </a:solidFill>
                <a:latin typeface="Comic Sans MS" pitchFamily="66" charset="0"/>
                <a:sym typeface="Mathematica1"/>
              </a:rPr>
              <a:t> </a:t>
            </a:r>
          </a:p>
          <a:p>
            <a:r>
              <a:rPr lang="en-US" sz="1500" dirty="0" smtClean="0">
                <a:solidFill>
                  <a:schemeClr val="bg1"/>
                </a:solidFill>
                <a:latin typeface="Comic Sans MS" pitchFamily="66" charset="0"/>
                <a:sym typeface="Mathematica1"/>
              </a:rPr>
              <a:t>is negligible in comparison with the fractional change of u if </a:t>
            </a:r>
          </a:p>
          <a:p>
            <a:r>
              <a:rPr lang="en-US" sz="1500" dirty="0" smtClean="0">
                <a:solidFill>
                  <a:schemeClr val="bg1"/>
                </a:solidFill>
                <a:latin typeface="Comic Sans MS" pitchFamily="66" charset="0"/>
                <a:sym typeface="Mathematica1"/>
              </a:rPr>
              <a:t>M1. </a:t>
            </a:r>
          </a:p>
          <a:p>
            <a:endParaRPr lang="en-US" sz="1500" dirty="0" smtClean="0">
              <a:solidFill>
                <a:schemeClr val="bg1"/>
              </a:solidFill>
              <a:latin typeface="Comic Sans MS" pitchFamily="66" charset="0"/>
              <a:sym typeface="Mathematica1"/>
            </a:endParaRPr>
          </a:p>
          <a:p>
            <a:r>
              <a:rPr lang="en-US" sz="1500" dirty="0" smtClean="0">
                <a:solidFill>
                  <a:schemeClr val="bg1"/>
                </a:solidFill>
                <a:latin typeface="Comic Sans MS" pitchFamily="66" charset="0"/>
                <a:sym typeface="Mathematica1"/>
              </a:rPr>
              <a:t>In contrast, supersonic flight past obstacles necessarily </a:t>
            </a:r>
          </a:p>
          <a:p>
            <a:r>
              <a:rPr lang="en-US" sz="1500" dirty="0" smtClean="0">
                <a:solidFill>
                  <a:schemeClr val="bg1"/>
                </a:solidFill>
                <a:latin typeface="Comic Sans MS" pitchFamily="66" charset="0"/>
                <a:sym typeface="Mathematica1"/>
              </a:rPr>
              <a:t>involves substantial compressions and expansions.   </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3" cstate="print"/>
          <a:stretch>
            <a:fillRect/>
          </a:stretch>
        </p:blipFill>
        <p:spPr>
          <a:xfrm>
            <a:off x="5880100" y="1492250"/>
            <a:ext cx="3886200" cy="5079331"/>
          </a:xfrm>
          <a:prstGeom prst="rect">
            <a:avLst/>
          </a:prstGeom>
        </p:spPr>
      </p:pic>
      <p:graphicFrame>
        <p:nvGraphicFramePr>
          <p:cNvPr id="211972" name="Object 4"/>
          <p:cNvGraphicFramePr>
            <a:graphicFrameLocks noChangeAspect="1"/>
          </p:cNvGraphicFramePr>
          <p:nvPr/>
        </p:nvGraphicFramePr>
        <p:xfrm>
          <a:off x="2070100" y="1949450"/>
          <a:ext cx="1928813" cy="788988"/>
        </p:xfrm>
        <a:graphic>
          <a:graphicData uri="http://schemas.openxmlformats.org/presentationml/2006/ole">
            <p:oleObj spid="_x0000_s212996" name="Equation" r:id="rId4" imgW="1079280" imgH="444240" progId="Equation.DSMT4">
              <p:embed/>
            </p:oleObj>
          </a:graphicData>
        </a:graphic>
      </p:graphicFrame>
      <p:graphicFrame>
        <p:nvGraphicFramePr>
          <p:cNvPr id="211973" name="Object 5"/>
          <p:cNvGraphicFramePr>
            <a:graphicFrameLocks noChangeAspect="1"/>
          </p:cNvGraphicFramePr>
          <p:nvPr/>
        </p:nvGraphicFramePr>
        <p:xfrm>
          <a:off x="2146300" y="3473450"/>
          <a:ext cx="1905000" cy="855791"/>
        </p:xfrm>
        <a:graphic>
          <a:graphicData uri="http://schemas.openxmlformats.org/presentationml/2006/ole">
            <p:oleObj spid="_x0000_s212997" name="Equation" r:id="rId5" imgW="927000" imgH="419040" progId="Equation.DSMT4">
              <p:embed/>
            </p:oleObj>
          </a:graphicData>
        </a:graphic>
      </p:graphicFrame>
      <p:sp>
        <p:nvSpPr>
          <p:cNvPr id="11" name="Rectangle 10"/>
          <p:cNvSpPr/>
          <p:nvPr/>
        </p:nvSpPr>
        <p:spPr>
          <a:xfrm>
            <a:off x="1841500" y="3321050"/>
            <a:ext cx="2514600" cy="12192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5100" y="5378450"/>
            <a:ext cx="5715000" cy="2057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568450"/>
            <a:ext cx="5638800" cy="6555641"/>
          </a:xfrm>
          <a:prstGeom prst="rect">
            <a:avLst/>
          </a:prstGeom>
          <a:noFill/>
        </p:spPr>
        <p:txBody>
          <a:bodyPr wrap="square" rtlCol="0">
            <a:spAutoFit/>
          </a:bodyPr>
          <a:lstStyle/>
          <a:p>
            <a:r>
              <a:rPr lang="en-US" sz="1500" dirty="0" smtClean="0">
                <a:solidFill>
                  <a:schemeClr val="bg1"/>
                </a:solidFill>
                <a:latin typeface="Comic Sans MS" pitchFamily="66" charset="0"/>
              </a:rPr>
              <a:t>To relate the change of velocity u to the change of </a:t>
            </a:r>
          </a:p>
          <a:p>
            <a:r>
              <a:rPr lang="en-US" sz="1500" dirty="0" smtClean="0">
                <a:solidFill>
                  <a:schemeClr val="bg1"/>
                </a:solidFill>
                <a:latin typeface="Comic Sans MS" pitchFamily="66" charset="0"/>
              </a:rPr>
              <a:t>sectional area A in the nozzle, we take the logarithmic </a:t>
            </a:r>
          </a:p>
          <a:p>
            <a:r>
              <a:rPr lang="en-US" sz="1500" dirty="0" smtClean="0">
                <a:solidFill>
                  <a:schemeClr val="bg1"/>
                </a:solidFill>
                <a:latin typeface="Comic Sans MS" pitchFamily="66" charset="0"/>
              </a:rPr>
              <a:t>derivative of the continuity equation,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To consider the rate of such variations, take the </a:t>
            </a:r>
          </a:p>
          <a:p>
            <a:r>
              <a:rPr lang="en-US" sz="1500" dirty="0" smtClean="0">
                <a:solidFill>
                  <a:schemeClr val="bg1"/>
                </a:solidFill>
                <a:latin typeface="Comic Sans MS" pitchFamily="66" charset="0"/>
              </a:rPr>
              <a:t>differential of the Bernoulli equation,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which, taking into account the relation between density </a:t>
            </a:r>
            <a:r>
              <a:rPr lang="en-US" sz="1500" dirty="0" smtClean="0">
                <a:solidFill>
                  <a:schemeClr val="bg1"/>
                </a:solidFill>
                <a:latin typeface="Comic Sans MS" pitchFamily="66" charset="0"/>
                <a:sym typeface="Mathematica1"/>
              </a:rPr>
              <a:t> and </a:t>
            </a:r>
          </a:p>
          <a:p>
            <a:r>
              <a:rPr lang="en-US" sz="1500" dirty="0" smtClean="0">
                <a:solidFill>
                  <a:schemeClr val="bg1"/>
                </a:solidFill>
                <a:latin typeface="Comic Sans MS" pitchFamily="66" charset="0"/>
                <a:sym typeface="Mathematica1"/>
              </a:rPr>
              <a:t>flow speed u, yields the following relation between u and A:</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3" cstate="print"/>
          <a:stretch>
            <a:fillRect/>
          </a:stretch>
        </p:blipFill>
        <p:spPr>
          <a:xfrm>
            <a:off x="5880100" y="1492250"/>
            <a:ext cx="3886200" cy="5079331"/>
          </a:xfrm>
          <a:prstGeom prst="rect">
            <a:avLst/>
          </a:prstGeom>
        </p:spPr>
      </p:pic>
      <p:graphicFrame>
        <p:nvGraphicFramePr>
          <p:cNvPr id="214022" name="Object 6"/>
          <p:cNvGraphicFramePr>
            <a:graphicFrameLocks noChangeAspect="1"/>
          </p:cNvGraphicFramePr>
          <p:nvPr/>
        </p:nvGraphicFramePr>
        <p:xfrm>
          <a:off x="1612900" y="3168650"/>
          <a:ext cx="2241550" cy="1735137"/>
        </p:xfrm>
        <a:graphic>
          <a:graphicData uri="http://schemas.openxmlformats.org/presentationml/2006/ole">
            <p:oleObj spid="_x0000_s214022" name="Equation" r:id="rId4" imgW="1143000" imgH="888840" progId="Equation.DSMT4">
              <p:embed/>
            </p:oleObj>
          </a:graphicData>
        </a:graphic>
      </p:graphicFrame>
      <p:graphicFrame>
        <p:nvGraphicFramePr>
          <p:cNvPr id="214023" name="Object 7"/>
          <p:cNvGraphicFramePr>
            <a:graphicFrameLocks noChangeAspect="1"/>
          </p:cNvGraphicFramePr>
          <p:nvPr/>
        </p:nvGraphicFramePr>
        <p:xfrm>
          <a:off x="1384300" y="5911850"/>
          <a:ext cx="2627877" cy="844550"/>
        </p:xfrm>
        <a:graphic>
          <a:graphicData uri="http://schemas.openxmlformats.org/presentationml/2006/ole">
            <p:oleObj spid="_x0000_s214023" name="Equation" r:id="rId5" imgW="1218960" imgH="393480" progId="Equation.DSMT4">
              <p:embed/>
            </p:oleObj>
          </a:graphicData>
        </a:graphic>
      </p:graphicFrame>
      <p:sp>
        <p:nvSpPr>
          <p:cNvPr id="13" name="Rectangle 12"/>
          <p:cNvSpPr/>
          <p:nvPr/>
        </p:nvSpPr>
        <p:spPr>
          <a:xfrm>
            <a:off x="1231900" y="5683250"/>
            <a:ext cx="2971800" cy="14478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568450"/>
            <a:ext cx="5638800" cy="10710624"/>
          </a:xfrm>
          <a:prstGeom prst="rect">
            <a:avLst/>
          </a:prstGeom>
          <a:noFill/>
        </p:spPr>
        <p:txBody>
          <a:bodyPr wrap="square" rtlCol="0">
            <a:spAutoFit/>
          </a:bodyPr>
          <a:lstStyle/>
          <a:p>
            <a:r>
              <a:rPr lang="en-US" sz="1500" dirty="0" smtClean="0">
                <a:solidFill>
                  <a:schemeClr val="bg1"/>
                </a:solidFill>
                <a:latin typeface="Comic Sans MS" pitchFamily="66" charset="0"/>
              </a:rPr>
              <a:t>the relation</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has the following implications:</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pPr marL="342900" indent="-342900">
              <a:buAutoNum type="arabicParenR"/>
            </a:pPr>
            <a:r>
              <a:rPr lang="en-US" sz="1500" i="1" dirty="0" smtClean="0">
                <a:solidFill>
                  <a:schemeClr val="bg1"/>
                </a:solidFill>
                <a:latin typeface="Comic Sans MS" pitchFamily="66" charset="0"/>
              </a:rPr>
              <a:t>Subsonic speeds:  </a:t>
            </a: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this corresponds to normal experience, </a:t>
            </a:r>
            <a:r>
              <a:rPr lang="en-US" sz="1500" dirty="0" err="1" smtClean="0">
                <a:solidFill>
                  <a:schemeClr val="bg1"/>
                </a:solidFill>
                <a:latin typeface="Comic Sans MS" pitchFamily="66" charset="0"/>
              </a:rPr>
              <a:t>eg</a:t>
            </a:r>
            <a:r>
              <a:rPr lang="en-US" sz="1500" dirty="0" smtClean="0">
                <a:solidFill>
                  <a:schemeClr val="bg1"/>
                </a:solidFill>
                <a:latin typeface="Comic Sans MS" pitchFamily="66" charset="0"/>
              </a:rPr>
              <a:t>. the speeding</a:t>
            </a:r>
          </a:p>
          <a:p>
            <a:pPr marL="342900" indent="-342900"/>
            <a:r>
              <a:rPr lang="en-US" sz="1500" dirty="0" smtClean="0">
                <a:solidFill>
                  <a:schemeClr val="bg1"/>
                </a:solidFill>
                <a:latin typeface="Comic Sans MS" pitchFamily="66" charset="0"/>
              </a:rPr>
              <a:t>      up of a river as the channel narrows.   </a:t>
            </a: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3" cstate="print"/>
          <a:stretch>
            <a:fillRect/>
          </a:stretch>
        </p:blipFill>
        <p:spPr>
          <a:xfrm>
            <a:off x="5880100" y="1492250"/>
            <a:ext cx="3886200" cy="5079331"/>
          </a:xfrm>
          <a:prstGeom prst="rect">
            <a:avLst/>
          </a:prstGeom>
        </p:spPr>
      </p:pic>
      <p:graphicFrame>
        <p:nvGraphicFramePr>
          <p:cNvPr id="214023" name="Object 7"/>
          <p:cNvGraphicFramePr>
            <a:graphicFrameLocks noChangeAspect="1"/>
          </p:cNvGraphicFramePr>
          <p:nvPr/>
        </p:nvGraphicFramePr>
        <p:xfrm>
          <a:off x="1460500" y="2178050"/>
          <a:ext cx="2627877" cy="844550"/>
        </p:xfrm>
        <a:graphic>
          <a:graphicData uri="http://schemas.openxmlformats.org/presentationml/2006/ole">
            <p:oleObj spid="_x0000_s215043" name="Equation" r:id="rId4" imgW="1218960" imgH="393480" progId="Equation.DSMT4">
              <p:embed/>
            </p:oleObj>
          </a:graphicData>
        </a:graphic>
      </p:graphicFrame>
      <p:sp>
        <p:nvSpPr>
          <p:cNvPr id="13" name="Rectangle 12"/>
          <p:cNvSpPr/>
          <p:nvPr/>
        </p:nvSpPr>
        <p:spPr>
          <a:xfrm>
            <a:off x="1155700" y="2025650"/>
            <a:ext cx="3352800" cy="12954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5044" name="Object 4"/>
          <p:cNvGraphicFramePr>
            <a:graphicFrameLocks noChangeAspect="1"/>
          </p:cNvGraphicFramePr>
          <p:nvPr/>
        </p:nvGraphicFramePr>
        <p:xfrm>
          <a:off x="1536700" y="4464050"/>
          <a:ext cx="2627313" cy="1633538"/>
        </p:xfrm>
        <a:graphic>
          <a:graphicData uri="http://schemas.openxmlformats.org/presentationml/2006/ole">
            <p:oleObj spid="_x0000_s215044" name="Equation" r:id="rId5" imgW="1218960" imgH="761760" progId="Equation.DSMT4">
              <p:embed/>
            </p:oleObj>
          </a:graphicData>
        </a:graphic>
      </p:graphicFrame>
      <p:sp>
        <p:nvSpPr>
          <p:cNvPr id="11" name="Rectangle 10"/>
          <p:cNvSpPr/>
          <p:nvPr/>
        </p:nvSpPr>
        <p:spPr>
          <a:xfrm>
            <a:off x="1155699" y="4387850"/>
            <a:ext cx="3352801" cy="17526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492250"/>
            <a:ext cx="5638800" cy="10018127"/>
          </a:xfrm>
          <a:prstGeom prst="rect">
            <a:avLst/>
          </a:prstGeom>
          <a:noFill/>
        </p:spPr>
        <p:txBody>
          <a:bodyPr wrap="square" rtlCol="0">
            <a:spAutoFit/>
          </a:bodyPr>
          <a:lstStyle/>
          <a:p>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2)  </a:t>
            </a:r>
            <a:r>
              <a:rPr lang="en-US" sz="1500" i="1" dirty="0" smtClean="0">
                <a:solidFill>
                  <a:schemeClr val="bg1"/>
                </a:solidFill>
                <a:latin typeface="Comic Sans MS" pitchFamily="66" charset="0"/>
              </a:rPr>
              <a:t>Supersonic speeds</a:t>
            </a:r>
            <a:r>
              <a:rPr lang="en-US" sz="1500" dirty="0" smtClean="0">
                <a:solidFill>
                  <a:schemeClr val="bg1"/>
                </a:solidFill>
                <a:latin typeface="Comic Sans MS" pitchFamily="66" charset="0"/>
              </a:rPr>
              <a:t>:  </a:t>
            </a:r>
          </a:p>
          <a:p>
            <a:pPr marL="342900" indent="-342900"/>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In other words, an increase in the velocity requires an </a:t>
            </a:r>
          </a:p>
          <a:p>
            <a:pPr marL="342900" indent="-342900"/>
            <a:r>
              <a:rPr lang="en-US" sz="1500" dirty="0" smtClean="0">
                <a:solidFill>
                  <a:schemeClr val="bg1"/>
                </a:solidFill>
                <a:latin typeface="Comic Sans MS" pitchFamily="66" charset="0"/>
              </a:rPr>
              <a:t>      </a:t>
            </a:r>
            <a:r>
              <a:rPr lang="en-US" sz="1500" i="1" dirty="0" smtClean="0">
                <a:solidFill>
                  <a:schemeClr val="bg1"/>
                </a:solidFill>
                <a:latin typeface="Comic Sans MS" pitchFamily="66" charset="0"/>
              </a:rPr>
              <a:t>increase  </a:t>
            </a:r>
            <a:r>
              <a:rPr lang="en-US" sz="1500" dirty="0" smtClean="0">
                <a:solidFill>
                  <a:schemeClr val="bg1"/>
                </a:solidFill>
                <a:latin typeface="Comic Sans MS" pitchFamily="66" charset="0"/>
              </a:rPr>
              <a:t>in the area of the nozzle, </a:t>
            </a:r>
            <a:r>
              <a:rPr lang="en-US" sz="1500" dirty="0" err="1" smtClean="0">
                <a:solidFill>
                  <a:schemeClr val="bg1"/>
                </a:solidFill>
                <a:latin typeface="Comic Sans MS" pitchFamily="66" charset="0"/>
              </a:rPr>
              <a:t>dA</a:t>
            </a:r>
            <a:r>
              <a:rPr lang="en-US" sz="1500" dirty="0" smtClean="0">
                <a:solidFill>
                  <a:schemeClr val="bg1"/>
                </a:solidFill>
                <a:latin typeface="Comic Sans MS" pitchFamily="66" charset="0"/>
              </a:rPr>
              <a:t>&gt;0 !!! </a:t>
            </a: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This counterintuitive result has a simple explanation:</a:t>
            </a:r>
          </a:p>
          <a:p>
            <a:pPr marL="342900" indent="-342900"/>
            <a:r>
              <a:rPr lang="en-US" sz="1500" dirty="0" smtClean="0">
                <a:solidFill>
                  <a:schemeClr val="bg1"/>
                </a:solidFill>
                <a:latin typeface="Comic Sans MS" pitchFamily="66" charset="0"/>
              </a:rPr>
              <a:t>       for M&gt;1, the density decreases faster than the area </a:t>
            </a:r>
          </a:p>
          <a:p>
            <a:pPr marL="342900" indent="-342900"/>
            <a:r>
              <a:rPr lang="en-US" sz="1500" dirty="0" smtClean="0">
                <a:solidFill>
                  <a:schemeClr val="bg1"/>
                </a:solidFill>
                <a:latin typeface="Comic Sans MS" pitchFamily="66" charset="0"/>
              </a:rPr>
              <a:t>       increases, so the velocity must increase to maintain </a:t>
            </a:r>
          </a:p>
          <a:p>
            <a:pPr marL="342900" indent="-342900"/>
            <a:r>
              <a:rPr lang="en-US" sz="1500" dirty="0" smtClean="0">
                <a:solidFill>
                  <a:schemeClr val="bg1"/>
                </a:solidFill>
                <a:latin typeface="Comic Sans MS" pitchFamily="66" charset="0"/>
              </a:rPr>
              <a:t>       a constant flux of mass. </a:t>
            </a: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3" cstate="print"/>
          <a:stretch>
            <a:fillRect/>
          </a:stretch>
        </p:blipFill>
        <p:spPr>
          <a:xfrm>
            <a:off x="5880100" y="1492250"/>
            <a:ext cx="3886200" cy="5079331"/>
          </a:xfrm>
          <a:prstGeom prst="rect">
            <a:avLst/>
          </a:prstGeom>
        </p:spPr>
      </p:pic>
      <p:graphicFrame>
        <p:nvGraphicFramePr>
          <p:cNvPr id="215044" name="Object 4"/>
          <p:cNvGraphicFramePr>
            <a:graphicFrameLocks noChangeAspect="1"/>
          </p:cNvGraphicFramePr>
          <p:nvPr/>
        </p:nvGraphicFramePr>
        <p:xfrm>
          <a:off x="1414463" y="2101850"/>
          <a:ext cx="2873375" cy="1633538"/>
        </p:xfrm>
        <a:graphic>
          <a:graphicData uri="http://schemas.openxmlformats.org/presentationml/2006/ole">
            <p:oleObj spid="_x0000_s216067" name="Equation" r:id="rId4" imgW="1333440" imgH="761760" progId="Equation.DSMT4">
              <p:embed/>
            </p:oleObj>
          </a:graphicData>
        </a:graphic>
      </p:graphicFrame>
      <p:sp>
        <p:nvSpPr>
          <p:cNvPr id="11" name="Rectangle 10"/>
          <p:cNvSpPr/>
          <p:nvPr/>
        </p:nvSpPr>
        <p:spPr>
          <a:xfrm>
            <a:off x="1155700" y="2101850"/>
            <a:ext cx="3352801" cy="17526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111250"/>
            <a:ext cx="5638800" cy="12095619"/>
          </a:xfrm>
          <a:prstGeom prst="rect">
            <a:avLst/>
          </a:prstGeom>
          <a:noFill/>
        </p:spPr>
        <p:txBody>
          <a:bodyPr wrap="square" rtlCol="0">
            <a:spAutoFit/>
          </a:bodyPr>
          <a:lstStyle/>
          <a:p>
            <a:pPr marL="342900" indent="-342900"/>
            <a:endParaRPr lang="en-US" sz="1500" dirty="0" smtClean="0">
              <a:solidFill>
                <a:schemeClr val="bg1"/>
              </a:solidFill>
              <a:latin typeface="Comic Sans MS" pitchFamily="66" charset="0"/>
            </a:endParaRPr>
          </a:p>
          <a:p>
            <a:pPr marL="342900" indent="-342900">
              <a:buAutoNum type="arabicParenR" startAt="3"/>
            </a:pPr>
            <a:r>
              <a:rPr lang="en-US" sz="1500" dirty="0" smtClean="0">
                <a:solidFill>
                  <a:schemeClr val="bg1"/>
                </a:solidFill>
                <a:latin typeface="Comic Sans MS" pitchFamily="66" charset="0"/>
              </a:rPr>
              <a:t>A </a:t>
            </a:r>
            <a:r>
              <a:rPr lang="en-US" sz="1500" i="1" dirty="0" smtClean="0">
                <a:solidFill>
                  <a:schemeClr val="bg1"/>
                </a:solidFill>
                <a:latin typeface="Comic Sans MS" pitchFamily="66" charset="0"/>
              </a:rPr>
              <a:t>sonic transition </a:t>
            </a:r>
            <a:r>
              <a:rPr lang="en-US" sz="1500" dirty="0" smtClean="0">
                <a:solidFill>
                  <a:schemeClr val="bg1"/>
                </a:solidFill>
                <a:latin typeface="Comic Sans MS" pitchFamily="66" charset="0"/>
              </a:rPr>
              <a:t>, </a:t>
            </a:r>
            <a:r>
              <a:rPr lang="en-US" sz="1500" dirty="0" err="1" smtClean="0">
                <a:solidFill>
                  <a:schemeClr val="bg1"/>
                </a:solidFill>
                <a:latin typeface="Comic Sans MS" pitchFamily="66" charset="0"/>
              </a:rPr>
              <a:t>ie</a:t>
            </a:r>
            <a:r>
              <a:rPr lang="en-US" sz="1500" dirty="0" smtClean="0">
                <a:solidFill>
                  <a:schemeClr val="bg1"/>
                </a:solidFill>
                <a:latin typeface="Comic Sans MS" pitchFamily="66" charset="0"/>
              </a:rPr>
              <a:t>.</a:t>
            </a:r>
          </a:p>
          <a:p>
            <a:pPr marL="342900" indent="-342900">
              <a:buAutoNum type="arabicParenR" startAt="3"/>
            </a:pPr>
            <a:endParaRPr lang="en-US" sz="1500" dirty="0" smtClean="0">
              <a:solidFill>
                <a:schemeClr val="bg1"/>
              </a:solidFill>
              <a:latin typeface="Comic Sans MS" pitchFamily="66" charset="0"/>
            </a:endParaRPr>
          </a:p>
          <a:p>
            <a:pPr marL="342900" indent="-342900">
              <a:buAutoNum type="arabicParenR" startAt="3"/>
            </a:pPr>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t>
            </a:r>
          </a:p>
          <a:p>
            <a:pPr marL="342900" indent="-342900"/>
            <a:r>
              <a:rPr lang="en-US" sz="1500" dirty="0" smtClean="0">
                <a:solidFill>
                  <a:schemeClr val="bg1"/>
                </a:solidFill>
                <a:latin typeface="Comic Sans MS" pitchFamily="66" charset="0"/>
              </a:rPr>
              <a:t>      can be made smoothly, </a:t>
            </a:r>
            <a:r>
              <a:rPr lang="en-US" sz="1500" dirty="0" err="1" smtClean="0">
                <a:solidFill>
                  <a:schemeClr val="bg1"/>
                </a:solidFill>
                <a:latin typeface="Comic Sans MS" pitchFamily="66" charset="0"/>
              </a:rPr>
              <a:t>ie</a:t>
            </a:r>
            <a:r>
              <a:rPr lang="en-US" sz="1500" dirty="0" smtClean="0">
                <a:solidFill>
                  <a:schemeClr val="bg1"/>
                </a:solidFill>
                <a:latin typeface="Comic Sans MS" pitchFamily="66" charset="0"/>
              </a:rPr>
              <a:t>. With</a:t>
            </a: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only at the </a:t>
            </a:r>
            <a:r>
              <a:rPr lang="en-US" sz="1500" i="1" dirty="0" smtClean="0">
                <a:solidFill>
                  <a:schemeClr val="bg1"/>
                </a:solidFill>
                <a:latin typeface="Comic Sans MS" pitchFamily="66" charset="0"/>
              </a:rPr>
              <a:t>throat of the nozzle </a:t>
            </a:r>
            <a:r>
              <a:rPr lang="en-US" sz="1500" dirty="0" smtClean="0">
                <a:solidFill>
                  <a:schemeClr val="bg1"/>
                </a:solidFill>
                <a:latin typeface="Comic Sans MS" pitchFamily="66" charset="0"/>
              </a:rPr>
              <a:t>where</a:t>
            </a: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To obtain supersonic exhaust, therefore, we must </a:t>
            </a:r>
          </a:p>
          <a:p>
            <a:pPr marL="342900" indent="-342900"/>
            <a:r>
              <a:rPr lang="en-US" sz="1500" dirty="0" smtClean="0">
                <a:solidFill>
                  <a:schemeClr val="bg1"/>
                </a:solidFill>
                <a:latin typeface="Comic Sans MS" pitchFamily="66" charset="0"/>
              </a:rPr>
              <a:t>     accelerate the reaction gases through a </a:t>
            </a:r>
          </a:p>
          <a:p>
            <a:pPr marL="342900" indent="-342900"/>
            <a:r>
              <a:rPr lang="en-US" sz="1500" dirty="0" smtClean="0">
                <a:solidFill>
                  <a:schemeClr val="bg1"/>
                </a:solidFill>
                <a:latin typeface="Comic Sans MS" pitchFamily="66" charset="0"/>
              </a:rPr>
              <a:t>     converging-diverging nozzle, a fundamental feature </a:t>
            </a:r>
          </a:p>
          <a:p>
            <a:pPr marL="342900" indent="-342900"/>
            <a:r>
              <a:rPr lang="en-US" sz="1500" dirty="0" smtClean="0">
                <a:solidFill>
                  <a:schemeClr val="bg1"/>
                </a:solidFill>
                <a:latin typeface="Comic Sans MS" pitchFamily="66" charset="0"/>
              </a:rPr>
              <a:t>     behind the design of jet engines and rockets. </a:t>
            </a:r>
          </a:p>
          <a:p>
            <a:pPr marL="342900" indent="-342900"/>
            <a:endParaRPr lang="en-US" sz="1500" dirty="0" smtClean="0">
              <a:solidFill>
                <a:schemeClr val="bg1"/>
              </a:solidFill>
              <a:latin typeface="Comic Sans MS" pitchFamily="66" charset="0"/>
            </a:endParaRPr>
          </a:p>
          <a:p>
            <a:pPr marL="342900" indent="-342900">
              <a:buAutoNum type="arabicParenR" startAt="4"/>
            </a:pPr>
            <a:r>
              <a:rPr lang="en-US" sz="1500" dirty="0" smtClean="0">
                <a:solidFill>
                  <a:schemeClr val="bg1"/>
                </a:solidFill>
                <a:latin typeface="Comic Sans MS" pitchFamily="66" charset="0"/>
              </a:rPr>
              <a:t>Note that the converse does not necessarily hold:</a:t>
            </a:r>
          </a:p>
          <a:p>
            <a:pPr marL="342900" indent="-342900"/>
            <a:r>
              <a:rPr lang="en-US" sz="1500" dirty="0" smtClean="0">
                <a:solidFill>
                  <a:schemeClr val="bg1"/>
                </a:solidFill>
                <a:latin typeface="Comic Sans MS" pitchFamily="66" charset="0"/>
              </a:rPr>
              <a:t> </a:t>
            </a:r>
          </a:p>
          <a:p>
            <a:pPr marL="342900" indent="-342900"/>
            <a:r>
              <a:rPr lang="en-US" sz="1500" dirty="0" smtClean="0">
                <a:solidFill>
                  <a:schemeClr val="bg1"/>
                </a:solidFill>
                <a:latin typeface="Comic Sans MS" pitchFamily="66" charset="0"/>
              </a:rPr>
              <a:t>      M does not necessarily equal unity at the throat of </a:t>
            </a:r>
          </a:p>
          <a:p>
            <a:pPr marL="342900" indent="-342900"/>
            <a:r>
              <a:rPr lang="en-US" sz="1500" dirty="0" smtClean="0">
                <a:solidFill>
                  <a:schemeClr val="bg1"/>
                </a:solidFill>
                <a:latin typeface="Comic Sans MS" pitchFamily="66" charset="0"/>
              </a:rPr>
              <a:t>      the nozzle, where  </a:t>
            </a:r>
            <a:r>
              <a:rPr lang="en-US" sz="1500" dirty="0" err="1" smtClean="0">
                <a:solidFill>
                  <a:schemeClr val="bg1"/>
                </a:solidFill>
                <a:latin typeface="Comic Sans MS" pitchFamily="66" charset="0"/>
              </a:rPr>
              <a:t>dA</a:t>
            </a:r>
            <a:r>
              <a:rPr lang="en-US" sz="1500" dirty="0" smtClean="0">
                <a:solidFill>
                  <a:schemeClr val="bg1"/>
                </a:solidFill>
                <a:latin typeface="Comic Sans MS" pitchFamily="66" charset="0"/>
              </a:rPr>
              <a:t>=0.  If M</a:t>
            </a:r>
            <a:r>
              <a:rPr lang="en-US" sz="1500" dirty="0" smtClean="0">
                <a:solidFill>
                  <a:schemeClr val="bg1"/>
                </a:solidFill>
                <a:latin typeface="Comic Sans MS" pitchFamily="66" charset="0"/>
                <a:sym typeface="Mathematica1"/>
              </a:rPr>
              <a:t>1, the fluid velocity </a:t>
            </a:r>
          </a:p>
          <a:p>
            <a:pPr marL="342900" indent="-342900"/>
            <a:r>
              <a:rPr lang="en-US" sz="1500" dirty="0" smtClean="0">
                <a:solidFill>
                  <a:schemeClr val="bg1"/>
                </a:solidFill>
                <a:latin typeface="Comic Sans MS" pitchFamily="66" charset="0"/>
                <a:sym typeface="Mathematica1"/>
              </a:rPr>
              <a:t>      reaches a local </a:t>
            </a:r>
            <a:r>
              <a:rPr lang="en-US" sz="1500" dirty="0" err="1" smtClean="0">
                <a:solidFill>
                  <a:schemeClr val="bg1"/>
                </a:solidFill>
                <a:latin typeface="Comic Sans MS" pitchFamily="66" charset="0"/>
                <a:sym typeface="Mathematica1"/>
              </a:rPr>
              <a:t>extremum</a:t>
            </a:r>
            <a:r>
              <a:rPr lang="en-US" sz="1500" dirty="0" smtClean="0">
                <a:solidFill>
                  <a:schemeClr val="bg1"/>
                </a:solidFill>
                <a:latin typeface="Comic Sans MS" pitchFamily="66" charset="0"/>
                <a:sym typeface="Mathematica1"/>
              </a:rPr>
              <a:t>  when the area does, i.e. </a:t>
            </a:r>
          </a:p>
          <a:p>
            <a:pPr marL="342900" indent="-342900"/>
            <a:r>
              <a:rPr lang="en-US" sz="1500" dirty="0" smtClean="0">
                <a:solidFill>
                  <a:schemeClr val="bg1"/>
                </a:solidFill>
                <a:latin typeface="Comic Sans MS" pitchFamily="66" charset="0"/>
                <a:sym typeface="Mathematica1"/>
              </a:rPr>
              <a:t>      du=0   where  </a:t>
            </a:r>
            <a:r>
              <a:rPr lang="en-US" sz="1500" dirty="0" err="1" smtClean="0">
                <a:solidFill>
                  <a:schemeClr val="bg1"/>
                </a:solidFill>
                <a:latin typeface="Comic Sans MS" pitchFamily="66" charset="0"/>
                <a:sym typeface="Mathematica1"/>
              </a:rPr>
              <a:t>dA</a:t>
            </a:r>
            <a:r>
              <a:rPr lang="en-US" sz="1500" dirty="0" smtClean="0">
                <a:solidFill>
                  <a:schemeClr val="bg1"/>
                </a:solidFill>
                <a:latin typeface="Comic Sans MS" pitchFamily="66" charset="0"/>
                <a:sym typeface="Mathematica1"/>
              </a:rPr>
              <a:t>=0. </a:t>
            </a:r>
          </a:p>
          <a:p>
            <a:pPr marL="342900" indent="-342900"/>
            <a:endParaRPr lang="en-US" sz="1500" dirty="0" smtClean="0">
              <a:solidFill>
                <a:schemeClr val="bg1"/>
              </a:solidFill>
              <a:latin typeface="Comic Sans MS" pitchFamily="66" charset="0"/>
              <a:sym typeface="Mathematica1"/>
            </a:endParaRPr>
          </a:p>
          <a:p>
            <a:pPr marL="342900" indent="-342900"/>
            <a:r>
              <a:rPr lang="en-US" sz="1500" dirty="0" smtClean="0">
                <a:solidFill>
                  <a:schemeClr val="bg1"/>
                </a:solidFill>
                <a:latin typeface="Comic Sans MS" pitchFamily="66" charset="0"/>
                <a:sym typeface="Mathematica1"/>
              </a:rPr>
              <a:t>      Whether the </a:t>
            </a:r>
            <a:r>
              <a:rPr lang="en-US" sz="1500" dirty="0" err="1" smtClean="0">
                <a:solidFill>
                  <a:schemeClr val="bg1"/>
                </a:solidFill>
                <a:latin typeface="Comic Sans MS" pitchFamily="66" charset="0"/>
                <a:sym typeface="Mathematica1"/>
              </a:rPr>
              <a:t>extremum</a:t>
            </a:r>
            <a:r>
              <a:rPr lang="en-US" sz="1500" dirty="0" smtClean="0">
                <a:solidFill>
                  <a:schemeClr val="bg1"/>
                </a:solidFill>
                <a:latin typeface="Comic Sans MS" pitchFamily="66" charset="0"/>
                <a:sym typeface="Mathematica1"/>
              </a:rPr>
              <a:t> corresponds to a local maximum</a:t>
            </a:r>
          </a:p>
          <a:p>
            <a:pPr marL="342900" indent="-342900"/>
            <a:r>
              <a:rPr lang="en-US" sz="1500" dirty="0" smtClean="0">
                <a:solidFill>
                  <a:schemeClr val="bg1"/>
                </a:solidFill>
                <a:latin typeface="Comic Sans MS" pitchFamily="66" charset="0"/>
                <a:sym typeface="Mathematica1"/>
              </a:rPr>
              <a:t>      or minimum depends on whether we have subsonic or </a:t>
            </a:r>
          </a:p>
          <a:p>
            <a:pPr marL="342900" indent="-342900"/>
            <a:r>
              <a:rPr lang="en-US" sz="1500" dirty="0" smtClean="0">
                <a:solidFill>
                  <a:schemeClr val="bg1"/>
                </a:solidFill>
                <a:latin typeface="Comic Sans MS" pitchFamily="66" charset="0"/>
                <a:sym typeface="Mathematica1"/>
              </a:rPr>
              <a:t>      supersonic flow and whether the nozzle has a converging-diverging shape. </a:t>
            </a:r>
            <a:r>
              <a:rPr lang="en-US" sz="1500" dirty="0" smtClean="0">
                <a:solidFill>
                  <a:schemeClr val="bg1"/>
                </a:solidFill>
                <a:latin typeface="Comic Sans MS" pitchFamily="66" charset="0"/>
              </a:rPr>
              <a:t>  </a:t>
            </a: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3" cstate="print"/>
          <a:stretch>
            <a:fillRect/>
          </a:stretch>
        </p:blipFill>
        <p:spPr>
          <a:xfrm>
            <a:off x="5880100" y="1492250"/>
            <a:ext cx="3886200" cy="5079331"/>
          </a:xfrm>
          <a:prstGeom prst="rect">
            <a:avLst/>
          </a:prstGeom>
        </p:spPr>
      </p:pic>
      <p:graphicFrame>
        <p:nvGraphicFramePr>
          <p:cNvPr id="216068" name="Object 4"/>
          <p:cNvGraphicFramePr>
            <a:graphicFrameLocks noChangeAspect="1"/>
          </p:cNvGraphicFramePr>
          <p:nvPr/>
        </p:nvGraphicFramePr>
        <p:xfrm>
          <a:off x="1841500" y="1644650"/>
          <a:ext cx="1697038" cy="600075"/>
        </p:xfrm>
        <a:graphic>
          <a:graphicData uri="http://schemas.openxmlformats.org/presentationml/2006/ole">
            <p:oleObj spid="_x0000_s217091" name="Equation" r:id="rId4" imgW="787320" imgH="279360" progId="Equation.DSMT4">
              <p:embed/>
            </p:oleObj>
          </a:graphicData>
        </a:graphic>
      </p:graphicFrame>
      <p:graphicFrame>
        <p:nvGraphicFramePr>
          <p:cNvPr id="217092" name="Object 4"/>
          <p:cNvGraphicFramePr>
            <a:graphicFrameLocks noChangeAspect="1"/>
          </p:cNvGraphicFramePr>
          <p:nvPr/>
        </p:nvGraphicFramePr>
        <p:xfrm>
          <a:off x="2222500" y="2559050"/>
          <a:ext cx="1014412" cy="615110"/>
        </p:xfrm>
        <a:graphic>
          <a:graphicData uri="http://schemas.openxmlformats.org/presentationml/2006/ole">
            <p:oleObj spid="_x0000_s217092" name="Equation" r:id="rId5" imgW="647640" imgH="393480" progId="Equation.DSMT4">
              <p:embed/>
            </p:oleObj>
          </a:graphicData>
        </a:graphic>
      </p:graphicFrame>
      <p:graphicFrame>
        <p:nvGraphicFramePr>
          <p:cNvPr id="217093" name="Object 5"/>
          <p:cNvGraphicFramePr>
            <a:graphicFrameLocks noChangeAspect="1"/>
          </p:cNvGraphicFramePr>
          <p:nvPr/>
        </p:nvGraphicFramePr>
        <p:xfrm>
          <a:off x="2298700" y="3549650"/>
          <a:ext cx="957263" cy="382588"/>
        </p:xfrm>
        <a:graphic>
          <a:graphicData uri="http://schemas.openxmlformats.org/presentationml/2006/ole">
            <p:oleObj spid="_x0000_s217093" name="Equation" r:id="rId6" imgW="444240" imgH="17748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917700" y="349250"/>
            <a:ext cx="6009658" cy="720183"/>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De Laval Nozzle</a:t>
            </a:r>
          </a:p>
        </p:txBody>
      </p:sp>
      <p:sp>
        <p:nvSpPr>
          <p:cNvPr id="8" name="TextBox 7"/>
          <p:cNvSpPr txBox="1"/>
          <p:nvPr/>
        </p:nvSpPr>
        <p:spPr>
          <a:xfrm>
            <a:off x="241300" y="1111250"/>
            <a:ext cx="5638800" cy="9787295"/>
          </a:xfrm>
          <a:prstGeom prst="rect">
            <a:avLst/>
          </a:prstGeom>
          <a:noFill/>
        </p:spPr>
        <p:txBody>
          <a:bodyPr wrap="square" rtlCol="0">
            <a:spAutoFit/>
          </a:bodyPr>
          <a:lstStyle/>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Final Notes:</a:t>
            </a:r>
          </a:p>
          <a:p>
            <a:pPr marL="342900" indent="-342900">
              <a:buAutoNum type="arabicParenR" startAt="5"/>
            </a:pPr>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5)   whether supersonic exhaust is actually achieved in </a:t>
            </a:r>
          </a:p>
          <a:p>
            <a:pPr marL="342900" indent="-342900"/>
            <a:r>
              <a:rPr lang="en-US" sz="1500" dirty="0" smtClean="0">
                <a:solidFill>
                  <a:schemeClr val="bg1"/>
                </a:solidFill>
                <a:latin typeface="Comic Sans MS" pitchFamily="66" charset="0"/>
              </a:rPr>
              <a:t>      nozzle flow also depends on the boundary conditions.         In particular, on the pressure of the ambient medium in </a:t>
            </a:r>
          </a:p>
          <a:p>
            <a:pPr marL="342900" indent="-342900"/>
            <a:r>
              <a:rPr lang="en-US" sz="1500" dirty="0" smtClean="0">
                <a:solidFill>
                  <a:schemeClr val="bg1"/>
                </a:solidFill>
                <a:latin typeface="Comic Sans MS" pitchFamily="66" charset="0"/>
              </a:rPr>
              <a:t>      comparison with the pressure of the reaction chamber.</a:t>
            </a: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If a sonic transition does occur, the flow </a:t>
            </a:r>
            <a:r>
              <a:rPr lang="en-US" sz="1500" dirty="0" err="1" smtClean="0">
                <a:solidFill>
                  <a:schemeClr val="bg1"/>
                </a:solidFill>
                <a:latin typeface="Comic Sans MS" pitchFamily="66" charset="0"/>
              </a:rPr>
              <a:t>behaviour</a:t>
            </a:r>
            <a:r>
              <a:rPr lang="en-US" sz="1500" dirty="0" smtClean="0">
                <a:solidFill>
                  <a:schemeClr val="bg1"/>
                </a:solidFill>
                <a:latin typeface="Comic Sans MS" pitchFamily="66" charset="0"/>
              </a:rPr>
              <a:t> </a:t>
            </a:r>
          </a:p>
          <a:p>
            <a:pPr marL="342900" indent="-342900"/>
            <a:r>
              <a:rPr lang="en-US" sz="1500" dirty="0" smtClean="0">
                <a:solidFill>
                  <a:schemeClr val="bg1"/>
                </a:solidFill>
                <a:latin typeface="Comic Sans MS" pitchFamily="66" charset="0"/>
              </a:rPr>
              <a:t>      depends sensitively on the nozzle conditions, since the </a:t>
            </a:r>
          </a:p>
          <a:p>
            <a:pPr marL="342900" indent="-342900"/>
            <a:r>
              <a:rPr lang="en-US" sz="1500" dirty="0" smtClean="0">
                <a:solidFill>
                  <a:schemeClr val="bg1"/>
                </a:solidFill>
                <a:latin typeface="Comic Sans MS" pitchFamily="66" charset="0"/>
              </a:rPr>
              <a:t>      coefficient  1-M</a:t>
            </a:r>
            <a:r>
              <a:rPr lang="en-US" sz="1500" baseline="30000" dirty="0" smtClean="0">
                <a:solidFill>
                  <a:schemeClr val="bg1"/>
                </a:solidFill>
                <a:latin typeface="Comic Sans MS" pitchFamily="66" charset="0"/>
              </a:rPr>
              <a:t>2</a:t>
            </a:r>
            <a:r>
              <a:rPr lang="en-US" sz="1500" dirty="0" smtClean="0">
                <a:solidFill>
                  <a:schemeClr val="bg1"/>
                </a:solidFill>
                <a:latin typeface="Comic Sans MS" pitchFamily="66" charset="0"/>
              </a:rPr>
              <a:t> becomes arbitrarily small near the </a:t>
            </a:r>
          </a:p>
          <a:p>
            <a:pPr marL="342900" indent="-342900"/>
            <a:r>
              <a:rPr lang="en-US" sz="1500" dirty="0" smtClean="0">
                <a:solidFill>
                  <a:schemeClr val="bg1"/>
                </a:solidFill>
                <a:latin typeface="Comic Sans MS" pitchFamily="66" charset="0"/>
              </a:rPr>
              <a:t>      transition region. </a:t>
            </a:r>
          </a:p>
          <a:p>
            <a:pPr marL="342900" indent="-342900"/>
            <a:endParaRPr lang="en-US" sz="1500" dirty="0" smtClean="0">
              <a:solidFill>
                <a:schemeClr val="bg1"/>
              </a:solidFill>
              <a:latin typeface="Comic Sans MS" pitchFamily="66" charset="0"/>
            </a:endParaRPr>
          </a:p>
          <a:p>
            <a:pPr marL="342900" indent="-342900">
              <a:buAutoNum type="arabicParenR" startAt="6"/>
            </a:pPr>
            <a:r>
              <a:rPr lang="en-US" sz="1500" dirty="0" smtClean="0">
                <a:solidFill>
                  <a:schemeClr val="bg1"/>
                </a:solidFill>
                <a:latin typeface="Comic Sans MS" pitchFamily="66" charset="0"/>
              </a:rPr>
              <a:t>When external body forces are present, we do not need </a:t>
            </a:r>
          </a:p>
          <a:p>
            <a:pPr marL="342900" indent="-342900"/>
            <a:r>
              <a:rPr lang="en-US" sz="1500" dirty="0" smtClean="0">
                <a:solidFill>
                  <a:schemeClr val="bg1"/>
                </a:solidFill>
                <a:latin typeface="Comic Sans MS" pitchFamily="66" charset="0"/>
              </a:rPr>
              <a:t>       to have a throat to achieve the smooth transition of </a:t>
            </a:r>
          </a:p>
          <a:p>
            <a:pPr marL="342900" indent="-342900"/>
            <a:r>
              <a:rPr lang="en-US" sz="1500" dirty="0" smtClean="0">
                <a:solidFill>
                  <a:schemeClr val="bg1"/>
                </a:solidFill>
                <a:latin typeface="Comic Sans MS" pitchFamily="66" charset="0"/>
              </a:rPr>
              <a:t>       subsonic to supersonic flow. The external forces can </a:t>
            </a:r>
          </a:p>
          <a:p>
            <a:pPr marL="342900" indent="-342900"/>
            <a:r>
              <a:rPr lang="en-US" sz="1500" dirty="0" smtClean="0">
                <a:solidFill>
                  <a:schemeClr val="bg1"/>
                </a:solidFill>
                <a:latin typeface="Comic Sans MS" pitchFamily="66" charset="0"/>
              </a:rPr>
              <a:t>       provide the requisite acceleration. </a:t>
            </a:r>
          </a:p>
          <a:p>
            <a:pPr marL="342900" indent="-342900">
              <a:buAutoNum type="arabicParenR" startAt="5"/>
            </a:pPr>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  </a:t>
            </a:r>
            <a:endParaRPr lang="en-US" sz="1500" dirty="0">
              <a:solidFill>
                <a:schemeClr val="bg1"/>
              </a:solidFill>
              <a:latin typeface="Comic Sans MS" pitchFamily="66" charset="0"/>
            </a:endParaRPr>
          </a:p>
        </p:txBody>
      </p:sp>
      <p:sp>
        <p:nvSpPr>
          <p:cNvPr id="9" name="TextBox 8"/>
          <p:cNvSpPr txBox="1"/>
          <p:nvPr/>
        </p:nvSpPr>
        <p:spPr>
          <a:xfrm>
            <a:off x="5956300" y="6597650"/>
            <a:ext cx="3886200" cy="830997"/>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Illustration of the run of flow speed u, pressure p and temperature T, as the gas passes through the </a:t>
            </a:r>
          </a:p>
          <a:p>
            <a:r>
              <a:rPr lang="en-US" sz="1200" dirty="0" smtClean="0">
                <a:solidFill>
                  <a:schemeClr val="bg1">
                    <a:lumMod val="50000"/>
                    <a:lumOff val="50000"/>
                  </a:schemeClr>
                </a:solidFill>
                <a:latin typeface="Comic Sans MS" pitchFamily="66" charset="0"/>
              </a:rPr>
              <a:t>nozzle and its sonic point.</a:t>
            </a:r>
          </a:p>
          <a:p>
            <a:r>
              <a:rPr lang="en-US" sz="1200" dirty="0" smtClean="0">
                <a:solidFill>
                  <a:schemeClr val="bg1">
                    <a:lumMod val="50000"/>
                    <a:lumOff val="50000"/>
                  </a:schemeClr>
                </a:solidFill>
                <a:latin typeface="Comic Sans MS" pitchFamily="66" charset="0"/>
              </a:rPr>
              <a:t>  </a:t>
            </a:r>
          </a:p>
        </p:txBody>
      </p:sp>
      <p:pic>
        <p:nvPicPr>
          <p:cNvPr id="10" name="Picture 9" descr="Nozzle_de_Laval_diagram.png"/>
          <p:cNvPicPr>
            <a:picLocks noChangeAspect="1"/>
          </p:cNvPicPr>
          <p:nvPr/>
        </p:nvPicPr>
        <p:blipFill>
          <a:blip r:embed="rId2" cstate="print"/>
          <a:stretch>
            <a:fillRect/>
          </a:stretch>
        </p:blipFill>
        <p:spPr>
          <a:xfrm>
            <a:off x="5880100" y="1492250"/>
            <a:ext cx="3886200" cy="507933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7" name="TextBox 6"/>
          <p:cNvSpPr txBox="1"/>
          <p:nvPr/>
        </p:nvSpPr>
        <p:spPr>
          <a:xfrm>
            <a:off x="317500" y="1339850"/>
            <a:ext cx="9601200" cy="6555641"/>
          </a:xfrm>
          <a:prstGeom prst="rect">
            <a:avLst/>
          </a:prstGeom>
          <a:noFill/>
        </p:spPr>
        <p:txBody>
          <a:bodyPr wrap="square" rtlCol="0">
            <a:spAutoFit/>
          </a:bodyPr>
          <a:lstStyle/>
          <a:p>
            <a:r>
              <a:rPr lang="en-US" sz="1500" dirty="0" smtClean="0">
                <a:solidFill>
                  <a:schemeClr val="bg1"/>
                </a:solidFill>
                <a:latin typeface="Comic Sans MS" pitchFamily="66" charset="0"/>
              </a:rPr>
              <a:t>A </a:t>
            </a:r>
            <a:r>
              <a:rPr lang="en-US" sz="1500" dirty="0" err="1" smtClean="0">
                <a:solidFill>
                  <a:schemeClr val="bg1"/>
                </a:solidFill>
                <a:latin typeface="Comic Sans MS" pitchFamily="66" charset="0"/>
              </a:rPr>
              <a:t>Venturi</a:t>
            </a:r>
            <a:r>
              <a:rPr lang="en-US" sz="1500" dirty="0" smtClean="0">
                <a:solidFill>
                  <a:schemeClr val="bg1"/>
                </a:solidFill>
                <a:latin typeface="Comic Sans MS" pitchFamily="66" charset="0"/>
              </a:rPr>
              <a:t> meter is used to measure the flow rate through a tube.</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It is based on the use of the </a:t>
            </a:r>
            <a:r>
              <a:rPr lang="en-US" sz="1500" dirty="0" err="1" smtClean="0">
                <a:solidFill>
                  <a:schemeClr val="bg1"/>
                </a:solidFill>
                <a:latin typeface="Comic Sans MS" pitchFamily="66" charset="0"/>
              </a:rPr>
              <a:t>Venturi</a:t>
            </a:r>
            <a:r>
              <a:rPr lang="en-US" sz="1500" dirty="0" smtClean="0">
                <a:solidFill>
                  <a:schemeClr val="bg1"/>
                </a:solidFill>
                <a:latin typeface="Comic Sans MS" pitchFamily="66" charset="0"/>
              </a:rPr>
              <a:t> effect,  the reduction of fluid pressure that results when a</a:t>
            </a:r>
          </a:p>
          <a:p>
            <a:r>
              <a:rPr lang="en-US" sz="1500" dirty="0" smtClean="0">
                <a:solidFill>
                  <a:schemeClr val="bg1"/>
                </a:solidFill>
                <a:latin typeface="Comic Sans MS" pitchFamily="66" charset="0"/>
              </a:rPr>
              <a:t>fluid runs through a constricted  section of pipe. It is called after Giovanni Battista </a:t>
            </a:r>
            <a:r>
              <a:rPr lang="en-US" sz="1500" dirty="0" err="1" smtClean="0">
                <a:solidFill>
                  <a:schemeClr val="bg1"/>
                </a:solidFill>
                <a:latin typeface="Comic Sans MS" pitchFamily="66" charset="0"/>
              </a:rPr>
              <a:t>Venturi</a:t>
            </a:r>
            <a:r>
              <a:rPr lang="en-US" sz="1500" dirty="0" smtClean="0">
                <a:solidFill>
                  <a:schemeClr val="bg1"/>
                </a:solidFill>
                <a:latin typeface="Comic Sans MS" pitchFamily="66" charset="0"/>
              </a:rPr>
              <a:t> (1746-1822),</a:t>
            </a:r>
          </a:p>
          <a:p>
            <a:r>
              <a:rPr lang="en-US" sz="1500" dirty="0" smtClean="0">
                <a:solidFill>
                  <a:schemeClr val="bg1"/>
                </a:solidFill>
                <a:latin typeface="Comic Sans MS" pitchFamily="66" charset="0"/>
              </a:rPr>
              <a:t>an Italian physicist.</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Look at the construction in figure: </a:t>
            </a:r>
          </a:p>
          <a:p>
            <a:endParaRPr lang="en-US" sz="1500" dirty="0" smtClean="0">
              <a:solidFill>
                <a:schemeClr val="bg1"/>
              </a:solidFill>
              <a:latin typeface="Comic Sans MS" pitchFamily="66" charset="0"/>
            </a:endParaRPr>
          </a:p>
          <a:p>
            <a:pPr>
              <a:buFontTx/>
              <a:buChar char="-"/>
            </a:pPr>
            <a:r>
              <a:rPr lang="en-US" sz="1500" dirty="0" smtClean="0">
                <a:solidFill>
                  <a:schemeClr val="bg1"/>
                </a:solidFill>
                <a:latin typeface="Comic Sans MS" pitchFamily="66" charset="0"/>
              </a:rPr>
              <a:t> we assume the flow is smooth and </a:t>
            </a:r>
          </a:p>
          <a:p>
            <a:r>
              <a:rPr lang="en-US" sz="1500" dirty="0" smtClean="0">
                <a:solidFill>
                  <a:schemeClr val="bg1"/>
                </a:solidFill>
                <a:latin typeface="Comic Sans MS" pitchFamily="66" charset="0"/>
              </a:rPr>
              <a:t>   effectively </a:t>
            </a:r>
            <a:r>
              <a:rPr lang="en-US" sz="1500" dirty="0" err="1" smtClean="0">
                <a:solidFill>
                  <a:schemeClr val="bg1"/>
                </a:solidFill>
                <a:latin typeface="Comic Sans MS" pitchFamily="66" charset="0"/>
              </a:rPr>
              <a:t>inviscid</a:t>
            </a:r>
            <a:r>
              <a:rPr lang="en-US" sz="1500" dirty="0" smtClean="0">
                <a:solidFill>
                  <a:schemeClr val="bg1"/>
                </a:solidFill>
                <a:latin typeface="Comic Sans MS" pitchFamily="66" charset="0"/>
              </a:rPr>
              <a:t>, </a:t>
            </a:r>
            <a:r>
              <a:rPr lang="en-US" sz="1500" dirty="0" err="1" smtClean="0">
                <a:solidFill>
                  <a:schemeClr val="bg1"/>
                </a:solidFill>
                <a:latin typeface="Comic Sans MS" pitchFamily="66" charset="0"/>
              </a:rPr>
              <a:t>ie</a:t>
            </a:r>
            <a:r>
              <a:rPr lang="en-US" sz="1500" dirty="0" smtClean="0">
                <a:solidFill>
                  <a:schemeClr val="bg1"/>
                </a:solidFill>
                <a:latin typeface="Comic Sans MS" pitchFamily="66" charset="0"/>
              </a:rPr>
              <a:t>. friction is </a:t>
            </a:r>
          </a:p>
          <a:p>
            <a:r>
              <a:rPr lang="en-US" sz="1500" dirty="0" smtClean="0">
                <a:solidFill>
                  <a:schemeClr val="bg1"/>
                </a:solidFill>
                <a:latin typeface="Comic Sans MS" pitchFamily="66" charset="0"/>
              </a:rPr>
              <a:t>   negligible.</a:t>
            </a:r>
          </a:p>
          <a:p>
            <a:endParaRPr lang="en-US" sz="1500" dirty="0" smtClean="0">
              <a:solidFill>
                <a:schemeClr val="bg1"/>
              </a:solidFill>
              <a:latin typeface="Comic Sans MS" pitchFamily="66" charset="0"/>
            </a:endParaRPr>
          </a:p>
          <a:p>
            <a:pPr>
              <a:buFontTx/>
              <a:buChar char="-"/>
            </a:pPr>
            <a:r>
              <a:rPr lang="en-US" sz="1500" dirty="0" smtClean="0">
                <a:solidFill>
                  <a:schemeClr val="bg1"/>
                </a:solidFill>
                <a:latin typeface="Comic Sans MS" pitchFamily="66" charset="0"/>
              </a:rPr>
              <a:t> the fluid is incompressible, and has </a:t>
            </a:r>
          </a:p>
          <a:p>
            <a:r>
              <a:rPr lang="en-US" sz="1500" dirty="0" smtClean="0">
                <a:solidFill>
                  <a:schemeClr val="bg1"/>
                </a:solidFill>
                <a:latin typeface="Comic Sans MS" pitchFamily="66" charset="0"/>
              </a:rPr>
              <a:t>   density </a:t>
            </a:r>
            <a:r>
              <a:rPr lang="en-US" sz="1500" dirty="0" smtClean="0">
                <a:solidFill>
                  <a:schemeClr val="bg1"/>
                </a:solidFill>
                <a:latin typeface="Comic Sans MS" pitchFamily="66" charset="0"/>
                <a:sym typeface="Mathematica1"/>
              </a:rPr>
              <a:t> throughout the pipe. </a:t>
            </a: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pPr>
              <a:buFontTx/>
              <a:buChar char="-"/>
            </a:pPr>
            <a:r>
              <a:rPr lang="en-US" sz="1500" dirty="0" smtClean="0">
                <a:solidFill>
                  <a:schemeClr val="bg1"/>
                </a:solidFill>
                <a:latin typeface="Comic Sans MS" pitchFamily="66" charset="0"/>
              </a:rPr>
              <a:t> downstream we have a flow through</a:t>
            </a:r>
          </a:p>
          <a:p>
            <a:r>
              <a:rPr lang="en-US" sz="1500" dirty="0" smtClean="0">
                <a:solidFill>
                  <a:schemeClr val="bg1"/>
                </a:solidFill>
                <a:latin typeface="Comic Sans MS" pitchFamily="66" charset="0"/>
              </a:rPr>
              <a:t>   a pipe section of area A</a:t>
            </a:r>
            <a:r>
              <a:rPr lang="en-US" sz="1500" baseline="-25000" dirty="0" smtClean="0">
                <a:solidFill>
                  <a:schemeClr val="bg1"/>
                </a:solidFill>
                <a:latin typeface="Comic Sans MS" pitchFamily="66" charset="0"/>
              </a:rPr>
              <a:t>1</a:t>
            </a:r>
            <a:r>
              <a:rPr lang="en-US" sz="1500" dirty="0" smtClean="0">
                <a:solidFill>
                  <a:schemeClr val="bg1"/>
                </a:solidFill>
                <a:latin typeface="Comic Sans MS" pitchFamily="66" charset="0"/>
              </a:rPr>
              <a:t>, with a </a:t>
            </a:r>
          </a:p>
          <a:p>
            <a:r>
              <a:rPr lang="en-US" sz="1500" dirty="0" smtClean="0">
                <a:solidFill>
                  <a:schemeClr val="bg1"/>
                </a:solidFill>
                <a:latin typeface="Comic Sans MS" pitchFamily="66" charset="0"/>
              </a:rPr>
              <a:t>   flow velocity v</a:t>
            </a:r>
            <a:r>
              <a:rPr lang="en-US" sz="1500" baseline="-25000" dirty="0" smtClean="0">
                <a:solidFill>
                  <a:schemeClr val="bg1"/>
                </a:solidFill>
                <a:latin typeface="Comic Sans MS" pitchFamily="66" charset="0"/>
              </a:rPr>
              <a:t>1</a:t>
            </a:r>
            <a:r>
              <a:rPr lang="en-US" sz="1500" dirty="0" smtClean="0">
                <a:solidFill>
                  <a:schemeClr val="bg1"/>
                </a:solidFill>
                <a:latin typeface="Comic Sans MS" pitchFamily="66" charset="0"/>
              </a:rPr>
              <a:t>, and pressure p</a:t>
            </a:r>
            <a:r>
              <a:rPr lang="en-US" sz="1500" baseline="-25000" dirty="0" smtClean="0">
                <a:solidFill>
                  <a:schemeClr val="bg1"/>
                </a:solidFill>
                <a:latin typeface="Comic Sans MS" pitchFamily="66" charset="0"/>
              </a:rPr>
              <a:t>1</a:t>
            </a:r>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pPr>
              <a:buFontTx/>
              <a:buChar char="-"/>
            </a:pPr>
            <a:r>
              <a:rPr lang="en-US" sz="1500" dirty="0" smtClean="0">
                <a:solidFill>
                  <a:schemeClr val="bg1"/>
                </a:solidFill>
                <a:latin typeface="Comic Sans MS" pitchFamily="66" charset="0"/>
              </a:rPr>
              <a:t>  in the narrow section with area A</a:t>
            </a:r>
            <a:r>
              <a:rPr lang="en-US" sz="1500" baseline="-25000" dirty="0" smtClean="0">
                <a:solidFill>
                  <a:schemeClr val="bg1"/>
                </a:solidFill>
                <a:latin typeface="Comic Sans MS" pitchFamily="66" charset="0"/>
              </a:rPr>
              <a:t>2</a:t>
            </a:r>
            <a:r>
              <a:rPr lang="en-US" sz="1500" dirty="0" smtClean="0">
                <a:solidFill>
                  <a:schemeClr val="bg1"/>
                </a:solidFill>
                <a:latin typeface="Comic Sans MS" pitchFamily="66" charset="0"/>
              </a:rPr>
              <a:t>, </a:t>
            </a:r>
          </a:p>
          <a:p>
            <a:r>
              <a:rPr lang="en-US" sz="1500" dirty="0" smtClean="0">
                <a:solidFill>
                  <a:schemeClr val="bg1"/>
                </a:solidFill>
                <a:latin typeface="Comic Sans MS" pitchFamily="66" charset="0"/>
              </a:rPr>
              <a:t>   the fluid flows with flow speed v</a:t>
            </a:r>
            <a:r>
              <a:rPr lang="en-US" sz="1500" baseline="-25000" dirty="0" smtClean="0">
                <a:solidFill>
                  <a:schemeClr val="bg1"/>
                </a:solidFill>
                <a:latin typeface="Comic Sans MS" pitchFamily="66" charset="0"/>
              </a:rPr>
              <a:t>2</a:t>
            </a:r>
            <a:r>
              <a:rPr lang="en-US" sz="1500" dirty="0" smtClean="0">
                <a:solidFill>
                  <a:schemeClr val="bg1"/>
                </a:solidFill>
                <a:latin typeface="Comic Sans MS" pitchFamily="66" charset="0"/>
              </a:rPr>
              <a:t>,</a:t>
            </a:r>
          </a:p>
          <a:p>
            <a:r>
              <a:rPr lang="en-US" sz="1500" dirty="0" smtClean="0">
                <a:solidFill>
                  <a:schemeClr val="bg1"/>
                </a:solidFill>
                <a:latin typeface="Comic Sans MS" pitchFamily="66" charset="0"/>
              </a:rPr>
              <a:t>   and has </a:t>
            </a:r>
            <a:r>
              <a:rPr lang="en-US" sz="1500" dirty="0" err="1" smtClean="0">
                <a:solidFill>
                  <a:schemeClr val="bg1"/>
                </a:solidFill>
                <a:latin typeface="Comic Sans MS" pitchFamily="66" charset="0"/>
              </a:rPr>
              <a:t>accomanying</a:t>
            </a:r>
            <a:r>
              <a:rPr lang="en-US" sz="1500" dirty="0" smtClean="0">
                <a:solidFill>
                  <a:schemeClr val="bg1"/>
                </a:solidFill>
                <a:latin typeface="Comic Sans MS" pitchFamily="66" charset="0"/>
              </a:rPr>
              <a:t> pressure p</a:t>
            </a:r>
            <a:r>
              <a:rPr lang="en-US" sz="1500" baseline="-25000" dirty="0" smtClean="0">
                <a:solidFill>
                  <a:schemeClr val="bg1"/>
                </a:solidFill>
                <a:latin typeface="Comic Sans MS" pitchFamily="66" charset="0"/>
              </a:rPr>
              <a:t>2</a:t>
            </a:r>
            <a:r>
              <a:rPr lang="en-US" sz="1500" dirty="0" smtClean="0">
                <a:solidFill>
                  <a:schemeClr val="bg1"/>
                </a:solidFill>
                <a:latin typeface="Comic Sans MS" pitchFamily="66" charset="0"/>
              </a:rPr>
              <a:t>.</a:t>
            </a:r>
          </a:p>
          <a:p>
            <a:endParaRPr lang="en-US" sz="1500" dirty="0" smtClean="0">
              <a:solidFill>
                <a:schemeClr val="bg1"/>
              </a:solidFill>
              <a:latin typeface="Comic Sans MS" pitchFamily="66" charset="0"/>
            </a:endParaRPr>
          </a:p>
          <a:p>
            <a:pPr>
              <a:buFontTx/>
              <a:buChar char="-"/>
            </a:pPr>
            <a:r>
              <a:rPr lang="en-US" sz="1500" dirty="0" smtClean="0">
                <a:solidFill>
                  <a:schemeClr val="bg1"/>
                </a:solidFill>
                <a:latin typeface="Comic Sans MS" pitchFamily="66" charset="0"/>
              </a:rPr>
              <a:t>  as a result the two meters </a:t>
            </a:r>
          </a:p>
          <a:p>
            <a:r>
              <a:rPr lang="en-US" sz="1500" dirty="0" smtClean="0">
                <a:solidFill>
                  <a:schemeClr val="bg1"/>
                </a:solidFill>
                <a:latin typeface="Comic Sans MS" pitchFamily="66" charset="0"/>
              </a:rPr>
              <a:t>   indicate the difference in pressure  </a:t>
            </a:r>
          </a:p>
          <a:p>
            <a:r>
              <a:rPr lang="en-US" sz="1500" dirty="0" smtClean="0">
                <a:solidFill>
                  <a:schemeClr val="bg1"/>
                </a:solidFill>
                <a:latin typeface="Comic Sans MS" pitchFamily="66" charset="0"/>
              </a:rPr>
              <a:t>   by means of a height difference h. </a:t>
            </a:r>
          </a:p>
          <a:p>
            <a:endParaRPr lang="en-US" sz="1500" dirty="0" smtClean="0">
              <a:solidFill>
                <a:schemeClr val="bg1"/>
              </a:solidFill>
              <a:latin typeface="Comic Sans MS" pitchFamily="66" charset="0"/>
            </a:endParaRPr>
          </a:p>
        </p:txBody>
      </p:sp>
      <p:pic>
        <p:nvPicPr>
          <p:cNvPr id="8" name="Picture 7" descr="Venturifixed2.PNG"/>
          <p:cNvPicPr>
            <a:picLocks noChangeAspect="1"/>
          </p:cNvPicPr>
          <p:nvPr/>
        </p:nvPicPr>
        <p:blipFill>
          <a:blip r:embed="rId2" cstate="print"/>
          <a:stretch>
            <a:fillRect/>
          </a:stretch>
        </p:blipFill>
        <p:spPr>
          <a:xfrm>
            <a:off x="4508500" y="4768850"/>
            <a:ext cx="5200650" cy="2548960"/>
          </a:xfrm>
          <a:prstGeom prst="rect">
            <a:avLst/>
          </a:prstGeom>
        </p:spPr>
      </p:pic>
      <p:sp>
        <p:nvSpPr>
          <p:cNvPr id="6" name="TextBox 1"/>
          <p:cNvSpPr txBox="1"/>
          <p:nvPr/>
        </p:nvSpPr>
        <p:spPr>
          <a:xfrm>
            <a:off x="2374900" y="349250"/>
            <a:ext cx="5305940" cy="720183"/>
          </a:xfrm>
          <a:prstGeom prst="rect">
            <a:avLst/>
          </a:prstGeom>
          <a:noFill/>
        </p:spPr>
        <p:txBody>
          <a:bodyPr wrap="none" lIns="0" tIns="0" rIns="0" bIns="45706" rtlCol="0">
            <a:spAutoFit/>
          </a:bodyPr>
          <a:lstStyle/>
          <a:p>
            <a:pPr>
              <a:lnSpc>
                <a:spcPts val="5000"/>
              </a:lnSpc>
            </a:pPr>
            <a:r>
              <a:rPr lang="en-US" altLang="zh-CN" sz="6000" b="1" dirty="0" err="1" smtClean="0">
                <a:solidFill>
                  <a:srgbClr val="FFFFFF"/>
                </a:solidFill>
                <a:latin typeface="Comic Sans MS" pitchFamily="18" charset="0"/>
                <a:cs typeface="Comic Sans MS" pitchFamily="18" charset="0"/>
              </a:rPr>
              <a:t>Venturi</a:t>
            </a:r>
            <a:r>
              <a:rPr lang="en-US" altLang="zh-CN" sz="6000" b="1" dirty="0" smtClean="0">
                <a:solidFill>
                  <a:srgbClr val="FFFFFF"/>
                </a:solidFill>
                <a:latin typeface="Comic Sans MS" pitchFamily="18" charset="0"/>
                <a:cs typeface="Comic Sans MS" pitchFamily="18" charset="0"/>
              </a:rPr>
              <a:t> Meter</a:t>
            </a:r>
          </a:p>
        </p:txBody>
      </p:sp>
      <p:sp>
        <p:nvSpPr>
          <p:cNvPr id="11" name="Rectangle 10"/>
          <p:cNvSpPr/>
          <p:nvPr/>
        </p:nvSpPr>
        <p:spPr>
          <a:xfrm>
            <a:off x="241300" y="2711450"/>
            <a:ext cx="4038600" cy="4724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VenturiFlow.png"/>
          <p:cNvPicPr>
            <a:picLocks noChangeAspect="1"/>
          </p:cNvPicPr>
          <p:nvPr/>
        </p:nvPicPr>
        <p:blipFill>
          <a:blip r:embed="rId3" cstate="print"/>
          <a:stretch>
            <a:fillRect/>
          </a:stretch>
        </p:blipFill>
        <p:spPr>
          <a:xfrm>
            <a:off x="7480300" y="3930650"/>
            <a:ext cx="1943100" cy="18106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1612900" y="3321050"/>
            <a:ext cx="7204313" cy="720183"/>
          </a:xfrm>
          <a:prstGeom prst="rect">
            <a:avLst/>
          </a:prstGeom>
          <a:noFill/>
        </p:spPr>
        <p:txBody>
          <a:bodyPr wrap="squar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   Potential Flow  </a:t>
            </a:r>
          </a:p>
        </p:txBody>
      </p:sp>
      <p:sp>
        <p:nvSpPr>
          <p:cNvPr id="43" name="Rectangle 42"/>
          <p:cNvSpPr/>
          <p:nvPr/>
        </p:nvSpPr>
        <p:spPr>
          <a:xfrm>
            <a:off x="927100" y="2254250"/>
            <a:ext cx="8382000" cy="2895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622300" y="1568450"/>
            <a:ext cx="9194825" cy="7843159"/>
          </a:xfrm>
          <a:prstGeom prst="rect">
            <a:avLst/>
          </a:prstGeom>
          <a:noFill/>
        </p:spPr>
        <p:txBody>
          <a:bodyPr wrap="none" lIns="0" tIns="0" rIns="0" bIns="45706" rtlCol="0">
            <a:spAutoFit/>
          </a:bodyPr>
          <a:lstStyle/>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Many problems of practical importance, involving a large number of engineering and terrestrial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conditions concern incompressible flows.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For an incompressible flow, we have</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which follows directly from the continuity equation on the basis of the conditions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In other words, for an incompressible fluid (a liquid)  the </a:t>
            </a:r>
            <a:r>
              <a:rPr lang="en-US" altLang="zh-CN" sz="1600" dirty="0" err="1" smtClean="0">
                <a:solidFill>
                  <a:srgbClr val="000000"/>
                </a:solidFill>
                <a:latin typeface="Comic Sans MS" pitchFamily="66" charset="0"/>
                <a:cs typeface="Times New Roman" pitchFamily="18" charset="0"/>
              </a:rPr>
              <a:t>vairation</a:t>
            </a:r>
            <a:r>
              <a:rPr lang="en-US" altLang="zh-CN" sz="1600" dirty="0" smtClean="0">
                <a:solidFill>
                  <a:srgbClr val="000000"/>
                </a:solidFill>
                <a:latin typeface="Comic Sans MS" pitchFamily="66" charset="0"/>
                <a:cs typeface="Times New Roman" pitchFamily="18" charset="0"/>
              </a:rPr>
              <a:t> of pressure p in the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force (Euler) equation equals whatever it needs so that                .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Note that for an incompressible medium, Kelvin’s circulation theorem is valid independent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of the </a:t>
            </a:r>
            <a:r>
              <a:rPr lang="en-US" altLang="zh-CN" sz="1600" dirty="0" err="1" smtClean="0">
                <a:solidFill>
                  <a:srgbClr val="000000"/>
                </a:solidFill>
                <a:latin typeface="Comic Sans MS" pitchFamily="66" charset="0"/>
                <a:cs typeface="Times New Roman" pitchFamily="18" charset="0"/>
              </a:rPr>
              <a:t>barotropic</a:t>
            </a:r>
            <a:r>
              <a:rPr lang="en-US" altLang="zh-CN" sz="1600" dirty="0" smtClean="0">
                <a:solidFill>
                  <a:srgbClr val="000000"/>
                </a:solidFill>
                <a:latin typeface="Comic Sans MS" pitchFamily="66" charset="0"/>
                <a:cs typeface="Times New Roman" pitchFamily="18" charset="0"/>
              </a:rPr>
              <a:t> assumption: because               the </a:t>
            </a:r>
            <a:r>
              <a:rPr lang="en-US" altLang="zh-CN" sz="1600" dirty="0" err="1" smtClean="0">
                <a:solidFill>
                  <a:srgbClr val="000000"/>
                </a:solidFill>
                <a:latin typeface="Comic Sans MS" pitchFamily="66" charset="0"/>
                <a:cs typeface="Times New Roman" pitchFamily="18" charset="0"/>
              </a:rPr>
              <a:t>vorticity</a:t>
            </a:r>
            <a:r>
              <a:rPr lang="en-US" altLang="zh-CN" sz="1600" dirty="0" smtClean="0">
                <a:solidFill>
                  <a:srgbClr val="000000"/>
                </a:solidFill>
                <a:latin typeface="Comic Sans MS" pitchFamily="66" charset="0"/>
                <a:cs typeface="Times New Roman" pitchFamily="18" charset="0"/>
              </a:rPr>
              <a:t> equation is true independent of  p,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endParaRPr lang="en-US" altLang="zh-CN" sz="1400" dirty="0" smtClean="0">
              <a:solidFill>
                <a:srgbClr val="000000"/>
              </a:solidFill>
              <a:latin typeface="Times New Roman" pitchFamily="18" charset="0"/>
              <a:cs typeface="Times New Roman" pitchFamily="18" charset="0"/>
            </a:endParaRPr>
          </a:p>
        </p:txBody>
      </p:sp>
      <p:sp>
        <p:nvSpPr>
          <p:cNvPr id="9" name="TextBox 1"/>
          <p:cNvSpPr txBox="1"/>
          <p:nvPr/>
        </p:nvSpPr>
        <p:spPr>
          <a:xfrm>
            <a:off x="1917700" y="273050"/>
            <a:ext cx="6198813" cy="687354"/>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Incompressible Flow</a:t>
            </a:r>
          </a:p>
        </p:txBody>
      </p:sp>
      <p:graphicFrame>
        <p:nvGraphicFramePr>
          <p:cNvPr id="219141" name="Object 5"/>
          <p:cNvGraphicFramePr>
            <a:graphicFrameLocks noChangeAspect="1"/>
          </p:cNvGraphicFramePr>
          <p:nvPr/>
        </p:nvGraphicFramePr>
        <p:xfrm>
          <a:off x="3746500" y="2635250"/>
          <a:ext cx="1985860" cy="800100"/>
        </p:xfrm>
        <a:graphic>
          <a:graphicData uri="http://schemas.openxmlformats.org/presentationml/2006/ole">
            <p:oleObj spid="_x0000_s219141" name="Equation" r:id="rId3" imgW="533160" imgH="215640" progId="Equation.DSMT4">
              <p:embed/>
            </p:oleObj>
          </a:graphicData>
        </a:graphic>
      </p:graphicFrame>
      <p:graphicFrame>
        <p:nvGraphicFramePr>
          <p:cNvPr id="219142" name="Object 6"/>
          <p:cNvGraphicFramePr>
            <a:graphicFrameLocks noChangeAspect="1"/>
          </p:cNvGraphicFramePr>
          <p:nvPr/>
        </p:nvGraphicFramePr>
        <p:xfrm>
          <a:off x="3365500" y="4006850"/>
          <a:ext cx="3142193" cy="914400"/>
        </p:xfrm>
        <a:graphic>
          <a:graphicData uri="http://schemas.openxmlformats.org/presentationml/2006/ole">
            <p:oleObj spid="_x0000_s219142" name="Equation" r:id="rId4" imgW="1346040" imgH="393480" progId="Equation.DSMT4">
              <p:embed/>
            </p:oleObj>
          </a:graphicData>
        </a:graphic>
      </p:graphicFrame>
      <p:graphicFrame>
        <p:nvGraphicFramePr>
          <p:cNvPr id="219143" name="Object 7"/>
          <p:cNvGraphicFramePr>
            <a:graphicFrameLocks noChangeAspect="1"/>
          </p:cNvGraphicFramePr>
          <p:nvPr/>
        </p:nvGraphicFramePr>
        <p:xfrm>
          <a:off x="5880100" y="5302250"/>
          <a:ext cx="919163" cy="370310"/>
        </p:xfrm>
        <a:graphic>
          <a:graphicData uri="http://schemas.openxmlformats.org/presentationml/2006/ole">
            <p:oleObj spid="_x0000_s219143" name="Equation" r:id="rId5" imgW="533160" imgH="215640" progId="Equation.DSMT4">
              <p:embed/>
            </p:oleObj>
          </a:graphicData>
        </a:graphic>
      </p:graphicFrame>
      <p:graphicFrame>
        <p:nvGraphicFramePr>
          <p:cNvPr id="219144" name="Object 8"/>
          <p:cNvGraphicFramePr>
            <a:graphicFrameLocks noChangeAspect="1"/>
          </p:cNvGraphicFramePr>
          <p:nvPr/>
        </p:nvGraphicFramePr>
        <p:xfrm>
          <a:off x="1185863" y="6445250"/>
          <a:ext cx="7748587" cy="971550"/>
        </p:xfrm>
        <a:graphic>
          <a:graphicData uri="http://schemas.openxmlformats.org/presentationml/2006/ole">
            <p:oleObj spid="_x0000_s219144" name="Equation" r:id="rId6" imgW="2387520" imgH="444240" progId="Equation.DSMT4">
              <p:embed/>
            </p:oleObj>
          </a:graphicData>
        </a:graphic>
      </p:graphicFrame>
      <p:graphicFrame>
        <p:nvGraphicFramePr>
          <p:cNvPr id="219145" name="Object 9"/>
          <p:cNvGraphicFramePr>
            <a:graphicFrameLocks noChangeAspect="1"/>
          </p:cNvGraphicFramePr>
          <p:nvPr/>
        </p:nvGraphicFramePr>
        <p:xfrm>
          <a:off x="4279900" y="6064250"/>
          <a:ext cx="809625" cy="412750"/>
        </p:xfrm>
        <a:graphic>
          <a:graphicData uri="http://schemas.openxmlformats.org/presentationml/2006/ole">
            <p:oleObj spid="_x0000_s219145" name="Equation" r:id="rId7" imgW="469800" imgH="241200" progId="Equation.DSMT4">
              <p:embed/>
            </p:oleObj>
          </a:graphicData>
        </a:graphic>
      </p:graphicFrame>
      <p:sp>
        <p:nvSpPr>
          <p:cNvPr id="16" name="Rectangle 15"/>
          <p:cNvSpPr/>
          <p:nvPr/>
        </p:nvSpPr>
        <p:spPr>
          <a:xfrm>
            <a:off x="3441700" y="2635250"/>
            <a:ext cx="2667000" cy="9144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546100" y="1492250"/>
            <a:ext cx="8858835" cy="9125561"/>
          </a:xfrm>
          <a:prstGeom prst="rect">
            <a:avLst/>
          </a:prstGeom>
          <a:noFill/>
        </p:spPr>
        <p:txBody>
          <a:bodyPr wrap="none" lIns="0" tIns="0" rIns="0" bIns="45706" rtlCol="0">
            <a:spAutoFit/>
          </a:bodyPr>
          <a:lstStyle/>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Many problems in hydrodynamics involve the motion of a solid body (</a:t>
            </a:r>
            <a:r>
              <a:rPr lang="en-US" altLang="zh-CN" sz="1600" dirty="0" err="1" smtClean="0">
                <a:solidFill>
                  <a:srgbClr val="000000"/>
                </a:solidFill>
                <a:latin typeface="Comic Sans MS" pitchFamily="66" charset="0"/>
                <a:cs typeface="Times New Roman" pitchFamily="18" charset="0"/>
              </a:rPr>
              <a:t>eg</a:t>
            </a:r>
            <a:r>
              <a:rPr lang="en-US" altLang="zh-CN" sz="1600" dirty="0" smtClean="0">
                <a:solidFill>
                  <a:srgbClr val="000000"/>
                </a:solidFill>
                <a:latin typeface="Comic Sans MS" pitchFamily="66" charset="0"/>
                <a:cs typeface="Times New Roman" pitchFamily="18" charset="0"/>
              </a:rPr>
              <a:t>., a ship) through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water that is stationary at infinity.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From the point of view of an observer fixed on the ship, the water flowing past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the ship originates from a steady region of uniform conditions.</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a:t>
            </a:r>
            <a:r>
              <a:rPr lang="en-US" altLang="zh-CN" sz="1600" dirty="0" smtClean="0">
                <a:solidFill>
                  <a:srgbClr val="000000"/>
                </a:solidFill>
                <a:latin typeface="Comic Sans MS" pitchFamily="66" charset="0"/>
                <a:cs typeface="Times New Roman" pitchFamily="18" charset="0"/>
              </a:rPr>
              <a:t>  Uniform flow has no </a:t>
            </a:r>
            <a:r>
              <a:rPr lang="en-US" altLang="zh-CN" sz="1600" dirty="0" err="1" smtClean="0">
                <a:solidFill>
                  <a:srgbClr val="000000"/>
                </a:solidFill>
                <a:latin typeface="Comic Sans MS" pitchFamily="66" charset="0"/>
                <a:cs typeface="Times New Roman" pitchFamily="18" charset="0"/>
              </a:rPr>
              <a:t>vorticity</a:t>
            </a:r>
            <a:r>
              <a:rPr lang="en-US" altLang="zh-CN" sz="1600" dirty="0" smtClean="0">
                <a:solidFill>
                  <a:srgbClr val="000000"/>
                </a:solidFill>
                <a:latin typeface="Comic Sans MS" pitchFamily="66" charset="0"/>
                <a:cs typeface="Times New Roman" pitchFamily="18" charset="0"/>
              </a:rPr>
              <a: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Kelvin’s circulation then guarantees</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that no </a:t>
            </a:r>
            <a:r>
              <a:rPr lang="en-US" altLang="zh-CN" sz="1600" dirty="0" err="1" smtClean="0">
                <a:solidFill>
                  <a:srgbClr val="000000"/>
                </a:solidFill>
                <a:latin typeface="Comic Sans MS" pitchFamily="66" charset="0"/>
                <a:cs typeface="Times New Roman" pitchFamily="18" charset="0"/>
              </a:rPr>
              <a:t>vorticity</a:t>
            </a:r>
            <a:r>
              <a:rPr lang="en-US" altLang="zh-CN" sz="1600" dirty="0" smtClean="0">
                <a:solidFill>
                  <a:srgbClr val="000000"/>
                </a:solidFill>
                <a:latin typeface="Comic Sans MS" pitchFamily="66" charset="0"/>
                <a:cs typeface="Times New Roman" pitchFamily="18" charset="0"/>
              </a:rPr>
              <a:t> will be generated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in the flow around the ship.</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Note: this is only true as long as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the effect of viscosity can be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ignored.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buFont typeface="Mathematica3"/>
              <a:buChar char="æ"/>
              <a:tabLst>
                <a:tab pos="8772971" algn="l"/>
              </a:tabLst>
            </a:pPr>
            <a:r>
              <a:rPr lang="en-US" altLang="zh-CN" sz="1600" dirty="0" smtClean="0">
                <a:solidFill>
                  <a:srgbClr val="000000"/>
                </a:solidFill>
                <a:latin typeface="Comic Sans MS" pitchFamily="66" charset="0"/>
                <a:cs typeface="Times New Roman" pitchFamily="18" charset="0"/>
                <a:sym typeface="Mathematica3"/>
              </a:rPr>
              <a:t>  If                          everywhere,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the flow field can be derived from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the gradient of a scalar, the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velocity potential    </a:t>
            </a: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endParaRPr lang="en-US" altLang="zh-CN" sz="1400" dirty="0" smtClean="0">
              <a:solidFill>
                <a:srgbClr val="000000"/>
              </a:solidFill>
              <a:latin typeface="Times New Roman" pitchFamily="18" charset="0"/>
              <a:cs typeface="Times New Roman" pitchFamily="18" charset="0"/>
            </a:endParaRPr>
          </a:p>
        </p:txBody>
      </p:sp>
      <p:sp>
        <p:nvSpPr>
          <p:cNvPr id="9" name="TextBox 1"/>
          <p:cNvSpPr txBox="1"/>
          <p:nvPr/>
        </p:nvSpPr>
        <p:spPr>
          <a:xfrm>
            <a:off x="1917700" y="273050"/>
            <a:ext cx="6198813" cy="687354"/>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Incompressible Flow</a:t>
            </a:r>
          </a:p>
        </p:txBody>
      </p:sp>
      <p:graphicFrame>
        <p:nvGraphicFramePr>
          <p:cNvPr id="219143" name="Object 7"/>
          <p:cNvGraphicFramePr>
            <a:graphicFrameLocks noChangeAspect="1"/>
          </p:cNvGraphicFramePr>
          <p:nvPr/>
        </p:nvGraphicFramePr>
        <p:xfrm>
          <a:off x="2527300" y="6064250"/>
          <a:ext cx="299285" cy="315912"/>
        </p:xfrm>
        <a:graphic>
          <a:graphicData uri="http://schemas.openxmlformats.org/presentationml/2006/ole">
            <p:oleObj spid="_x0000_s220164" name="Equation" r:id="rId3" imgW="215640" imgH="228600" progId="Equation.DSMT4">
              <p:embed/>
            </p:oleObj>
          </a:graphicData>
        </a:graphic>
      </p:graphicFrame>
      <p:graphicFrame>
        <p:nvGraphicFramePr>
          <p:cNvPr id="219145" name="Object 9"/>
          <p:cNvGraphicFramePr>
            <a:graphicFrameLocks noChangeAspect="1"/>
          </p:cNvGraphicFramePr>
          <p:nvPr/>
        </p:nvGraphicFramePr>
        <p:xfrm>
          <a:off x="1079500" y="5226050"/>
          <a:ext cx="1443037" cy="369887"/>
        </p:xfrm>
        <a:graphic>
          <a:graphicData uri="http://schemas.openxmlformats.org/presentationml/2006/ole">
            <p:oleObj spid="_x0000_s220166" name="Equation" r:id="rId4" imgW="838080" imgH="215640" progId="Equation.DSMT4">
              <p:embed/>
            </p:oleObj>
          </a:graphicData>
        </a:graphic>
      </p:graphicFrame>
      <p:pic>
        <p:nvPicPr>
          <p:cNvPr id="12" name="Picture 11" descr="552px-Potential_cylinder.svg.png"/>
          <p:cNvPicPr>
            <a:picLocks noChangeAspect="1"/>
          </p:cNvPicPr>
          <p:nvPr/>
        </p:nvPicPr>
        <p:blipFill>
          <a:blip r:embed="rId5" cstate="print"/>
          <a:stretch>
            <a:fillRect/>
          </a:stretch>
        </p:blipFill>
        <p:spPr>
          <a:xfrm>
            <a:off x="4508500" y="3016250"/>
            <a:ext cx="5257800" cy="4267200"/>
          </a:xfrm>
          <a:prstGeom prst="rect">
            <a:avLst/>
          </a:prstGeom>
        </p:spPr>
      </p:pic>
      <p:graphicFrame>
        <p:nvGraphicFramePr>
          <p:cNvPr id="220168" name="Object 8"/>
          <p:cNvGraphicFramePr>
            <a:graphicFrameLocks noChangeAspect="1"/>
          </p:cNvGraphicFramePr>
          <p:nvPr/>
        </p:nvGraphicFramePr>
        <p:xfrm>
          <a:off x="1308100" y="6369050"/>
          <a:ext cx="1784350" cy="808038"/>
        </p:xfrm>
        <a:graphic>
          <a:graphicData uri="http://schemas.openxmlformats.org/presentationml/2006/ole">
            <p:oleObj spid="_x0000_s220168" name="Equation" r:id="rId6" imgW="558720" imgH="253800" progId="Equation.DSMT4">
              <p:embed/>
            </p:oleObj>
          </a:graphicData>
        </a:graphic>
      </p:graphicFrame>
      <p:sp>
        <p:nvSpPr>
          <p:cNvPr id="18" name="Rectangle 17"/>
          <p:cNvSpPr/>
          <p:nvPr/>
        </p:nvSpPr>
        <p:spPr>
          <a:xfrm>
            <a:off x="393700" y="2940050"/>
            <a:ext cx="3962400" cy="42672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546100" y="1492250"/>
            <a:ext cx="8986434" cy="10920924"/>
          </a:xfrm>
          <a:prstGeom prst="rect">
            <a:avLst/>
          </a:prstGeom>
          <a:noFill/>
        </p:spPr>
        <p:txBody>
          <a:bodyPr wrap="none" lIns="0" tIns="0" rIns="0" bIns="45706" rtlCol="0">
            <a:spAutoFit/>
          </a:bodyPr>
          <a:lstStyle/>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If we substitute the velocity potential definition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into the continuity equation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we obtain the condition for </a:t>
            </a:r>
            <a:r>
              <a:rPr lang="en-US" altLang="zh-CN" sz="1600" i="1" dirty="0" smtClean="0">
                <a:solidFill>
                  <a:srgbClr val="000000"/>
                </a:solidFill>
                <a:latin typeface="Comic Sans MS" pitchFamily="66" charset="0"/>
                <a:cs typeface="Times New Roman" pitchFamily="18" charset="0"/>
                <a:sym typeface="Mathematica3"/>
              </a:rPr>
              <a:t>potential flow</a:t>
            </a:r>
            <a:r>
              <a:rPr lang="en-US" altLang="zh-CN" sz="1600" dirty="0" smtClean="0">
                <a:solidFill>
                  <a:srgbClr val="000000"/>
                </a:solidFill>
                <a:latin typeface="Comic Sans MS" pitchFamily="66" charset="0"/>
                <a:cs typeface="Times New Roman" pitchFamily="18" charset="0"/>
                <a:sym typeface="Mathematica3"/>
              </a:rPr>
              <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This is nothing else than the </a:t>
            </a:r>
            <a:r>
              <a:rPr lang="en-US" altLang="zh-CN" sz="1600" i="1" dirty="0" smtClean="0">
                <a:solidFill>
                  <a:srgbClr val="000000"/>
                </a:solidFill>
                <a:latin typeface="Comic Sans MS" pitchFamily="66" charset="0"/>
                <a:cs typeface="Times New Roman" pitchFamily="18" charset="0"/>
                <a:sym typeface="Mathematica3"/>
              </a:rPr>
              <a:t>Laplace equation</a:t>
            </a:r>
            <a:r>
              <a:rPr lang="en-US" altLang="zh-CN" sz="1600" dirty="0" smtClean="0">
                <a:solidFill>
                  <a:srgbClr val="000000"/>
                </a:solidFill>
                <a:latin typeface="Comic Sans MS" pitchFamily="66" charset="0"/>
                <a:cs typeface="Times New Roman" pitchFamily="18" charset="0"/>
                <a:sym typeface="Mathematica3"/>
              </a:rPr>
              <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Thus, the solution of many problems in hydrodynamics boils down to a solution of the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Laplace equation. The problem is </a:t>
            </a:r>
            <a:r>
              <a:rPr lang="en-US" altLang="zh-CN" sz="1600" i="1" dirty="0" smtClean="0">
                <a:solidFill>
                  <a:srgbClr val="000000"/>
                </a:solidFill>
                <a:latin typeface="Comic Sans MS" pitchFamily="66" charset="0"/>
                <a:cs typeface="Times New Roman" pitchFamily="18" charset="0"/>
                <a:sym typeface="Mathematica3"/>
              </a:rPr>
              <a:t>well-posed , </a:t>
            </a:r>
            <a:r>
              <a:rPr lang="en-US" altLang="zh-CN" sz="1600" dirty="0" smtClean="0">
                <a:solidFill>
                  <a:srgbClr val="000000"/>
                </a:solidFill>
                <a:latin typeface="Comic Sans MS" pitchFamily="66" charset="0"/>
                <a:cs typeface="Times New Roman" pitchFamily="18" charset="0"/>
                <a:sym typeface="Mathematica3"/>
              </a:rPr>
              <a:t>and there is a vast body of work on its solution.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To solution of the Laplace equation is dictated by the boundary (and initial) conditions that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are imposed.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endParaRPr lang="en-US" altLang="zh-CN" sz="1400" dirty="0" smtClean="0">
              <a:solidFill>
                <a:srgbClr val="000000"/>
              </a:solidFill>
              <a:latin typeface="Times New Roman" pitchFamily="18" charset="0"/>
              <a:cs typeface="Times New Roman" pitchFamily="18" charset="0"/>
            </a:endParaRPr>
          </a:p>
        </p:txBody>
      </p:sp>
      <p:sp>
        <p:nvSpPr>
          <p:cNvPr id="9" name="TextBox 1"/>
          <p:cNvSpPr txBox="1"/>
          <p:nvPr/>
        </p:nvSpPr>
        <p:spPr>
          <a:xfrm>
            <a:off x="2679700" y="273050"/>
            <a:ext cx="4305666"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Potential Flow</a:t>
            </a:r>
          </a:p>
        </p:txBody>
      </p:sp>
      <p:graphicFrame>
        <p:nvGraphicFramePr>
          <p:cNvPr id="220168" name="Object 8"/>
          <p:cNvGraphicFramePr>
            <a:graphicFrameLocks noChangeAspect="1"/>
          </p:cNvGraphicFramePr>
          <p:nvPr/>
        </p:nvGraphicFramePr>
        <p:xfrm>
          <a:off x="1765300" y="4006850"/>
          <a:ext cx="1985962" cy="768350"/>
        </p:xfrm>
        <a:graphic>
          <a:graphicData uri="http://schemas.openxmlformats.org/presentationml/2006/ole">
            <p:oleObj spid="_x0000_s221188" name="Equation" r:id="rId3" imgW="622080" imgH="241200" progId="Equation.DSMT4">
              <p:embed/>
            </p:oleObj>
          </a:graphicData>
        </a:graphic>
      </p:graphicFrame>
      <p:graphicFrame>
        <p:nvGraphicFramePr>
          <p:cNvPr id="221189" name="Object 5"/>
          <p:cNvGraphicFramePr>
            <a:graphicFrameLocks noChangeAspect="1"/>
          </p:cNvGraphicFramePr>
          <p:nvPr/>
        </p:nvGraphicFramePr>
        <p:xfrm>
          <a:off x="1841500" y="2863850"/>
          <a:ext cx="1323975" cy="533400"/>
        </p:xfrm>
        <a:graphic>
          <a:graphicData uri="http://schemas.openxmlformats.org/presentationml/2006/ole">
            <p:oleObj spid="_x0000_s221189" name="Equation" r:id="rId4" imgW="533160" imgH="215640" progId="Equation.DSMT4">
              <p:embed/>
            </p:oleObj>
          </a:graphicData>
        </a:graphic>
      </p:graphicFrame>
      <p:graphicFrame>
        <p:nvGraphicFramePr>
          <p:cNvPr id="221190" name="Object 6"/>
          <p:cNvGraphicFramePr>
            <a:graphicFrameLocks noChangeAspect="1"/>
          </p:cNvGraphicFramePr>
          <p:nvPr/>
        </p:nvGraphicFramePr>
        <p:xfrm>
          <a:off x="1841500" y="1797050"/>
          <a:ext cx="1371600" cy="621125"/>
        </p:xfrm>
        <a:graphic>
          <a:graphicData uri="http://schemas.openxmlformats.org/presentationml/2006/ole">
            <p:oleObj spid="_x0000_s221190" name="Equation" r:id="rId5" imgW="558720" imgH="253800" progId="Equation.DSMT4">
              <p:embed/>
            </p:oleObj>
          </a:graphicData>
        </a:graphic>
      </p:graphicFrame>
      <p:sp>
        <p:nvSpPr>
          <p:cNvPr id="13" name="Rectangle 12"/>
          <p:cNvSpPr/>
          <p:nvPr/>
        </p:nvSpPr>
        <p:spPr>
          <a:xfrm>
            <a:off x="1384300" y="3854450"/>
            <a:ext cx="2667000" cy="9144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ylinderS.jpg"/>
          <p:cNvPicPr>
            <a:picLocks noChangeAspect="1"/>
          </p:cNvPicPr>
          <p:nvPr/>
        </p:nvPicPr>
        <p:blipFill>
          <a:blip r:embed="rId6" cstate="print"/>
          <a:stretch>
            <a:fillRect/>
          </a:stretch>
        </p:blipFill>
        <p:spPr>
          <a:xfrm>
            <a:off x="5499100" y="2406650"/>
            <a:ext cx="4312006" cy="3276600"/>
          </a:xfrm>
          <a:prstGeom prst="rect">
            <a:avLst/>
          </a:prstGeom>
        </p:spPr>
      </p:pic>
      <p:sp>
        <p:nvSpPr>
          <p:cNvPr id="20" name="Rectangle 19"/>
          <p:cNvSpPr/>
          <p:nvPr/>
        </p:nvSpPr>
        <p:spPr>
          <a:xfrm>
            <a:off x="393700" y="1416050"/>
            <a:ext cx="4876800" cy="41148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81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546100" y="1187450"/>
            <a:ext cx="9334287" cy="11177405"/>
          </a:xfrm>
          <a:prstGeom prst="rect">
            <a:avLst/>
          </a:prstGeom>
          <a:noFill/>
        </p:spPr>
        <p:txBody>
          <a:bodyPr wrap="none" lIns="0" tIns="0" rIns="0" bIns="45706" rtlCol="0">
            <a:spAutoFit/>
          </a:bodyPr>
          <a:lstStyle/>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To solve the Laplace equation, we need to specify the boundary conditions. There are a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Variety of boundary conditions.  Usually, these involve one (or more) of the following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r>
              <a:rPr lang="en-US" altLang="zh-CN" sz="1600" dirty="0" smtClean="0">
                <a:solidFill>
                  <a:srgbClr val="000000"/>
                </a:solidFill>
                <a:latin typeface="Comic Sans MS" pitchFamily="66" charset="0"/>
                <a:cs typeface="Times New Roman" pitchFamily="18" charset="0"/>
                <a:sym typeface="Mathematica3"/>
              </a:rPr>
              <a:t>The value of       on the bounding surface of the fluid                 </a:t>
            </a:r>
            <a:r>
              <a:rPr lang="en-US" altLang="zh-CN" sz="1600" dirty="0" err="1" smtClean="0">
                <a:solidFill>
                  <a:srgbClr val="000000"/>
                </a:solidFill>
                <a:latin typeface="Comic Sans MS" pitchFamily="66" charset="0"/>
                <a:cs typeface="Times New Roman" pitchFamily="18" charset="0"/>
                <a:sym typeface="Mathematica3"/>
              </a:rPr>
              <a:t>Dirichlet</a:t>
            </a:r>
            <a:r>
              <a:rPr lang="en-US" altLang="zh-CN" sz="1600" dirty="0" smtClean="0">
                <a:solidFill>
                  <a:srgbClr val="000000"/>
                </a:solidFill>
                <a:latin typeface="Comic Sans MS" pitchFamily="66" charset="0"/>
                <a:cs typeface="Times New Roman" pitchFamily="18" charset="0"/>
                <a:sym typeface="Mathematica3"/>
              </a:rPr>
              <a:t> boundary conditions </a:t>
            </a:r>
          </a:p>
          <a:p>
            <a:pPr marL="342900" indent="-342900">
              <a:lnSpc>
                <a:spcPts val="2000"/>
              </a:lnSpc>
              <a:buAutoNum type="alphaLcParenR"/>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r>
              <a:rPr lang="en-US" altLang="zh-CN" sz="1600" dirty="0" smtClean="0">
                <a:solidFill>
                  <a:srgbClr val="000000"/>
                </a:solidFill>
                <a:latin typeface="Comic Sans MS" pitchFamily="66" charset="0"/>
                <a:cs typeface="Times New Roman" pitchFamily="18" charset="0"/>
                <a:sym typeface="Mathematica3"/>
              </a:rPr>
              <a:t>The value of its normal derivatives on the boundaries                 Neumann boundary conditions</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For the problem of a flow past a solid object like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a ship or a sphere, we have the important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condition that the water should not penetrate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the object, </a:t>
            </a:r>
            <a:r>
              <a:rPr lang="en-US" altLang="zh-CN" sz="1600" dirty="0" err="1" smtClean="0">
                <a:solidFill>
                  <a:srgbClr val="000000"/>
                </a:solidFill>
                <a:latin typeface="Comic Sans MS" pitchFamily="66" charset="0"/>
                <a:cs typeface="Times New Roman" pitchFamily="18" charset="0"/>
                <a:sym typeface="Mathematica3"/>
              </a:rPr>
              <a:t>ie</a:t>
            </a:r>
            <a:r>
              <a:rPr lang="en-US" altLang="zh-CN" sz="1600" dirty="0" smtClean="0">
                <a:solidFill>
                  <a:srgbClr val="000000"/>
                </a:solidFill>
                <a:latin typeface="Comic Sans MS" pitchFamily="66" charset="0"/>
                <a:cs typeface="Times New Roman" pitchFamily="18" charset="0"/>
                <a:sym typeface="Mathematica3"/>
              </a:rPr>
              <a:t>. there should be no flow normal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to its surface. This translates into the </a:t>
            </a:r>
          </a:p>
          <a:p>
            <a:pPr marL="342900" indent="-342900">
              <a:lnSpc>
                <a:spcPts val="2000"/>
              </a:lnSpc>
              <a:tabLst>
                <a:tab pos="8772971" algn="l"/>
              </a:tabLst>
            </a:pPr>
            <a:r>
              <a:rPr lang="en-US" altLang="zh-CN" sz="1600" i="1" dirty="0" smtClean="0">
                <a:solidFill>
                  <a:srgbClr val="000000"/>
                </a:solidFill>
                <a:latin typeface="Comic Sans MS" pitchFamily="66" charset="0"/>
                <a:cs typeface="Times New Roman" pitchFamily="18" charset="0"/>
                <a:sym typeface="Mathematica3"/>
              </a:rPr>
              <a:t>Neumann boundary condition</a:t>
            </a:r>
            <a:r>
              <a:rPr lang="en-US" altLang="zh-CN" sz="1600" dirty="0" smtClean="0">
                <a:solidFill>
                  <a:srgbClr val="000000"/>
                </a:solidFill>
                <a:latin typeface="Comic Sans MS" pitchFamily="66" charset="0"/>
                <a:cs typeface="Times New Roman" pitchFamily="18" charset="0"/>
                <a:sym typeface="Mathematica3"/>
              </a:rPr>
              <a:t>:</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r>
              <a:rPr lang="en-US" altLang="zh-CN" sz="1600" dirty="0" smtClean="0">
                <a:solidFill>
                  <a:srgbClr val="000000"/>
                </a:solidFill>
                <a:latin typeface="Comic Sans MS" pitchFamily="66" charset="0"/>
                <a:cs typeface="Times New Roman" pitchFamily="18" charset="0"/>
                <a:sym typeface="Mathematica3"/>
              </a:rPr>
              <a:t>for the object at rest:</a:t>
            </a:r>
          </a:p>
          <a:p>
            <a:pPr marL="342900" indent="-342900">
              <a:lnSpc>
                <a:spcPts val="2000"/>
              </a:lnSpc>
              <a:buAutoNum type="alphaLcParenR"/>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r>
              <a:rPr lang="en-US" altLang="zh-CN" sz="1600" dirty="0" smtClean="0">
                <a:solidFill>
                  <a:srgbClr val="000000"/>
                </a:solidFill>
                <a:latin typeface="Comic Sans MS" pitchFamily="66" charset="0"/>
                <a:cs typeface="Times New Roman" pitchFamily="18" charset="0"/>
                <a:sym typeface="Mathematica3"/>
              </a:rPr>
              <a:t>if the object moves with velocity     , then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endParaRPr lang="en-US" altLang="zh-CN" sz="1400" dirty="0" smtClean="0">
              <a:solidFill>
                <a:srgbClr val="000000"/>
              </a:solidFill>
              <a:latin typeface="Times New Roman" pitchFamily="18" charset="0"/>
              <a:cs typeface="Times New Roman" pitchFamily="18" charset="0"/>
            </a:endParaRPr>
          </a:p>
        </p:txBody>
      </p:sp>
      <p:sp>
        <p:nvSpPr>
          <p:cNvPr id="9" name="TextBox 1"/>
          <p:cNvSpPr txBox="1"/>
          <p:nvPr/>
        </p:nvSpPr>
        <p:spPr>
          <a:xfrm>
            <a:off x="1917700" y="273050"/>
            <a:ext cx="6169959"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Boundary Conditions</a:t>
            </a:r>
          </a:p>
        </p:txBody>
      </p:sp>
      <p:graphicFrame>
        <p:nvGraphicFramePr>
          <p:cNvPr id="219143" name="Object 7"/>
          <p:cNvGraphicFramePr>
            <a:graphicFrameLocks noChangeAspect="1"/>
          </p:cNvGraphicFramePr>
          <p:nvPr/>
        </p:nvGraphicFramePr>
        <p:xfrm>
          <a:off x="2146300" y="2406650"/>
          <a:ext cx="299285" cy="315912"/>
        </p:xfrm>
        <a:graphic>
          <a:graphicData uri="http://schemas.openxmlformats.org/presentationml/2006/ole">
            <p:oleObj spid="_x0000_s222210" name="Equation" r:id="rId3" imgW="215640" imgH="228600" progId="Equation.DSMT4">
              <p:embed/>
            </p:oleObj>
          </a:graphicData>
        </a:graphic>
      </p:graphicFrame>
      <p:pic>
        <p:nvPicPr>
          <p:cNvPr id="14" name="Picture 13" descr="CylinderS.jpg"/>
          <p:cNvPicPr>
            <a:picLocks noChangeAspect="1"/>
          </p:cNvPicPr>
          <p:nvPr/>
        </p:nvPicPr>
        <p:blipFill>
          <a:blip r:embed="rId4" cstate="print"/>
          <a:stretch>
            <a:fillRect/>
          </a:stretch>
        </p:blipFill>
        <p:spPr>
          <a:xfrm>
            <a:off x="5575300" y="3549650"/>
            <a:ext cx="4312006" cy="3276600"/>
          </a:xfrm>
          <a:prstGeom prst="rect">
            <a:avLst/>
          </a:prstGeom>
        </p:spPr>
      </p:pic>
      <p:sp>
        <p:nvSpPr>
          <p:cNvPr id="16" name="Rectangle 15"/>
          <p:cNvSpPr/>
          <p:nvPr/>
        </p:nvSpPr>
        <p:spPr>
          <a:xfrm>
            <a:off x="393700" y="2254250"/>
            <a:ext cx="9525000" cy="11430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6108700" y="3016250"/>
            <a:ext cx="609600" cy="152400"/>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6108700" y="2559050"/>
            <a:ext cx="609600" cy="152400"/>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2214" name="Object 6"/>
          <p:cNvGraphicFramePr>
            <a:graphicFrameLocks noChangeAspect="1"/>
          </p:cNvGraphicFramePr>
          <p:nvPr/>
        </p:nvGraphicFramePr>
        <p:xfrm>
          <a:off x="1308100" y="5759450"/>
          <a:ext cx="3290887" cy="691595"/>
        </p:xfrm>
        <a:graphic>
          <a:graphicData uri="http://schemas.openxmlformats.org/presentationml/2006/ole">
            <p:oleObj spid="_x0000_s222214" name="Equation" r:id="rId5" imgW="1866600" imgH="393480" progId="Equation.DSMT4">
              <p:embed/>
            </p:oleObj>
          </a:graphicData>
        </a:graphic>
      </p:graphicFrame>
      <p:graphicFrame>
        <p:nvGraphicFramePr>
          <p:cNvPr id="222215" name="Object 7"/>
          <p:cNvGraphicFramePr>
            <a:graphicFrameLocks noChangeAspect="1"/>
          </p:cNvGraphicFramePr>
          <p:nvPr/>
        </p:nvGraphicFramePr>
        <p:xfrm>
          <a:off x="4051300" y="6445250"/>
          <a:ext cx="228600" cy="298450"/>
        </p:xfrm>
        <a:graphic>
          <a:graphicData uri="http://schemas.openxmlformats.org/presentationml/2006/ole">
            <p:oleObj spid="_x0000_s222215" name="Equation" r:id="rId6" imgW="164880" imgH="215640" progId="Equation.DSMT4">
              <p:embed/>
            </p:oleObj>
          </a:graphicData>
        </a:graphic>
      </p:graphicFrame>
      <p:graphicFrame>
        <p:nvGraphicFramePr>
          <p:cNvPr id="222216" name="Object 8"/>
          <p:cNvGraphicFramePr>
            <a:graphicFrameLocks noChangeAspect="1"/>
          </p:cNvGraphicFramePr>
          <p:nvPr/>
        </p:nvGraphicFramePr>
        <p:xfrm>
          <a:off x="1003300" y="6750050"/>
          <a:ext cx="3962400" cy="692150"/>
        </p:xfrm>
        <a:graphic>
          <a:graphicData uri="http://schemas.openxmlformats.org/presentationml/2006/ole">
            <p:oleObj spid="_x0000_s222216" name="Equation" r:id="rId7" imgW="2247840" imgH="393480" progId="Equation.DSMT4">
              <p:embed/>
            </p:oleObj>
          </a:graphicData>
        </a:graphic>
      </p:graphicFrame>
      <p:sp>
        <p:nvSpPr>
          <p:cNvPr id="18" name="Rectangle 17"/>
          <p:cNvSpPr/>
          <p:nvPr/>
        </p:nvSpPr>
        <p:spPr>
          <a:xfrm>
            <a:off x="393700" y="3549650"/>
            <a:ext cx="5029200" cy="38862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81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241300" y="1187450"/>
            <a:ext cx="8858835" cy="10920924"/>
          </a:xfrm>
          <a:prstGeom prst="rect">
            <a:avLst/>
          </a:prstGeom>
          <a:noFill/>
        </p:spPr>
        <p:txBody>
          <a:bodyPr wrap="none" lIns="0" tIns="0" rIns="0" bIns="45706" rtlCol="0">
            <a:spAutoFit/>
          </a:bodyPr>
          <a:lstStyle/>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To find the solutions to the Laplace equation,  </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buAutoNum type="alphaLcParenR"/>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one can apply the mathematical machinery of potential theory.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To provide an idea of the  solutions we concentrate on solutions for  </a:t>
            </a:r>
          </a:p>
          <a:p>
            <a:pPr marL="342900" indent="-342900">
              <a:lnSpc>
                <a:spcPts val="2000"/>
              </a:lnSpc>
              <a:tabLst>
                <a:tab pos="8772971" algn="l"/>
              </a:tabLst>
            </a:pPr>
            <a:endParaRPr lang="en-US" altLang="zh-CN" sz="1600" b="1"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r>
              <a:rPr lang="en-US" altLang="zh-CN" sz="1600" b="1" dirty="0" smtClean="0">
                <a:solidFill>
                  <a:srgbClr val="000000"/>
                </a:solidFill>
                <a:latin typeface="Comic Sans MS" pitchFamily="66" charset="0"/>
                <a:cs typeface="Times New Roman" pitchFamily="18" charset="0"/>
                <a:sym typeface="Mathematica3"/>
              </a:rPr>
              <a:t>Spherical geometry (of object) and </a:t>
            </a:r>
            <a:r>
              <a:rPr lang="en-US" altLang="zh-CN" sz="1600" b="1" dirty="0" err="1" smtClean="0">
                <a:solidFill>
                  <a:srgbClr val="000000"/>
                </a:solidFill>
                <a:latin typeface="Comic Sans MS" pitchFamily="66" charset="0"/>
                <a:cs typeface="Times New Roman" pitchFamily="18" charset="0"/>
                <a:sym typeface="Mathematica3"/>
              </a:rPr>
              <a:t>Axisymmetric</a:t>
            </a:r>
            <a:r>
              <a:rPr lang="en-US" altLang="zh-CN" sz="1600" b="1" dirty="0" smtClean="0">
                <a:solidFill>
                  <a:srgbClr val="000000"/>
                </a:solidFill>
                <a:latin typeface="Comic Sans MS" pitchFamily="66" charset="0"/>
                <a:cs typeface="Times New Roman" pitchFamily="18" charset="0"/>
                <a:sym typeface="Mathematica3"/>
              </a:rPr>
              <a:t> flow</a:t>
            </a:r>
          </a:p>
          <a:p>
            <a:pPr marL="342900" indent="-342900">
              <a:lnSpc>
                <a:spcPts val="2000"/>
              </a:lnSpc>
              <a:buAutoNum type="alphaLcParenR"/>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The general </a:t>
            </a:r>
            <a:r>
              <a:rPr lang="en-US" altLang="zh-CN" sz="1600" dirty="0" err="1" smtClean="0">
                <a:solidFill>
                  <a:srgbClr val="000000"/>
                </a:solidFill>
                <a:latin typeface="Comic Sans MS" pitchFamily="66" charset="0"/>
                <a:cs typeface="Times New Roman" pitchFamily="18" charset="0"/>
                <a:sym typeface="Mathematica3"/>
              </a:rPr>
              <a:t>axisymmetric</a:t>
            </a:r>
            <a:r>
              <a:rPr lang="en-US" altLang="zh-CN" sz="1600" dirty="0" smtClean="0">
                <a:solidFill>
                  <a:srgbClr val="000000"/>
                </a:solidFill>
                <a:latin typeface="Comic Sans MS" pitchFamily="66" charset="0"/>
                <a:cs typeface="Times New Roman" pitchFamily="18" charset="0"/>
                <a:sym typeface="Mathematica3"/>
              </a:rPr>
              <a:t> solution of Laplace’s equation </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is </a:t>
            </a:r>
            <a:r>
              <a:rPr lang="en-US" altLang="zh-CN" sz="1600" dirty="0" smtClean="0">
                <a:solidFill>
                  <a:srgbClr val="000000"/>
                </a:solidFill>
                <a:latin typeface="Comic Sans MS" pitchFamily="66" charset="0"/>
                <a:cs typeface="Times New Roman" pitchFamily="18" charset="0"/>
                <a:sym typeface="Mathematica3"/>
              </a:rPr>
              <a:t>obtained by the separation-of-variables method in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spherical polar coordinates, </a:t>
            </a:r>
            <a:r>
              <a:rPr lang="en-US" altLang="zh-CN" sz="1600" dirty="0" err="1" smtClean="0">
                <a:solidFill>
                  <a:srgbClr val="000000"/>
                </a:solidFill>
                <a:latin typeface="Comic Sans MS" pitchFamily="66" charset="0"/>
                <a:cs typeface="Times New Roman" pitchFamily="18" charset="0"/>
                <a:sym typeface="Mathematica3"/>
              </a:rPr>
              <a:t>ie</a:t>
            </a:r>
            <a:r>
              <a:rPr lang="en-US" altLang="zh-CN" sz="1600" dirty="0" smtClean="0">
                <a:solidFill>
                  <a:srgbClr val="000000"/>
                </a:solidFill>
                <a:latin typeface="Comic Sans MS" pitchFamily="66" charset="0"/>
                <a:cs typeface="Times New Roman" pitchFamily="18" charset="0"/>
                <a:sym typeface="Mathematica3"/>
              </a:rPr>
              <a:t>. </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which  </a:t>
            </a:r>
            <a:r>
              <a:rPr lang="en-US" altLang="zh-CN" sz="1600" dirty="0" smtClean="0">
                <a:solidFill>
                  <a:srgbClr val="000000"/>
                </a:solidFill>
                <a:latin typeface="Comic Sans MS" pitchFamily="66" charset="0"/>
                <a:cs typeface="Times New Roman" pitchFamily="18" charset="0"/>
                <a:sym typeface="Mathematica3"/>
              </a:rPr>
              <a:t>yields    </a:t>
            </a: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sym typeface="Mathematica3"/>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sym typeface="Mathematica3"/>
              </a:rPr>
              <a:t>  </a:t>
            </a: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endParaRPr lang="en-US" altLang="zh-CN" sz="1400" dirty="0" smtClean="0">
              <a:solidFill>
                <a:srgbClr val="000000"/>
              </a:solidFill>
              <a:latin typeface="Times New Roman" pitchFamily="18" charset="0"/>
              <a:cs typeface="Times New Roman" pitchFamily="18" charset="0"/>
            </a:endParaRPr>
          </a:p>
        </p:txBody>
      </p:sp>
      <p:sp>
        <p:nvSpPr>
          <p:cNvPr id="9" name="TextBox 1"/>
          <p:cNvSpPr txBox="1"/>
          <p:nvPr/>
        </p:nvSpPr>
        <p:spPr>
          <a:xfrm>
            <a:off x="2908300" y="273050"/>
            <a:ext cx="4305666"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Potential Flow</a:t>
            </a:r>
          </a:p>
        </p:txBody>
      </p:sp>
      <p:graphicFrame>
        <p:nvGraphicFramePr>
          <p:cNvPr id="219143" name="Object 7"/>
          <p:cNvGraphicFramePr>
            <a:graphicFrameLocks noChangeAspect="1"/>
          </p:cNvGraphicFramePr>
          <p:nvPr/>
        </p:nvGraphicFramePr>
        <p:xfrm>
          <a:off x="2374900" y="1797050"/>
          <a:ext cx="1384301" cy="533400"/>
        </p:xfrm>
        <a:graphic>
          <a:graphicData uri="http://schemas.openxmlformats.org/presentationml/2006/ole">
            <p:oleObj spid="_x0000_s223234" name="Equation" r:id="rId3" imgW="622080" imgH="241200" progId="Equation.DSMT4">
              <p:embed/>
            </p:oleObj>
          </a:graphicData>
        </a:graphic>
      </p:graphicFrame>
      <p:sp>
        <p:nvSpPr>
          <p:cNvPr id="18" name="Rectangle 17"/>
          <p:cNvSpPr/>
          <p:nvPr/>
        </p:nvSpPr>
        <p:spPr>
          <a:xfrm>
            <a:off x="165100" y="3092450"/>
            <a:ext cx="6477000" cy="42672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3238" name="Object 6"/>
          <p:cNvGraphicFramePr>
            <a:graphicFrameLocks noChangeAspect="1"/>
          </p:cNvGraphicFramePr>
          <p:nvPr/>
        </p:nvGraphicFramePr>
        <p:xfrm>
          <a:off x="850900" y="6292850"/>
          <a:ext cx="5181600" cy="807312"/>
        </p:xfrm>
        <a:graphic>
          <a:graphicData uri="http://schemas.openxmlformats.org/presentationml/2006/ole">
            <p:oleObj spid="_x0000_s223238" name="Equation" r:id="rId4" imgW="2158920" imgH="431640" progId="Equation.DSMT4">
              <p:embed/>
            </p:oleObj>
          </a:graphicData>
        </a:graphic>
      </p:graphicFrame>
      <p:graphicFrame>
        <p:nvGraphicFramePr>
          <p:cNvPr id="223239" name="Object 7"/>
          <p:cNvGraphicFramePr>
            <a:graphicFrameLocks noChangeAspect="1"/>
          </p:cNvGraphicFramePr>
          <p:nvPr/>
        </p:nvGraphicFramePr>
        <p:xfrm>
          <a:off x="2070100" y="5530850"/>
          <a:ext cx="2373313" cy="432210"/>
        </p:xfrm>
        <a:graphic>
          <a:graphicData uri="http://schemas.openxmlformats.org/presentationml/2006/ole">
            <p:oleObj spid="_x0000_s223239" name="Equation" r:id="rId5" imgW="977760" imgH="228600" progId="Equation.DSMT4">
              <p:embed/>
            </p:oleObj>
          </a:graphicData>
        </a:graphic>
      </p:graphicFrame>
      <p:graphicFrame>
        <p:nvGraphicFramePr>
          <p:cNvPr id="223240" name="Object 8"/>
          <p:cNvGraphicFramePr>
            <a:graphicFrameLocks noChangeAspect="1"/>
          </p:cNvGraphicFramePr>
          <p:nvPr/>
        </p:nvGraphicFramePr>
        <p:xfrm>
          <a:off x="393700" y="4006850"/>
          <a:ext cx="5448300" cy="725394"/>
        </p:xfrm>
        <a:graphic>
          <a:graphicData uri="http://schemas.openxmlformats.org/presentationml/2006/ole">
            <p:oleObj spid="_x0000_s223240" name="Equation" r:id="rId6" imgW="3225600" imgH="431640" progId="Equation.DSMT4">
              <p:embed/>
            </p:oleObj>
          </a:graphicData>
        </a:graphic>
      </p:graphicFrame>
      <p:pic>
        <p:nvPicPr>
          <p:cNvPr id="12" name="Picture 11" descr="220px-Potential_cylinder.svg.png"/>
          <p:cNvPicPr>
            <a:picLocks noChangeAspect="1"/>
          </p:cNvPicPr>
          <p:nvPr/>
        </p:nvPicPr>
        <p:blipFill>
          <a:blip r:embed="rId7" cstate="print"/>
          <a:stretch>
            <a:fillRect/>
          </a:stretch>
        </p:blipFill>
        <p:spPr>
          <a:xfrm>
            <a:off x="6870700" y="1416050"/>
            <a:ext cx="2933700" cy="2386965"/>
          </a:xfrm>
          <a:prstGeom prst="rect">
            <a:avLst/>
          </a:prstGeom>
        </p:spPr>
      </p:pic>
      <p:cxnSp>
        <p:nvCxnSpPr>
          <p:cNvPr id="14" name="Straight Arrow Connector 13"/>
          <p:cNvCxnSpPr/>
          <p:nvPr/>
        </p:nvCxnSpPr>
        <p:spPr>
          <a:xfrm rot="16200000" flipH="1">
            <a:off x="8051800" y="2901950"/>
            <a:ext cx="762000" cy="2286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5400000">
            <a:off x="7747000" y="1911350"/>
            <a:ext cx="1600200" cy="1371600"/>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8699500" y="2863850"/>
            <a:ext cx="304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3241" name="Object 9"/>
          <p:cNvGraphicFramePr>
            <a:graphicFrameLocks noChangeAspect="1"/>
          </p:cNvGraphicFramePr>
          <p:nvPr/>
        </p:nvGraphicFramePr>
        <p:xfrm>
          <a:off x="8699500" y="2863850"/>
          <a:ext cx="282575" cy="393700"/>
        </p:xfrm>
        <a:graphic>
          <a:graphicData uri="http://schemas.openxmlformats.org/presentationml/2006/ole">
            <p:oleObj spid="_x0000_s223241" name="Equation" r:id="rId8" imgW="126720" imgH="177480" progId="Equation.DSMT4">
              <p:embed/>
            </p:oleObj>
          </a:graphicData>
        </a:graphic>
      </p:graphicFrame>
      <p:sp>
        <p:nvSpPr>
          <p:cNvPr id="15" name="Rectangle 14"/>
          <p:cNvSpPr/>
          <p:nvPr/>
        </p:nvSpPr>
        <p:spPr>
          <a:xfrm>
            <a:off x="8089900" y="3168650"/>
            <a:ext cx="304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3242" name="Object 10"/>
          <p:cNvGraphicFramePr>
            <a:graphicFrameLocks noChangeAspect="1"/>
          </p:cNvGraphicFramePr>
          <p:nvPr/>
        </p:nvGraphicFramePr>
        <p:xfrm>
          <a:off x="8089900" y="3168650"/>
          <a:ext cx="254000" cy="280987"/>
        </p:xfrm>
        <a:graphic>
          <a:graphicData uri="http://schemas.openxmlformats.org/presentationml/2006/ole">
            <p:oleObj spid="_x0000_s223242" name="Equation" r:id="rId9" imgW="114120" imgH="126720" progId="Equation.DSMT4">
              <p:embed/>
            </p:oleObj>
          </a:graphicData>
        </a:graphic>
      </p:graphicFrame>
      <p:sp>
        <p:nvSpPr>
          <p:cNvPr id="19" name="TextBox 18"/>
          <p:cNvSpPr txBox="1"/>
          <p:nvPr/>
        </p:nvSpPr>
        <p:spPr>
          <a:xfrm>
            <a:off x="6718300" y="3854450"/>
            <a:ext cx="3657600" cy="3323987"/>
          </a:xfrm>
          <a:prstGeom prst="rect">
            <a:avLst/>
          </a:prstGeom>
          <a:noFill/>
        </p:spPr>
        <p:txBody>
          <a:bodyPr wrap="square" rtlCol="0">
            <a:spAutoFit/>
          </a:bodyPr>
          <a:lstStyle/>
          <a:p>
            <a:r>
              <a:rPr lang="en-US" sz="1500" dirty="0" smtClean="0">
                <a:solidFill>
                  <a:schemeClr val="bg1"/>
                </a:solidFill>
                <a:latin typeface="Comic Sans MS" pitchFamily="66" charset="0"/>
              </a:rPr>
              <a:t>r</a:t>
            </a:r>
            <a:r>
              <a:rPr lang="en-US" sz="1500" dirty="0" smtClean="0">
                <a:solidFill>
                  <a:schemeClr val="bg1"/>
                </a:solidFill>
                <a:latin typeface="Comic Sans MS" pitchFamily="66" charset="0"/>
              </a:rPr>
              <a:t> is the spherical radius</a:t>
            </a:r>
          </a:p>
          <a:p>
            <a:pPr>
              <a:buFont typeface="Mathematica1"/>
              <a:buChar char="q"/>
            </a:pPr>
            <a:r>
              <a:rPr lang="en-US" sz="1500" dirty="0" smtClean="0">
                <a:solidFill>
                  <a:schemeClr val="bg1"/>
                </a:solidFill>
                <a:latin typeface="Comic Sans MS" pitchFamily="66" charset="0"/>
                <a:sym typeface="Mathematica1"/>
              </a:rPr>
              <a:t> the co-latitude (see figure):</a:t>
            </a:r>
          </a:p>
          <a:p>
            <a:pPr>
              <a:buFont typeface="Mathematica1"/>
              <a:buChar char="q"/>
            </a:pPr>
            <a:endParaRPr lang="en-US" sz="1500" dirty="0" smtClean="0">
              <a:solidFill>
                <a:schemeClr val="bg1"/>
              </a:solidFill>
              <a:latin typeface="Comic Sans MS" pitchFamily="66" charset="0"/>
              <a:sym typeface="Mathematica1"/>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a:t>
            </a:r>
            <a:r>
              <a:rPr lang="en-US" sz="1500" baseline="-25000" dirty="0" smtClean="0">
                <a:solidFill>
                  <a:schemeClr val="bg1"/>
                </a:solidFill>
                <a:latin typeface="Comic Sans MS" pitchFamily="66" charset="0"/>
              </a:rPr>
              <a:t>n</a:t>
            </a:r>
            <a:r>
              <a:rPr lang="en-US" sz="1500" dirty="0" smtClean="0">
                <a:solidFill>
                  <a:schemeClr val="bg1"/>
                </a:solidFill>
                <a:latin typeface="Comic Sans MS" pitchFamily="66" charset="0"/>
              </a:rPr>
              <a:t> and B</a:t>
            </a:r>
            <a:r>
              <a:rPr lang="en-US" sz="1500" baseline="-25000" dirty="0" smtClean="0">
                <a:solidFill>
                  <a:schemeClr val="bg1"/>
                </a:solidFill>
                <a:latin typeface="Comic Sans MS" pitchFamily="66" charset="0"/>
              </a:rPr>
              <a:t>n</a:t>
            </a:r>
            <a:r>
              <a:rPr lang="en-US" sz="1500" dirty="0" smtClean="0">
                <a:solidFill>
                  <a:schemeClr val="bg1"/>
                </a:solidFill>
                <a:latin typeface="Comic Sans MS" pitchFamily="66" charset="0"/>
              </a:rPr>
              <a:t> are arbitrary constants,</a:t>
            </a:r>
          </a:p>
          <a:p>
            <a:r>
              <a:rPr lang="en-US" sz="1500" dirty="0" err="1" smtClean="0">
                <a:solidFill>
                  <a:schemeClr val="bg1"/>
                </a:solidFill>
                <a:latin typeface="Comic Sans MS" pitchFamily="66" charset="0"/>
              </a:rPr>
              <a:t>s</a:t>
            </a:r>
            <a:r>
              <a:rPr lang="en-US" sz="1500" dirty="0" err="1" smtClean="0">
                <a:solidFill>
                  <a:schemeClr val="bg1"/>
                </a:solidFill>
                <a:latin typeface="Comic Sans MS" pitchFamily="66" charset="0"/>
              </a:rPr>
              <a:t>hose</a:t>
            </a:r>
            <a:r>
              <a:rPr lang="en-US" sz="1500" dirty="0" smtClean="0">
                <a:solidFill>
                  <a:schemeClr val="bg1"/>
                </a:solidFill>
                <a:latin typeface="Comic Sans MS" pitchFamily="66" charset="0"/>
              </a:rPr>
              <a:t> value is determined by </a:t>
            </a:r>
          </a:p>
          <a:p>
            <a:r>
              <a:rPr lang="en-US" sz="1500" dirty="0" smtClean="0">
                <a:solidFill>
                  <a:schemeClr val="bg1"/>
                </a:solidFill>
                <a:latin typeface="Comic Sans MS" pitchFamily="66" charset="0"/>
              </a:rPr>
              <a:t>t</a:t>
            </a:r>
            <a:r>
              <a:rPr lang="en-US" sz="1500" dirty="0" smtClean="0">
                <a:solidFill>
                  <a:schemeClr val="bg1"/>
                </a:solidFill>
                <a:latin typeface="Comic Sans MS" pitchFamily="66" charset="0"/>
              </a:rPr>
              <a:t>he boundary conditions.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P</a:t>
            </a:r>
            <a:r>
              <a:rPr lang="en-US" sz="1500" baseline="-25000" dirty="0" smtClean="0">
                <a:solidFill>
                  <a:schemeClr val="bg1"/>
                </a:solidFill>
                <a:latin typeface="Comic Sans MS" pitchFamily="66" charset="0"/>
              </a:rPr>
              <a:t>n</a:t>
            </a:r>
            <a:r>
              <a:rPr lang="en-US" sz="1500" dirty="0" smtClean="0">
                <a:solidFill>
                  <a:schemeClr val="bg1"/>
                </a:solidFill>
                <a:latin typeface="Comic Sans MS" pitchFamily="66" charset="0"/>
              </a:rPr>
              <a:t> is the Legendre Polynomial of </a:t>
            </a:r>
          </a:p>
          <a:p>
            <a:r>
              <a:rPr lang="en-US" sz="1500" dirty="0" smtClean="0">
                <a:solidFill>
                  <a:schemeClr val="bg1"/>
                </a:solidFill>
                <a:latin typeface="Comic Sans MS" pitchFamily="66" charset="0"/>
              </a:rPr>
              <a:t>d</a:t>
            </a:r>
            <a:r>
              <a:rPr lang="en-US" sz="1500" dirty="0" smtClean="0">
                <a:solidFill>
                  <a:schemeClr val="bg1"/>
                </a:solidFill>
                <a:latin typeface="Comic Sans MS" pitchFamily="66" charset="0"/>
              </a:rPr>
              <a:t>egree n:</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p:txBody>
      </p:sp>
      <p:graphicFrame>
        <p:nvGraphicFramePr>
          <p:cNvPr id="223244" name="Object 12"/>
          <p:cNvGraphicFramePr>
            <a:graphicFrameLocks noChangeAspect="1"/>
          </p:cNvGraphicFramePr>
          <p:nvPr/>
        </p:nvGraphicFramePr>
        <p:xfrm>
          <a:off x="7556500" y="4540250"/>
          <a:ext cx="1193800" cy="312361"/>
        </p:xfrm>
        <a:graphic>
          <a:graphicData uri="http://schemas.openxmlformats.org/presentationml/2006/ole">
            <p:oleObj spid="_x0000_s223244" name="Equation" r:id="rId10" imgW="672840" imgH="177480" progId="Equation.DSMT4">
              <p:embed/>
            </p:oleObj>
          </a:graphicData>
        </a:graphic>
      </p:graphicFrame>
      <p:graphicFrame>
        <p:nvGraphicFramePr>
          <p:cNvPr id="223245" name="Object 13"/>
          <p:cNvGraphicFramePr>
            <a:graphicFrameLocks noChangeAspect="1"/>
          </p:cNvGraphicFramePr>
          <p:nvPr/>
        </p:nvGraphicFramePr>
        <p:xfrm>
          <a:off x="7785100" y="6369050"/>
          <a:ext cx="1253327" cy="1007692"/>
        </p:xfrm>
        <a:graphic>
          <a:graphicData uri="http://schemas.openxmlformats.org/presentationml/2006/ole">
            <p:oleObj spid="_x0000_s223245" name="Equation" r:id="rId11" imgW="1066680" imgH="863280" progId="Equation.DSMT4">
              <p:embed/>
            </p:oleObj>
          </a:graphicData>
        </a:graphic>
      </p:graphicFrame>
      <p:sp>
        <p:nvSpPr>
          <p:cNvPr id="23" name="Rectangle 22"/>
          <p:cNvSpPr/>
          <p:nvPr/>
        </p:nvSpPr>
        <p:spPr>
          <a:xfrm>
            <a:off x="6718300" y="3854450"/>
            <a:ext cx="3200400" cy="35052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11203" y="1739900"/>
            <a:ext cx="1816100" cy="3556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3162300" y="2184402"/>
            <a:ext cx="3695699" cy="7493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654303" y="3797300"/>
            <a:ext cx="3797299" cy="825500"/>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2755903" y="4648200"/>
            <a:ext cx="3517900" cy="749300"/>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27</a:t>
            </a:r>
          </a:p>
        </p:txBody>
      </p:sp>
      <p:sp>
        <p:nvSpPr>
          <p:cNvPr id="10" name="TextBox 1"/>
          <p:cNvSpPr txBox="1"/>
          <p:nvPr/>
        </p:nvSpPr>
        <p:spPr>
          <a:xfrm>
            <a:off x="2781303" y="330201"/>
            <a:ext cx="4332917" cy="687354"/>
          </a:xfrm>
          <a:prstGeom prst="rect">
            <a:avLst/>
          </a:prstGeom>
          <a:noFill/>
        </p:spPr>
        <p:txBody>
          <a:bodyPr wrap="none" lIns="0" tIns="0" rIns="0" bIns="45706" rtlCol="0">
            <a:spAutoFit/>
          </a:bodyPr>
          <a:lstStyle/>
          <a:p>
            <a:pPr>
              <a:lnSpc>
                <a:spcPts val="5000"/>
              </a:lnSpc>
            </a:pPr>
            <a:r>
              <a:rPr lang="en-US" altLang="zh-CN" sz="3600" b="1" dirty="0" smtClean="0">
                <a:solidFill>
                  <a:srgbClr val="FFFFFF"/>
                </a:solidFill>
                <a:latin typeface="Comic Sans MS" pitchFamily="18" charset="0"/>
                <a:cs typeface="Comic Sans MS" pitchFamily="18" charset="0"/>
              </a:rPr>
              <a:t>I.14</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Potential</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flow</a:t>
            </a:r>
          </a:p>
        </p:txBody>
      </p:sp>
      <p:sp>
        <p:nvSpPr>
          <p:cNvPr id="11" name="TextBox 1"/>
          <p:cNvSpPr txBox="1"/>
          <p:nvPr/>
        </p:nvSpPr>
        <p:spPr>
          <a:xfrm>
            <a:off x="266701" y="1498601"/>
            <a:ext cx="8467061" cy="636057"/>
          </a:xfrm>
          <a:prstGeom prst="rect">
            <a:avLst/>
          </a:prstGeom>
          <a:noFill/>
        </p:spPr>
        <p:txBody>
          <a:bodyPr wrap="none" lIns="0" tIns="0" rIns="0" bIns="45706" rtlCol="0">
            <a:spAutoFit/>
          </a:bodyPr>
          <a:lstStyle/>
          <a:p>
            <a:pPr>
              <a:lnSpc>
                <a:spcPts val="2298"/>
              </a:lnSpc>
            </a:pPr>
            <a:r>
              <a:rPr lang="en-US" altLang="zh-CN" sz="2100" dirty="0" smtClean="0">
                <a:solidFill>
                  <a:srgbClr val="000000"/>
                </a:solidFill>
                <a:latin typeface="Times New Roman" pitchFamily="18" charset="0"/>
                <a:cs typeface="Times New Roman" pitchFamily="18" charset="0"/>
              </a:rPr>
              <a:t>Potential</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floe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is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a</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flow</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in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which</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the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vorticity</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vanishes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everywhere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in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the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fluid,</a:t>
            </a:r>
          </a:p>
          <a:p>
            <a:pPr>
              <a:lnSpc>
                <a:spcPts val="2298"/>
              </a:lnSpc>
            </a:pPr>
            <a:r>
              <a:rPr lang="en-US" altLang="zh-CN" sz="2100" dirty="0" smtClean="0">
                <a:solidFill>
                  <a:srgbClr val="000000"/>
                </a:solidFill>
                <a:latin typeface="Times New Roman" pitchFamily="18" charset="0"/>
                <a:cs typeface="Times New Roman" pitchFamily="18" charset="0"/>
              </a:rPr>
              <a:t>i.e.,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In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such</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case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Euler's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equation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could</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be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written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as:</a:t>
            </a:r>
          </a:p>
        </p:txBody>
      </p:sp>
      <p:sp>
        <p:nvSpPr>
          <p:cNvPr id="12" name="TextBox 1"/>
          <p:cNvSpPr txBox="1"/>
          <p:nvPr/>
        </p:nvSpPr>
        <p:spPr>
          <a:xfrm>
            <a:off x="266703" y="2959103"/>
            <a:ext cx="7606249" cy="392401"/>
          </a:xfrm>
          <a:prstGeom prst="rect">
            <a:avLst/>
          </a:prstGeom>
          <a:noFill/>
        </p:spPr>
        <p:txBody>
          <a:bodyPr wrap="none" lIns="0" tIns="0" rIns="0" bIns="45706" rtlCol="0">
            <a:spAutoFit/>
          </a:bodyPr>
          <a:lstStyle/>
          <a:p>
            <a:pPr>
              <a:lnSpc>
                <a:spcPts val="2700"/>
              </a:lnSpc>
            </a:pPr>
            <a:r>
              <a:rPr lang="en-US" altLang="zh-CN" sz="2100" dirty="0" smtClean="0">
                <a:solidFill>
                  <a:srgbClr val="000000"/>
                </a:solidFill>
                <a:latin typeface="Times New Roman" pitchFamily="18" charset="0"/>
                <a:cs typeface="Times New Roman" pitchFamily="18" charset="0"/>
              </a:rPr>
              <a:t>In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such</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case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the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velocity</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could</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be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drawn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from</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a</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potential,</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Symbol" pitchFamily="18" charset="0"/>
                <a:cs typeface="Symbol" pitchFamily="18" charset="0"/>
              </a:rPr>
              <a:t>y</a:t>
            </a:r>
            <a:r>
              <a:rPr lang="en-US" altLang="zh-CN" sz="2100" dirty="0" smtClean="0">
                <a:solidFill>
                  <a:srgbClr val="000000"/>
                </a:solidFill>
                <a:latin typeface="Times New Roman" pitchFamily="18" charset="0"/>
                <a:cs typeface="Times New Roman" pitchFamily="18" charset="0"/>
              </a:rPr>
              <a:t>,</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or</a:t>
            </a:r>
            <a:r>
              <a:rPr lang="en-US" altLang="zh-CN" sz="2100" dirty="0" smtClean="0">
                <a:latin typeface="Times New Roman" pitchFamily="18" charset="0"/>
                <a:cs typeface="Times New Roman" pitchFamily="18" charset="0"/>
              </a:rPr>
              <a:t> </a:t>
            </a:r>
            <a:r>
              <a:rPr lang="en-US" altLang="zh-CN" sz="2100" b="1" i="1" dirty="0" smtClean="0">
                <a:solidFill>
                  <a:srgbClr val="000000"/>
                </a:solidFill>
                <a:latin typeface="Times New Roman" pitchFamily="18" charset="0"/>
                <a:cs typeface="Times New Roman" pitchFamily="18" charset="0"/>
              </a:rPr>
              <a:t>v</a:t>
            </a:r>
            <a:r>
              <a:rPr lang="en-US" altLang="zh-CN" sz="2100" dirty="0" smtClean="0">
                <a:solidFill>
                  <a:srgbClr val="000000"/>
                </a:solidFill>
                <a:latin typeface="Times New Roman" pitchFamily="18" charset="0"/>
                <a:cs typeface="Times New Roman" pitchFamily="18" charset="0"/>
              </a:rPr>
              <a:t>=</a:t>
            </a:r>
            <a:r>
              <a:rPr lang="en-US" altLang="zh-CN" sz="2100" dirty="0" smtClean="0">
                <a:solidFill>
                  <a:srgbClr val="000000"/>
                </a:solidFill>
                <a:latin typeface="Symbol" pitchFamily="18" charset="0"/>
                <a:cs typeface="Symbol" pitchFamily="18" charset="0"/>
              </a:rPr>
              <a:t>∇y.</a:t>
            </a:r>
          </a:p>
        </p:txBody>
      </p:sp>
      <p:sp>
        <p:nvSpPr>
          <p:cNvPr id="13" name="TextBox 1"/>
          <p:cNvSpPr txBox="1"/>
          <p:nvPr/>
        </p:nvSpPr>
        <p:spPr>
          <a:xfrm>
            <a:off x="266703" y="3314701"/>
            <a:ext cx="7705636" cy="636057"/>
          </a:xfrm>
          <a:prstGeom prst="rect">
            <a:avLst/>
          </a:prstGeom>
          <a:noFill/>
        </p:spPr>
        <p:txBody>
          <a:bodyPr wrap="none" lIns="0" tIns="0" rIns="0" bIns="45706" rtlCol="0">
            <a:spAutoFit/>
          </a:bodyPr>
          <a:lstStyle/>
          <a:p>
            <a:pPr>
              <a:lnSpc>
                <a:spcPts val="2298"/>
              </a:lnSpc>
            </a:pPr>
            <a:r>
              <a:rPr lang="en-US" altLang="zh-CN" sz="2100" dirty="0" smtClean="0">
                <a:solidFill>
                  <a:srgbClr val="000000"/>
                </a:solidFill>
                <a:latin typeface="Times New Roman" pitchFamily="18" charset="0"/>
                <a:cs typeface="Times New Roman" pitchFamily="18" charset="0"/>
              </a:rPr>
              <a:t>For</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barotropic</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and</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potential</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forces,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Euler's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equation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then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becomes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very</a:t>
            </a:r>
          </a:p>
          <a:p>
            <a:pPr>
              <a:lnSpc>
                <a:spcPts val="2298"/>
              </a:lnSpc>
            </a:pPr>
            <a:r>
              <a:rPr lang="en-US" altLang="zh-CN" sz="2100" dirty="0" smtClean="0">
                <a:solidFill>
                  <a:srgbClr val="000000"/>
                </a:solidFill>
                <a:latin typeface="Times New Roman" pitchFamily="18" charset="0"/>
                <a:cs typeface="Times New Roman" pitchFamily="18" charset="0"/>
              </a:rPr>
              <a:t>simple.</a:t>
            </a:r>
          </a:p>
        </p:txBody>
      </p:sp>
      <p:sp>
        <p:nvSpPr>
          <p:cNvPr id="14" name="TextBox 1"/>
          <p:cNvSpPr txBox="1"/>
          <p:nvPr/>
        </p:nvSpPr>
        <p:spPr>
          <a:xfrm>
            <a:off x="266700" y="4495801"/>
            <a:ext cx="224420" cy="341105"/>
          </a:xfrm>
          <a:prstGeom prst="rect">
            <a:avLst/>
          </a:prstGeom>
          <a:noFill/>
        </p:spPr>
        <p:txBody>
          <a:bodyPr wrap="none" lIns="0" tIns="0" rIns="0" bIns="45706" rtlCol="0">
            <a:spAutoFit/>
          </a:bodyPr>
          <a:lstStyle/>
          <a:p>
            <a:pPr>
              <a:lnSpc>
                <a:spcPts val="2298"/>
              </a:lnSpc>
            </a:pPr>
            <a:r>
              <a:rPr lang="en-US" altLang="zh-CN" sz="2100" dirty="0" smtClean="0">
                <a:solidFill>
                  <a:srgbClr val="000000"/>
                </a:solidFill>
                <a:latin typeface="Times New Roman" pitchFamily="18" charset="0"/>
                <a:cs typeface="Times New Roman" pitchFamily="18" charset="0"/>
              </a:rPr>
              <a:t>or</a:t>
            </a:r>
          </a:p>
        </p:txBody>
      </p:sp>
      <p:sp>
        <p:nvSpPr>
          <p:cNvPr id="15" name="TextBox 1"/>
          <p:cNvSpPr txBox="1"/>
          <p:nvPr/>
        </p:nvSpPr>
        <p:spPr>
          <a:xfrm>
            <a:off x="266703" y="5384802"/>
            <a:ext cx="6969857" cy="366753"/>
          </a:xfrm>
          <a:prstGeom prst="rect">
            <a:avLst/>
          </a:prstGeom>
          <a:noFill/>
        </p:spPr>
        <p:txBody>
          <a:bodyPr wrap="none" lIns="0" tIns="0" rIns="0" bIns="45706" rtlCol="0">
            <a:spAutoFit/>
          </a:bodyPr>
          <a:lstStyle/>
          <a:p>
            <a:pPr>
              <a:lnSpc>
                <a:spcPts val="2500"/>
              </a:lnSpc>
            </a:pPr>
            <a:r>
              <a:rPr lang="en-US" altLang="zh-CN" sz="2100" dirty="0" smtClean="0">
                <a:solidFill>
                  <a:srgbClr val="000000"/>
                </a:solidFill>
                <a:latin typeface="Times New Roman" pitchFamily="18" charset="0"/>
                <a:cs typeface="Times New Roman" pitchFamily="18" charset="0"/>
              </a:rPr>
              <a:t>Where</a:t>
            </a:r>
            <a:r>
              <a:rPr lang="en-US" altLang="zh-CN" sz="2200" dirty="0" smtClean="0">
                <a:latin typeface="Times New Roman" pitchFamily="18" charset="0"/>
                <a:cs typeface="Times New Roman" pitchFamily="18" charset="0"/>
              </a:rPr>
              <a:t> </a:t>
            </a:r>
            <a:r>
              <a:rPr lang="en-US" altLang="zh-CN" sz="2200" dirty="0" smtClean="0">
                <a:solidFill>
                  <a:srgbClr val="000000"/>
                </a:solidFill>
                <a:latin typeface="Symbol" pitchFamily="18" charset="0"/>
                <a:cs typeface="Symbol" pitchFamily="18" charset="0"/>
              </a:rPr>
              <a:t>f</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is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the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force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potential</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and</a:t>
            </a:r>
            <a:r>
              <a:rPr lang="en-US" altLang="zh-CN" sz="2100" dirty="0" smtClean="0">
                <a:latin typeface="Times New Roman" pitchFamily="18" charset="0"/>
                <a:cs typeface="Times New Roman" pitchFamily="18" charset="0"/>
              </a:rPr>
              <a:t> </a:t>
            </a:r>
            <a:r>
              <a:rPr lang="en-US" altLang="zh-CN" sz="2100" i="1" dirty="0" smtClean="0">
                <a:solidFill>
                  <a:srgbClr val="000000"/>
                </a:solidFill>
                <a:latin typeface="Times New Roman" pitchFamily="18" charset="0"/>
                <a:cs typeface="Times New Roman" pitchFamily="18" charset="0"/>
              </a:rPr>
              <a:t>T</a:t>
            </a:r>
            <a:r>
              <a:rPr lang="en-US" altLang="zh-CN" sz="2100" dirty="0" smtClean="0">
                <a:solidFill>
                  <a:srgbClr val="000000"/>
                </a:solidFill>
                <a:latin typeface="Times New Roman" pitchFamily="18" charset="0"/>
                <a:cs typeface="Times New Roman" pitchFamily="18" charset="0"/>
              </a:rPr>
              <a:t>(t)</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is</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some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function</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of</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Times New Roman" pitchFamily="18" charset="0"/>
                <a:cs typeface="Times New Roman" pitchFamily="18" charset="0"/>
              </a:rPr>
              <a:t>time.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1612900" y="3321050"/>
            <a:ext cx="7204313" cy="720183"/>
          </a:xfrm>
          <a:prstGeom prst="rect">
            <a:avLst/>
          </a:prstGeom>
          <a:noFill/>
        </p:spPr>
        <p:txBody>
          <a:bodyPr wrap="squar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    Hydrostatics  </a:t>
            </a:r>
          </a:p>
        </p:txBody>
      </p:sp>
      <p:sp>
        <p:nvSpPr>
          <p:cNvPr id="43" name="Rectangle 42"/>
          <p:cNvSpPr/>
          <p:nvPr/>
        </p:nvSpPr>
        <p:spPr>
          <a:xfrm>
            <a:off x="927100" y="2254250"/>
            <a:ext cx="8382000" cy="2895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4254500" y="2146302"/>
            <a:ext cx="1155700" cy="8001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4114800" y="3048000"/>
            <a:ext cx="1511300" cy="5207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717803" y="6108699"/>
            <a:ext cx="5537201" cy="1117600"/>
          </a:xfrm>
          <a:prstGeom prst="rect">
            <a:avLst/>
          </a:prstGeom>
          <a:noFill/>
        </p:spPr>
      </p:pic>
      <p:sp>
        <p:nvSpPr>
          <p:cNvPr id="9" name="TextBox 1"/>
          <p:cNvSpPr txBox="1"/>
          <p:nvPr/>
        </p:nvSpPr>
        <p:spPr>
          <a:xfrm>
            <a:off x="2984500" y="273050"/>
            <a:ext cx="3959417"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Hydrostatics</a:t>
            </a:r>
          </a:p>
        </p:txBody>
      </p:sp>
      <p:sp>
        <p:nvSpPr>
          <p:cNvPr id="10" name="TextBox 1"/>
          <p:cNvSpPr txBox="1"/>
          <p:nvPr/>
        </p:nvSpPr>
        <p:spPr>
          <a:xfrm>
            <a:off x="622302" y="1676401"/>
            <a:ext cx="9038372" cy="5663075"/>
          </a:xfrm>
          <a:prstGeom prst="rect">
            <a:avLst/>
          </a:prstGeom>
          <a:noFill/>
        </p:spPr>
        <p:txBody>
          <a:bodyPr wrap="none" lIns="0" tIns="0" rIns="0" bIns="45706" rtlCol="0">
            <a:spAutoFit/>
          </a:bodyPr>
          <a:lstStyle/>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occurs.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reduces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very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simple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ones</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such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case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become: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b="1" dirty="0" smtClean="0">
                <a:solidFill>
                  <a:srgbClr val="000000"/>
                </a:solidFill>
                <a:latin typeface="Times New Roman" pitchFamily="18" charset="0"/>
                <a:cs typeface="Times New Roman" pitchFamily="18" charset="0"/>
              </a:rPr>
              <a:t>Examples:</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b="1" dirty="0" smtClean="0">
                <a:solidFill>
                  <a:srgbClr val="000000"/>
                </a:solidFill>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Archimedes'</a:t>
            </a:r>
            <a:r>
              <a:rPr lang="en-US" altLang="zh-CN" dirty="0" smtClean="0">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theorem:</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equilibrium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uniform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density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show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immersed</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experience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gravity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exerted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opposite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direction.</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experienced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(prior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displacement)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its</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surroundings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r>
              <a:rPr lang="en-US" altLang="zh-CN" sz="1400" dirty="0" smtClean="0">
                <a:solidFill>
                  <a:srgbClr val="000000"/>
                </a:solidFill>
                <a:latin typeface="Times New Roman" pitchFamily="18" charset="0"/>
                <a:cs typeface="Times New Roman" pitchFamily="18" charset="0"/>
              </a:rPr>
              <a:t>17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622300" y="1416050"/>
            <a:ext cx="9038372" cy="8099639"/>
          </a:xfrm>
          <a:prstGeom prst="rect">
            <a:avLst/>
          </a:prstGeom>
          <a:noFill/>
        </p:spPr>
        <p:txBody>
          <a:bodyPr wrap="none" lIns="0" tIns="0" rIns="0" bIns="45706" rtlCol="0">
            <a:spAutoFit/>
          </a:bodyPr>
          <a:lstStyle/>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Systems where motion is absent altogether, or at least has no dynamic effects, are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in  </a:t>
            </a:r>
            <a:r>
              <a:rPr lang="en-US" altLang="zh-CN" sz="1600" i="1" dirty="0" smtClean="0">
                <a:solidFill>
                  <a:srgbClr val="000000"/>
                </a:solidFill>
                <a:latin typeface="Comic Sans MS" pitchFamily="66" charset="0"/>
                <a:cs typeface="Times New Roman" pitchFamily="18" charset="0"/>
              </a:rPr>
              <a:t>hydrostatic equilibrium</a:t>
            </a:r>
            <a:r>
              <a:rPr lang="en-US" altLang="zh-CN" sz="1600" dirty="0" smtClean="0">
                <a:solidFill>
                  <a:srgbClr val="000000"/>
                </a:solidFill>
                <a:latin typeface="Comic Sans MS" pitchFamily="66" charset="0"/>
                <a:cs typeface="Times New Roman" pitchFamily="18" charset="0"/>
              </a:rPr>
              <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In those situations, the fluid equations reduce to simple equilibrium equations.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Continuity equation: </a:t>
            </a: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Euler equation:</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(the latter identity in the Euler equation is for the body force being the gravitational force).</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We will shortly address four typical examples of hydrostatic equilibrium, all of major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astrophysical interest</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Archimedes’  Principle, </a:t>
            </a:r>
            <a:r>
              <a:rPr lang="en-US" altLang="zh-CN" sz="1600" dirty="0" err="1" smtClean="0">
                <a:solidFill>
                  <a:srgbClr val="000000"/>
                </a:solidFill>
                <a:latin typeface="Comic Sans MS" pitchFamily="66" charset="0"/>
                <a:cs typeface="Times New Roman" pitchFamily="18" charset="0"/>
              </a:rPr>
              <a:t>bouyancy</a:t>
            </a:r>
            <a:r>
              <a:rPr lang="en-US" altLang="zh-CN" sz="1600" dirty="0" smtClean="0">
                <a:solidFill>
                  <a:srgbClr val="000000"/>
                </a:solidFill>
                <a:latin typeface="Comic Sans MS" pitchFamily="66" charset="0"/>
                <a:cs typeface="Times New Roman" pitchFamily="18" charset="0"/>
              </a:rPr>
              <a:t> forces</a:t>
            </a: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Isothermal sphere</a:t>
            </a: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startAt="3"/>
              <a:tabLst>
                <a:tab pos="8772971" algn="l"/>
              </a:tabLst>
            </a:pPr>
            <a:r>
              <a:rPr lang="en-US" altLang="zh-CN" sz="1600" dirty="0" smtClean="0">
                <a:solidFill>
                  <a:srgbClr val="000000"/>
                </a:solidFill>
                <a:latin typeface="Comic Sans MS" pitchFamily="66" charset="0"/>
                <a:cs typeface="Times New Roman" pitchFamily="18" charset="0"/>
              </a:rPr>
              <a:t>Stellar Structure equations</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rPr>
              <a:t>4)   Mass determination of clusters from their X-ray emission. </a:t>
            </a: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r>
              <a:rPr lang="en-US" altLang="zh-CN" sz="1400" dirty="0" smtClean="0">
                <a:solidFill>
                  <a:srgbClr val="000000"/>
                </a:solidFill>
                <a:latin typeface="Times New Roman" pitchFamily="18" charset="0"/>
                <a:cs typeface="Times New Roman" pitchFamily="18" charset="0"/>
              </a:rPr>
              <a:t>17</a:t>
            </a:r>
          </a:p>
        </p:txBody>
      </p:sp>
      <p:sp>
        <p:nvSpPr>
          <p:cNvPr id="9" name="TextBox 1"/>
          <p:cNvSpPr txBox="1"/>
          <p:nvPr/>
        </p:nvSpPr>
        <p:spPr>
          <a:xfrm>
            <a:off x="2984500" y="273050"/>
            <a:ext cx="3959417"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Hydrostatics</a:t>
            </a:r>
          </a:p>
        </p:txBody>
      </p:sp>
      <p:graphicFrame>
        <p:nvGraphicFramePr>
          <p:cNvPr id="176131" name="Object 3"/>
          <p:cNvGraphicFramePr>
            <a:graphicFrameLocks noChangeAspect="1"/>
          </p:cNvGraphicFramePr>
          <p:nvPr/>
        </p:nvGraphicFramePr>
        <p:xfrm>
          <a:off x="3213100" y="1644650"/>
          <a:ext cx="642938" cy="320675"/>
        </p:xfrm>
        <a:graphic>
          <a:graphicData uri="http://schemas.openxmlformats.org/presentationml/2006/ole">
            <p:oleObj spid="_x0000_s176131" name="Equation" r:id="rId3" imgW="355320" imgH="177480" progId="Equation.DSMT4">
              <p:embed/>
            </p:oleObj>
          </a:graphicData>
        </a:graphic>
      </p:graphicFrame>
      <p:graphicFrame>
        <p:nvGraphicFramePr>
          <p:cNvPr id="176132" name="Object 4"/>
          <p:cNvGraphicFramePr>
            <a:graphicFrameLocks noChangeAspect="1"/>
          </p:cNvGraphicFramePr>
          <p:nvPr/>
        </p:nvGraphicFramePr>
        <p:xfrm>
          <a:off x="5118100" y="2482850"/>
          <a:ext cx="849312" cy="708025"/>
        </p:xfrm>
        <a:graphic>
          <a:graphicData uri="http://schemas.openxmlformats.org/presentationml/2006/ole">
            <p:oleObj spid="_x0000_s176132" name="Equation" r:id="rId4" imgW="469800" imgH="393480" progId="Equation.DSMT4">
              <p:embed/>
            </p:oleObj>
          </a:graphicData>
        </a:graphic>
      </p:graphicFrame>
      <p:graphicFrame>
        <p:nvGraphicFramePr>
          <p:cNvPr id="176133" name="Object 5"/>
          <p:cNvGraphicFramePr>
            <a:graphicFrameLocks noChangeAspect="1"/>
          </p:cNvGraphicFramePr>
          <p:nvPr/>
        </p:nvGraphicFramePr>
        <p:xfrm>
          <a:off x="5118100" y="3168650"/>
          <a:ext cx="1997075" cy="752475"/>
        </p:xfrm>
        <a:graphic>
          <a:graphicData uri="http://schemas.openxmlformats.org/presentationml/2006/ole">
            <p:oleObj spid="_x0000_s176133" name="Equation" r:id="rId5" imgW="1104840" imgH="419040" progId="Equation.DSMT4">
              <p:embed/>
            </p:oleObj>
          </a:graphicData>
        </a:graphic>
      </p:graphicFrame>
      <p:sp>
        <p:nvSpPr>
          <p:cNvPr id="12" name="Rectangle 11"/>
          <p:cNvSpPr/>
          <p:nvPr/>
        </p:nvSpPr>
        <p:spPr>
          <a:xfrm>
            <a:off x="546100" y="2482850"/>
            <a:ext cx="9067800" cy="1447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6100" y="4997450"/>
            <a:ext cx="9067800" cy="2209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7" name="TextBox 6"/>
          <p:cNvSpPr txBox="1"/>
          <p:nvPr/>
        </p:nvSpPr>
        <p:spPr>
          <a:xfrm>
            <a:off x="317500" y="1644650"/>
            <a:ext cx="9601200" cy="5863144"/>
          </a:xfrm>
          <a:prstGeom prst="rect">
            <a:avLst/>
          </a:prstGeom>
          <a:noFill/>
        </p:spPr>
        <p:txBody>
          <a:bodyPr wrap="square" rtlCol="0">
            <a:spAutoFit/>
          </a:bodyPr>
          <a:lstStyle/>
          <a:p>
            <a:r>
              <a:rPr lang="en-US" sz="1500" dirty="0" smtClean="0">
                <a:solidFill>
                  <a:schemeClr val="bg1"/>
                </a:solidFill>
                <a:latin typeface="Comic Sans MS" pitchFamily="66" charset="0"/>
              </a:rPr>
              <a:t>To find the pressure difference between the downstream flow and the pipe narrow, </a:t>
            </a:r>
          </a:p>
          <a:p>
            <a:r>
              <a:rPr lang="en-US" sz="1500" dirty="0" smtClean="0">
                <a:solidFill>
                  <a:schemeClr val="bg1"/>
                </a:solidFill>
                <a:latin typeface="Comic Sans MS" pitchFamily="66" charset="0"/>
              </a:rPr>
              <a:t>we invoke 1) the Bernoulli theorem and 2) the continuity equation. The latter assures that </a:t>
            </a:r>
          </a:p>
          <a:p>
            <a:r>
              <a:rPr lang="en-US" sz="1500" dirty="0" smtClean="0">
                <a:solidFill>
                  <a:schemeClr val="bg1"/>
                </a:solidFill>
                <a:latin typeface="Comic Sans MS" pitchFamily="66" charset="0"/>
              </a:rPr>
              <a:t>the rate of fluid flow through any section remains constant, </a:t>
            </a:r>
            <a:r>
              <a:rPr lang="en-US" sz="1500" dirty="0" err="1" smtClean="0">
                <a:solidFill>
                  <a:schemeClr val="bg1"/>
                </a:solidFill>
                <a:latin typeface="Comic Sans MS" pitchFamily="66" charset="0"/>
              </a:rPr>
              <a:t>ie</a:t>
            </a:r>
            <a:r>
              <a:rPr lang="en-US" sz="1500" dirty="0" smtClean="0">
                <a:solidFill>
                  <a:schemeClr val="bg1"/>
                </a:solidFill>
                <a:latin typeface="Comic Sans MS" pitchFamily="66" charset="0"/>
              </a:rPr>
              <a:t>. mass is preserved. </a:t>
            </a:r>
          </a:p>
          <a:p>
            <a:endParaRPr lang="en-US" sz="1500" dirty="0" smtClean="0">
              <a:solidFill>
                <a:schemeClr val="bg1"/>
              </a:solidFill>
              <a:latin typeface="Comic Sans MS" pitchFamily="66" charset="0"/>
            </a:endParaRPr>
          </a:p>
          <a:p>
            <a:pPr marL="342900" indent="-342900">
              <a:buAutoNum type="arabicParenR"/>
            </a:pPr>
            <a:r>
              <a:rPr lang="en-US" sz="1500" dirty="0" smtClean="0">
                <a:solidFill>
                  <a:srgbClr val="002060"/>
                </a:solidFill>
                <a:latin typeface="Comic Sans MS" pitchFamily="66" charset="0"/>
              </a:rPr>
              <a:t>Bernoulli Theorem:   </a:t>
            </a: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as the flow is horizontal, we do not have </a:t>
            </a:r>
          </a:p>
          <a:p>
            <a:pPr marL="342900" indent="-342900"/>
            <a:r>
              <a:rPr lang="en-US" sz="1500" dirty="0" smtClean="0">
                <a:solidFill>
                  <a:schemeClr val="bg1"/>
                </a:solidFill>
                <a:latin typeface="Comic Sans MS" pitchFamily="66" charset="0"/>
              </a:rPr>
              <a:t>      to take into account the gravity term.</a:t>
            </a:r>
          </a:p>
          <a:p>
            <a:pPr marL="342900" indent="-342900"/>
            <a:endParaRPr lang="en-US" sz="1500" dirty="0" smtClean="0">
              <a:solidFill>
                <a:schemeClr val="bg1"/>
              </a:solidFill>
              <a:latin typeface="Comic Sans MS" pitchFamily="66" charset="0"/>
            </a:endParaRPr>
          </a:p>
          <a:p>
            <a:pPr marL="342900" indent="-342900">
              <a:buAutoNum type="arabicParenR" startAt="2"/>
            </a:pPr>
            <a:r>
              <a:rPr lang="en-US" sz="1500" dirty="0" smtClean="0">
                <a:solidFill>
                  <a:srgbClr val="002060"/>
                </a:solidFill>
                <a:latin typeface="Comic Sans MS" pitchFamily="66" charset="0"/>
              </a:rPr>
              <a:t>Continuity equation:   </a:t>
            </a:r>
          </a:p>
          <a:p>
            <a:pPr marL="342900" indent="-342900">
              <a:buAutoNum type="arabicParenR" startAt="2"/>
            </a:pPr>
            <a:endParaRPr lang="en-US" sz="1500" dirty="0" smtClean="0">
              <a:solidFill>
                <a:srgbClr val="002060"/>
              </a:solidFill>
              <a:latin typeface="Comic Sans MS" pitchFamily="66" charset="0"/>
            </a:endParaRPr>
          </a:p>
          <a:p>
            <a:pPr marL="342900" indent="-342900">
              <a:buAutoNum type="arabicParenR" startAt="2"/>
            </a:pPr>
            <a:endParaRPr lang="en-US" sz="1500" dirty="0" smtClean="0">
              <a:solidFill>
                <a:srgbClr val="002060"/>
              </a:solidFill>
              <a:latin typeface="Comic Sans MS" pitchFamily="66" charset="0"/>
            </a:endParaRPr>
          </a:p>
          <a:p>
            <a:pPr marL="342900" indent="-342900">
              <a:buAutoNum type="arabicParenR" startAt="2"/>
            </a:pPr>
            <a:endParaRPr lang="en-US" sz="1500" dirty="0" smtClean="0">
              <a:solidFill>
                <a:srgbClr val="002060"/>
              </a:solidFill>
              <a:latin typeface="Comic Sans MS" pitchFamily="66" charset="0"/>
            </a:endParaRPr>
          </a:p>
          <a:p>
            <a:pPr marL="342900" indent="-342900">
              <a:buAutoNum type="arabicParenR" startAt="2"/>
            </a:pPr>
            <a:endParaRPr lang="en-US" sz="1500" dirty="0" smtClean="0">
              <a:solidFill>
                <a:srgbClr val="002060"/>
              </a:solidFill>
              <a:latin typeface="Comic Sans MS" pitchFamily="66" charset="0"/>
            </a:endParaRPr>
          </a:p>
          <a:p>
            <a:pPr marL="342900" indent="-342900"/>
            <a:r>
              <a:rPr lang="en-US" sz="1500" dirty="0" smtClean="0">
                <a:solidFill>
                  <a:schemeClr val="bg1"/>
                </a:solidFill>
                <a:latin typeface="Comic Sans MS" pitchFamily="66" charset="0"/>
              </a:rPr>
              <a:t>Combining both equations, we find for the</a:t>
            </a:r>
          </a:p>
          <a:p>
            <a:pPr marL="342900" indent="-342900"/>
            <a:r>
              <a:rPr lang="en-US" sz="1500" dirty="0" smtClean="0">
                <a:solidFill>
                  <a:schemeClr val="bg1"/>
                </a:solidFill>
                <a:latin typeface="Comic Sans MS" pitchFamily="66" charset="0"/>
              </a:rPr>
              <a:t>pressure difference in the two parts of </a:t>
            </a:r>
          </a:p>
          <a:p>
            <a:pPr marL="342900" indent="-342900"/>
            <a:r>
              <a:rPr lang="en-US" sz="1500" dirty="0" smtClean="0">
                <a:solidFill>
                  <a:schemeClr val="bg1"/>
                </a:solidFill>
                <a:latin typeface="Comic Sans MS" pitchFamily="66" charset="0"/>
              </a:rPr>
              <a:t>the pipe:</a:t>
            </a:r>
          </a:p>
          <a:p>
            <a:pPr marL="342900" indent="-342900"/>
            <a:endParaRPr lang="en-US" sz="1500" dirty="0" smtClean="0">
              <a:solidFill>
                <a:srgbClr val="002060"/>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p:txBody>
      </p:sp>
      <p:pic>
        <p:nvPicPr>
          <p:cNvPr id="8" name="Picture 7" descr="Venturifixed2.PNG"/>
          <p:cNvPicPr>
            <a:picLocks noChangeAspect="1"/>
          </p:cNvPicPr>
          <p:nvPr/>
        </p:nvPicPr>
        <p:blipFill>
          <a:blip r:embed="rId3" cstate="print"/>
          <a:stretch>
            <a:fillRect/>
          </a:stretch>
        </p:blipFill>
        <p:spPr>
          <a:xfrm>
            <a:off x="4508500" y="4768850"/>
            <a:ext cx="5200650" cy="2548960"/>
          </a:xfrm>
          <a:prstGeom prst="rect">
            <a:avLst/>
          </a:prstGeom>
        </p:spPr>
      </p:pic>
      <p:sp>
        <p:nvSpPr>
          <p:cNvPr id="6" name="TextBox 1"/>
          <p:cNvSpPr txBox="1"/>
          <p:nvPr/>
        </p:nvSpPr>
        <p:spPr>
          <a:xfrm>
            <a:off x="2374900" y="349250"/>
            <a:ext cx="5305940" cy="720183"/>
          </a:xfrm>
          <a:prstGeom prst="rect">
            <a:avLst/>
          </a:prstGeom>
          <a:noFill/>
        </p:spPr>
        <p:txBody>
          <a:bodyPr wrap="none" lIns="0" tIns="0" rIns="0" bIns="45706" rtlCol="0">
            <a:spAutoFit/>
          </a:bodyPr>
          <a:lstStyle/>
          <a:p>
            <a:pPr>
              <a:lnSpc>
                <a:spcPts val="5000"/>
              </a:lnSpc>
            </a:pPr>
            <a:r>
              <a:rPr lang="en-US" altLang="zh-CN" sz="6000" b="1" dirty="0" err="1" smtClean="0">
                <a:solidFill>
                  <a:srgbClr val="FFFFFF"/>
                </a:solidFill>
                <a:latin typeface="Comic Sans MS" pitchFamily="18" charset="0"/>
                <a:cs typeface="Comic Sans MS" pitchFamily="18" charset="0"/>
              </a:rPr>
              <a:t>Venturi</a:t>
            </a:r>
            <a:r>
              <a:rPr lang="en-US" altLang="zh-CN" sz="6000" b="1" dirty="0" smtClean="0">
                <a:solidFill>
                  <a:srgbClr val="FFFFFF"/>
                </a:solidFill>
                <a:latin typeface="Comic Sans MS" pitchFamily="18" charset="0"/>
                <a:cs typeface="Comic Sans MS" pitchFamily="18" charset="0"/>
              </a:rPr>
              <a:t> Meter</a:t>
            </a:r>
          </a:p>
        </p:txBody>
      </p:sp>
      <p:pic>
        <p:nvPicPr>
          <p:cNvPr id="10" name="Picture 9" descr="VenturiFlow.png"/>
          <p:cNvPicPr>
            <a:picLocks noChangeAspect="1"/>
          </p:cNvPicPr>
          <p:nvPr/>
        </p:nvPicPr>
        <p:blipFill>
          <a:blip r:embed="rId4" cstate="print"/>
          <a:stretch>
            <a:fillRect/>
          </a:stretch>
        </p:blipFill>
        <p:spPr>
          <a:xfrm>
            <a:off x="7480300" y="3930650"/>
            <a:ext cx="1943100" cy="1810616"/>
          </a:xfrm>
          <a:prstGeom prst="rect">
            <a:avLst/>
          </a:prstGeom>
        </p:spPr>
      </p:pic>
      <p:graphicFrame>
        <p:nvGraphicFramePr>
          <p:cNvPr id="205826" name="Object 2"/>
          <p:cNvGraphicFramePr>
            <a:graphicFrameLocks noChangeAspect="1"/>
          </p:cNvGraphicFramePr>
          <p:nvPr/>
        </p:nvGraphicFramePr>
        <p:xfrm>
          <a:off x="1055688" y="2940050"/>
          <a:ext cx="2501900" cy="752475"/>
        </p:xfrm>
        <a:graphic>
          <a:graphicData uri="http://schemas.openxmlformats.org/presentationml/2006/ole">
            <p:oleObj spid="_x0000_s205826" name="Equation" r:id="rId5" imgW="1384200" imgH="419040" progId="Equation.DSMT4">
              <p:embed/>
            </p:oleObj>
          </a:graphicData>
        </a:graphic>
      </p:graphicFrame>
      <p:graphicFrame>
        <p:nvGraphicFramePr>
          <p:cNvPr id="205827" name="Object 3"/>
          <p:cNvGraphicFramePr>
            <a:graphicFrameLocks noChangeAspect="1"/>
          </p:cNvGraphicFramePr>
          <p:nvPr/>
        </p:nvGraphicFramePr>
        <p:xfrm>
          <a:off x="1231900" y="4845050"/>
          <a:ext cx="1263650" cy="409575"/>
        </p:xfrm>
        <a:graphic>
          <a:graphicData uri="http://schemas.openxmlformats.org/presentationml/2006/ole">
            <p:oleObj spid="_x0000_s205827" name="Equation" r:id="rId6" imgW="698400" imgH="228600" progId="Equation.DSMT4">
              <p:embed/>
            </p:oleObj>
          </a:graphicData>
        </a:graphic>
      </p:graphicFrame>
      <p:graphicFrame>
        <p:nvGraphicFramePr>
          <p:cNvPr id="205828" name="Object 4"/>
          <p:cNvGraphicFramePr>
            <a:graphicFrameLocks noChangeAspect="1"/>
          </p:cNvGraphicFramePr>
          <p:nvPr/>
        </p:nvGraphicFramePr>
        <p:xfrm>
          <a:off x="698500" y="6445250"/>
          <a:ext cx="2917825" cy="865187"/>
        </p:xfrm>
        <a:graphic>
          <a:graphicData uri="http://schemas.openxmlformats.org/presentationml/2006/ole">
            <p:oleObj spid="_x0000_s205828" name="Equation" r:id="rId7" imgW="1612800" imgH="482400" progId="Equation.DSMT4">
              <p:embed/>
            </p:oleObj>
          </a:graphicData>
        </a:graphic>
      </p:graphicFrame>
      <p:sp>
        <p:nvSpPr>
          <p:cNvPr id="12" name="Rectangle 11"/>
          <p:cNvSpPr/>
          <p:nvPr/>
        </p:nvSpPr>
        <p:spPr>
          <a:xfrm>
            <a:off x="241300" y="2482850"/>
            <a:ext cx="4191000" cy="2819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1300" y="6369050"/>
            <a:ext cx="4191000" cy="1066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0" name="TextBox 1"/>
          <p:cNvSpPr txBox="1"/>
          <p:nvPr/>
        </p:nvSpPr>
        <p:spPr>
          <a:xfrm>
            <a:off x="622300" y="1416050"/>
            <a:ext cx="9038372" cy="9638522"/>
          </a:xfrm>
          <a:prstGeom prst="rect">
            <a:avLst/>
          </a:prstGeom>
          <a:noFill/>
        </p:spPr>
        <p:txBody>
          <a:bodyPr wrap="none" lIns="0" tIns="0" rIns="0" bIns="45706" rtlCol="0">
            <a:spAutoFit/>
          </a:bodyPr>
          <a:lstStyle/>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In the situation where an object is (partially) immersed in a fluid (see figure),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Archimedes’ principle states, shortly, that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a:t>
            </a:r>
            <a:r>
              <a:rPr lang="en-US" altLang="zh-CN" sz="3200" b="1" dirty="0" smtClean="0">
                <a:solidFill>
                  <a:srgbClr val="000000"/>
                </a:solidFill>
                <a:latin typeface="Comic Sans MS" pitchFamily="66" charset="0"/>
                <a:cs typeface="Times New Roman" pitchFamily="18" charset="0"/>
              </a:rPr>
              <a:t>Buoyancy  =  Weight of displaced fluid </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Continuity equation: </a:t>
            </a: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Euler equation:</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(the latter identity in the Euler equation is for the body force being the gravitational force).</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We will shortly address four typical examples of hydrostatic equilibrium, all of major </a:t>
            </a:r>
          </a:p>
          <a:p>
            <a:pPr>
              <a:lnSpc>
                <a:spcPts val="2000"/>
              </a:lnSpc>
              <a:tabLst>
                <a:tab pos="8772971" algn="l"/>
              </a:tabLst>
            </a:pPr>
            <a:r>
              <a:rPr lang="en-US" altLang="zh-CN" sz="1600" dirty="0" smtClean="0">
                <a:solidFill>
                  <a:srgbClr val="000000"/>
                </a:solidFill>
                <a:latin typeface="Comic Sans MS" pitchFamily="66" charset="0"/>
                <a:cs typeface="Times New Roman" pitchFamily="18" charset="0"/>
              </a:rPr>
              <a:t>astrophysical interest</a:t>
            </a:r>
          </a:p>
          <a:p>
            <a:pPr>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Archimedes’  Principle, </a:t>
            </a:r>
            <a:r>
              <a:rPr lang="en-US" altLang="zh-CN" sz="1600" dirty="0" err="1" smtClean="0">
                <a:solidFill>
                  <a:srgbClr val="000000"/>
                </a:solidFill>
                <a:latin typeface="Comic Sans MS" pitchFamily="66" charset="0"/>
                <a:cs typeface="Times New Roman" pitchFamily="18" charset="0"/>
              </a:rPr>
              <a:t>bouyancy</a:t>
            </a:r>
            <a:r>
              <a:rPr lang="en-US" altLang="zh-CN" sz="1600" dirty="0" smtClean="0">
                <a:solidFill>
                  <a:srgbClr val="000000"/>
                </a:solidFill>
                <a:latin typeface="Comic Sans MS" pitchFamily="66" charset="0"/>
                <a:cs typeface="Times New Roman" pitchFamily="18" charset="0"/>
              </a:rPr>
              <a:t> forces</a:t>
            </a: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a:tabLst>
                <a:tab pos="8772971" algn="l"/>
              </a:tabLst>
            </a:pPr>
            <a:r>
              <a:rPr lang="en-US" altLang="zh-CN" sz="1600" dirty="0" smtClean="0">
                <a:solidFill>
                  <a:srgbClr val="000000"/>
                </a:solidFill>
                <a:latin typeface="Comic Sans MS" pitchFamily="66" charset="0"/>
                <a:cs typeface="Times New Roman" pitchFamily="18" charset="0"/>
              </a:rPr>
              <a:t>Isothermal sphere</a:t>
            </a:r>
          </a:p>
          <a:p>
            <a:pPr marL="342900" indent="-342900">
              <a:lnSpc>
                <a:spcPts val="2000"/>
              </a:lnSpc>
              <a:buAutoNum type="arabicParenR"/>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buAutoNum type="arabicParenR" startAt="3"/>
              <a:tabLst>
                <a:tab pos="8772971" algn="l"/>
              </a:tabLst>
            </a:pPr>
            <a:r>
              <a:rPr lang="en-US" altLang="zh-CN" sz="1600" dirty="0" smtClean="0">
                <a:solidFill>
                  <a:srgbClr val="000000"/>
                </a:solidFill>
                <a:latin typeface="Comic Sans MS" pitchFamily="66" charset="0"/>
                <a:cs typeface="Times New Roman" pitchFamily="18" charset="0"/>
              </a:rPr>
              <a:t>Stellar Structure equations</a:t>
            </a:r>
          </a:p>
          <a:p>
            <a:pPr marL="342900" indent="-342900">
              <a:lnSpc>
                <a:spcPts val="2000"/>
              </a:lnSpc>
              <a:tabLst>
                <a:tab pos="8772971" algn="l"/>
              </a:tabLst>
            </a:pPr>
            <a:endParaRPr lang="en-US" altLang="zh-CN" sz="1600" dirty="0" smtClean="0">
              <a:solidFill>
                <a:srgbClr val="000000"/>
              </a:solidFill>
              <a:latin typeface="Comic Sans MS" pitchFamily="66" charset="0"/>
              <a:cs typeface="Times New Roman" pitchFamily="18" charset="0"/>
            </a:endParaRPr>
          </a:p>
          <a:p>
            <a:pPr marL="342900" indent="-342900">
              <a:lnSpc>
                <a:spcPts val="2000"/>
              </a:lnSpc>
              <a:tabLst>
                <a:tab pos="8772971" algn="l"/>
              </a:tabLst>
            </a:pPr>
            <a:r>
              <a:rPr lang="en-US" altLang="zh-CN" sz="1600" dirty="0" smtClean="0">
                <a:solidFill>
                  <a:srgbClr val="000000"/>
                </a:solidFill>
                <a:latin typeface="Comic Sans MS" pitchFamily="66" charset="0"/>
                <a:cs typeface="Times New Roman" pitchFamily="18" charset="0"/>
              </a:rPr>
              <a:t>4)   Mass determination of clusters from their X-ray emission. </a:t>
            </a: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r>
              <a:rPr lang="en-US" altLang="zh-CN" sz="1400" dirty="0" smtClean="0">
                <a:solidFill>
                  <a:srgbClr val="000000"/>
                </a:solidFill>
                <a:latin typeface="Times New Roman" pitchFamily="18" charset="0"/>
                <a:cs typeface="Times New Roman" pitchFamily="18" charset="0"/>
              </a:rPr>
              <a:t>17</a:t>
            </a:r>
          </a:p>
        </p:txBody>
      </p:sp>
      <p:sp>
        <p:nvSpPr>
          <p:cNvPr id="9" name="TextBox 1"/>
          <p:cNvSpPr txBox="1"/>
          <p:nvPr/>
        </p:nvSpPr>
        <p:spPr>
          <a:xfrm>
            <a:off x="1689100" y="273050"/>
            <a:ext cx="6811160" cy="687354"/>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Archimedes’  Principle</a:t>
            </a:r>
          </a:p>
        </p:txBody>
      </p:sp>
      <p:graphicFrame>
        <p:nvGraphicFramePr>
          <p:cNvPr id="176133" name="Object 5"/>
          <p:cNvGraphicFramePr>
            <a:graphicFrameLocks noChangeAspect="1"/>
          </p:cNvGraphicFramePr>
          <p:nvPr/>
        </p:nvGraphicFramePr>
        <p:xfrm>
          <a:off x="4127500" y="4387850"/>
          <a:ext cx="1997075" cy="752475"/>
        </p:xfrm>
        <a:graphic>
          <a:graphicData uri="http://schemas.openxmlformats.org/presentationml/2006/ole">
            <p:oleObj spid="_x0000_s177156" name="Equation" r:id="rId3" imgW="1104840" imgH="419040" progId="Equation.DSMT4">
              <p:embed/>
            </p:oleObj>
          </a:graphicData>
        </a:graphic>
      </p:graphicFrame>
      <p:sp>
        <p:nvSpPr>
          <p:cNvPr id="12" name="Rectangle 11"/>
          <p:cNvSpPr/>
          <p:nvPr/>
        </p:nvSpPr>
        <p:spPr>
          <a:xfrm>
            <a:off x="622300" y="2178050"/>
            <a:ext cx="8839200" cy="1143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42100" y="3397250"/>
            <a:ext cx="2819400" cy="40386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uoyancy.gif"/>
          <p:cNvPicPr>
            <a:picLocks noChangeAspect="1"/>
          </p:cNvPicPr>
          <p:nvPr/>
        </p:nvPicPr>
        <p:blipFill>
          <a:blip r:embed="rId4" cstate="print"/>
          <a:stretch>
            <a:fillRect/>
          </a:stretch>
        </p:blipFill>
        <p:spPr>
          <a:xfrm>
            <a:off x="6718300" y="3473450"/>
            <a:ext cx="2781957" cy="381901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4254500" y="2146302"/>
            <a:ext cx="1155700" cy="8001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4114800" y="3048000"/>
            <a:ext cx="1511300" cy="5207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717803" y="6108699"/>
            <a:ext cx="5537201" cy="1117600"/>
          </a:xfrm>
          <a:prstGeom prst="rect">
            <a:avLst/>
          </a:prstGeom>
          <a:noFill/>
        </p:spPr>
      </p:pic>
      <p:sp>
        <p:nvSpPr>
          <p:cNvPr id="9" name="TextBox 1"/>
          <p:cNvSpPr txBox="1"/>
          <p:nvPr/>
        </p:nvSpPr>
        <p:spPr>
          <a:xfrm>
            <a:off x="2984500" y="273050"/>
            <a:ext cx="3959417"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Hydrostatics</a:t>
            </a:r>
          </a:p>
        </p:txBody>
      </p:sp>
      <p:sp>
        <p:nvSpPr>
          <p:cNvPr id="10" name="TextBox 1"/>
          <p:cNvSpPr txBox="1"/>
          <p:nvPr/>
        </p:nvSpPr>
        <p:spPr>
          <a:xfrm>
            <a:off x="622302" y="1676401"/>
            <a:ext cx="9038372" cy="5663075"/>
          </a:xfrm>
          <a:prstGeom prst="rect">
            <a:avLst/>
          </a:prstGeom>
          <a:noFill/>
        </p:spPr>
        <p:txBody>
          <a:bodyPr wrap="none" lIns="0" tIns="0" rIns="0" bIns="45706" rtlCol="0">
            <a:spAutoFit/>
          </a:bodyPr>
          <a:lstStyle/>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occurs.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reduces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very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simple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ones</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such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case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become: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b="1" dirty="0" smtClean="0">
                <a:solidFill>
                  <a:srgbClr val="000000"/>
                </a:solidFill>
                <a:latin typeface="Times New Roman" pitchFamily="18" charset="0"/>
                <a:cs typeface="Times New Roman" pitchFamily="18" charset="0"/>
              </a:rPr>
              <a:t>Examples:</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b="1" dirty="0" smtClean="0">
                <a:solidFill>
                  <a:srgbClr val="000000"/>
                </a:solidFill>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Archimedes'</a:t>
            </a:r>
            <a:r>
              <a:rPr lang="en-US" altLang="zh-CN" dirty="0" smtClean="0">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theorem:</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equilibrium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uniform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density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show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immersed</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experience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gravity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exerted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opposite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direction.</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experienced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(prior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displacement)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its</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surroundings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r>
              <a:rPr lang="en-US" altLang="zh-CN" sz="1400" dirty="0" smtClean="0">
                <a:solidFill>
                  <a:srgbClr val="000000"/>
                </a:solidFill>
                <a:latin typeface="Times New Roman" pitchFamily="18" charset="0"/>
                <a:cs typeface="Times New Roman" pitchFamily="18" charset="0"/>
              </a:rPr>
              <a:t>17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4254500" y="2146302"/>
            <a:ext cx="1155700" cy="8001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4114800" y="3048000"/>
            <a:ext cx="1511300" cy="5207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717803" y="6108699"/>
            <a:ext cx="5537201" cy="1117600"/>
          </a:xfrm>
          <a:prstGeom prst="rect">
            <a:avLst/>
          </a:prstGeom>
          <a:noFill/>
        </p:spPr>
      </p:pic>
      <p:sp>
        <p:nvSpPr>
          <p:cNvPr id="9" name="TextBox 1"/>
          <p:cNvSpPr txBox="1"/>
          <p:nvPr/>
        </p:nvSpPr>
        <p:spPr>
          <a:xfrm>
            <a:off x="1841500" y="273050"/>
            <a:ext cx="6389570"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Archimedes Principle</a:t>
            </a:r>
          </a:p>
        </p:txBody>
      </p:sp>
      <p:sp>
        <p:nvSpPr>
          <p:cNvPr id="10" name="TextBox 1"/>
          <p:cNvSpPr txBox="1"/>
          <p:nvPr/>
        </p:nvSpPr>
        <p:spPr>
          <a:xfrm>
            <a:off x="622302" y="1676401"/>
            <a:ext cx="9038372" cy="5663075"/>
          </a:xfrm>
          <a:prstGeom prst="rect">
            <a:avLst/>
          </a:prstGeom>
          <a:noFill/>
        </p:spPr>
        <p:txBody>
          <a:bodyPr wrap="none" lIns="0" tIns="0" rIns="0" bIns="45706" rtlCol="0">
            <a:spAutoFit/>
          </a:bodyPr>
          <a:lstStyle/>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occurs.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reduces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very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simple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ones</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such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case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become: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b="1" dirty="0" smtClean="0">
                <a:solidFill>
                  <a:srgbClr val="000000"/>
                </a:solidFill>
                <a:latin typeface="Times New Roman" pitchFamily="18" charset="0"/>
                <a:cs typeface="Times New Roman" pitchFamily="18" charset="0"/>
              </a:rPr>
              <a:t>Examples:</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b="1" dirty="0" smtClean="0">
                <a:solidFill>
                  <a:srgbClr val="000000"/>
                </a:solidFill>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Archimedes'</a:t>
            </a:r>
            <a:r>
              <a:rPr lang="en-US" altLang="zh-CN" dirty="0" smtClean="0">
                <a:latin typeface="Times New Roman" pitchFamily="18" charset="0"/>
                <a:cs typeface="Times New Roman" pitchFamily="18" charset="0"/>
              </a:rPr>
              <a:t> </a:t>
            </a:r>
            <a:r>
              <a:rPr lang="en-US" altLang="zh-CN" b="1" dirty="0" smtClean="0">
                <a:solidFill>
                  <a:srgbClr val="000000"/>
                </a:solidFill>
                <a:latin typeface="Times New Roman" pitchFamily="18" charset="0"/>
                <a:cs typeface="Times New Roman" pitchFamily="18" charset="0"/>
              </a:rPr>
              <a:t>theorem:</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equilibrium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uniform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density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show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immersed</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experience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gravity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exerted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body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opposite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direction.</a:t>
            </a:r>
          </a:p>
          <a:p>
            <a:pPr>
              <a:lnSpc>
                <a:spcPts val="1000"/>
              </a:lnSpc>
            </a:pPr>
            <a:endParaRPr lang="en-US" altLang="zh-CN" dirty="0" smtClean="0"/>
          </a:p>
          <a:p>
            <a:pPr>
              <a:lnSpc>
                <a:spcPts val="1000"/>
              </a:lnSpc>
            </a:pPr>
            <a:endParaRPr lang="en-US" altLang="zh-CN" dirty="0" smtClean="0"/>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experienced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(prior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displacement)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its</a:t>
            </a:r>
          </a:p>
          <a:p>
            <a:pPr>
              <a:lnSpc>
                <a:spcPts val="2000"/>
              </a:lnSpc>
              <a:tabLst>
                <a:tab pos="8772971" algn="l"/>
              </a:tabLst>
            </a:pPr>
            <a:r>
              <a:rPr lang="en-US" altLang="zh-CN" dirty="0" smtClean="0">
                <a:solidFill>
                  <a:srgbClr val="000000"/>
                </a:solidFill>
                <a:latin typeface="Times New Roman" pitchFamily="18" charset="0"/>
                <a:cs typeface="Times New Roman" pitchFamily="18" charset="0"/>
              </a:rPr>
              <a:t>surroundings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8772971" algn="l"/>
              </a:tabLst>
            </a:pPr>
            <a:r>
              <a:rPr lang="en-US" altLang="zh-CN" dirty="0" smtClean="0"/>
              <a:t>	</a:t>
            </a:r>
            <a:r>
              <a:rPr lang="en-US" altLang="zh-CN" sz="1400" dirty="0" smtClean="0">
                <a:solidFill>
                  <a:srgbClr val="000000"/>
                </a:solidFill>
                <a:latin typeface="Times New Roman" pitchFamily="18" charset="0"/>
                <a:cs typeface="Times New Roman" pitchFamily="18" charset="0"/>
              </a:rPr>
              <a:t>17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9" name="TextBox 1"/>
          <p:cNvSpPr txBox="1"/>
          <p:nvPr/>
        </p:nvSpPr>
        <p:spPr>
          <a:xfrm>
            <a:off x="1841500" y="273050"/>
            <a:ext cx="6389570"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Archimedes Principle</a:t>
            </a:r>
          </a:p>
        </p:txBody>
      </p:sp>
      <p:pic>
        <p:nvPicPr>
          <p:cNvPr id="12" name="Picture 11" descr="iceberg.jpg"/>
          <p:cNvPicPr>
            <a:picLocks noChangeAspect="1"/>
          </p:cNvPicPr>
          <p:nvPr/>
        </p:nvPicPr>
        <p:blipFill>
          <a:blip r:embed="rId2" cstate="print"/>
          <a:stretch>
            <a:fillRect/>
          </a:stretch>
        </p:blipFill>
        <p:spPr>
          <a:xfrm>
            <a:off x="88900" y="1416050"/>
            <a:ext cx="4383639" cy="59880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9" name="TextBox 1"/>
          <p:cNvSpPr txBox="1"/>
          <p:nvPr/>
        </p:nvSpPr>
        <p:spPr>
          <a:xfrm>
            <a:off x="1841500" y="273050"/>
            <a:ext cx="6389570"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Archimedes Principle</a:t>
            </a:r>
          </a:p>
        </p:txBody>
      </p:sp>
      <p:pic>
        <p:nvPicPr>
          <p:cNvPr id="8" name="Picture 7" descr="107_1.gif"/>
          <p:cNvPicPr>
            <a:picLocks noChangeAspect="1"/>
          </p:cNvPicPr>
          <p:nvPr/>
        </p:nvPicPr>
        <p:blipFill>
          <a:blip r:embed="rId2" cstate="print"/>
          <a:stretch>
            <a:fillRect/>
          </a:stretch>
        </p:blipFill>
        <p:spPr>
          <a:xfrm>
            <a:off x="241300" y="1568450"/>
            <a:ext cx="4857750" cy="3886200"/>
          </a:xfrm>
          <a:prstGeom prst="rect">
            <a:avLst/>
          </a:prstGeom>
        </p:spPr>
      </p:pic>
      <p:pic>
        <p:nvPicPr>
          <p:cNvPr id="11" name="Picture 10" descr="buoyancy.gif"/>
          <p:cNvPicPr>
            <a:picLocks noChangeAspect="1"/>
          </p:cNvPicPr>
          <p:nvPr/>
        </p:nvPicPr>
        <p:blipFill>
          <a:blip r:embed="rId3" cstate="print"/>
          <a:stretch>
            <a:fillRect/>
          </a:stretch>
        </p:blipFill>
        <p:spPr>
          <a:xfrm>
            <a:off x="5499100" y="2406650"/>
            <a:ext cx="3441481" cy="4724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822700" y="1765300"/>
            <a:ext cx="2197099" cy="10160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2692400" y="3365500"/>
            <a:ext cx="4876800" cy="8001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825499" y="4381500"/>
            <a:ext cx="8191500" cy="800100"/>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3149602" y="5638800"/>
            <a:ext cx="3657600" cy="1676400"/>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18</a:t>
            </a:r>
          </a:p>
        </p:txBody>
      </p:sp>
      <p:sp>
        <p:nvSpPr>
          <p:cNvPr id="10" name="TextBox 1"/>
          <p:cNvSpPr txBox="1"/>
          <p:nvPr/>
        </p:nvSpPr>
        <p:spPr>
          <a:xfrm>
            <a:off x="406402" y="76201"/>
            <a:ext cx="9295814" cy="610409"/>
          </a:xfrm>
          <a:prstGeom prst="rect">
            <a:avLst/>
          </a:prstGeom>
          <a:noFill/>
        </p:spPr>
        <p:txBody>
          <a:bodyPr wrap="none" lIns="0" tIns="0" rIns="0" bIns="45706" rtlCol="0">
            <a:spAutoFit/>
          </a:bodyPr>
          <a:lstStyle/>
          <a:p>
            <a:pPr>
              <a:lnSpc>
                <a:spcPts val="4397"/>
              </a:lnSpc>
            </a:pPr>
            <a:r>
              <a:rPr lang="en-US" altLang="zh-CN" sz="3200" b="1" dirty="0" smtClean="0">
                <a:solidFill>
                  <a:srgbClr val="FFFFFF"/>
                </a:solidFill>
                <a:latin typeface="Comic Sans MS" pitchFamily="18" charset="0"/>
                <a:cs typeface="Comic Sans MS" pitchFamily="18" charset="0"/>
              </a:rPr>
              <a:t>I.10</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Hydrostatic</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equilibrium</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for</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a</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spherically</a:t>
            </a:r>
          </a:p>
        </p:txBody>
      </p:sp>
      <p:sp>
        <p:nvSpPr>
          <p:cNvPr id="11" name="TextBox 1"/>
          <p:cNvSpPr txBox="1"/>
          <p:nvPr/>
        </p:nvSpPr>
        <p:spPr>
          <a:xfrm>
            <a:off x="2235202" y="647702"/>
            <a:ext cx="6649256" cy="610409"/>
          </a:xfrm>
          <a:prstGeom prst="rect">
            <a:avLst/>
          </a:prstGeom>
          <a:noFill/>
        </p:spPr>
        <p:txBody>
          <a:bodyPr wrap="none" lIns="0" tIns="0" rIns="0" bIns="45706" rtlCol="0">
            <a:spAutoFit/>
          </a:bodyPr>
          <a:lstStyle/>
          <a:p>
            <a:pPr>
              <a:lnSpc>
                <a:spcPts val="4397"/>
              </a:lnSpc>
            </a:pPr>
            <a:r>
              <a:rPr lang="en-US" altLang="zh-CN" sz="3200" b="1" dirty="0" smtClean="0">
                <a:solidFill>
                  <a:srgbClr val="FFFFFF"/>
                </a:solidFill>
                <a:latin typeface="Comic Sans MS" pitchFamily="18" charset="0"/>
                <a:cs typeface="Comic Sans MS" pitchFamily="18" charset="0"/>
              </a:rPr>
              <a:t>symmetric</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self</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gravitating</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Body</a:t>
            </a:r>
          </a:p>
        </p:txBody>
      </p:sp>
      <p:sp>
        <p:nvSpPr>
          <p:cNvPr id="12" name="TextBox 1"/>
          <p:cNvSpPr txBox="1"/>
          <p:nvPr/>
        </p:nvSpPr>
        <p:spPr>
          <a:xfrm>
            <a:off x="622299" y="1485900"/>
            <a:ext cx="4251164"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two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govern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system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are:</a:t>
            </a:r>
          </a:p>
        </p:txBody>
      </p:sp>
      <p:sp>
        <p:nvSpPr>
          <p:cNvPr id="13" name="TextBox 1"/>
          <p:cNvSpPr txBox="1"/>
          <p:nvPr/>
        </p:nvSpPr>
        <p:spPr>
          <a:xfrm>
            <a:off x="622302" y="2781302"/>
            <a:ext cx="7653505" cy="55911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We'll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start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from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second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Laplacian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operators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spherical</a:t>
            </a:r>
          </a:p>
          <a:p>
            <a:pPr>
              <a:lnSpc>
                <a:spcPts val="2000"/>
              </a:lnSpc>
            </a:pPr>
            <a:r>
              <a:rPr lang="en-US" altLang="zh-CN" dirty="0" smtClean="0">
                <a:solidFill>
                  <a:srgbClr val="000000"/>
                </a:solidFill>
                <a:latin typeface="Times New Roman" pitchFamily="18" charset="0"/>
                <a:cs typeface="Times New Roman" pitchFamily="18" charset="0"/>
              </a:rPr>
              <a:t>coordinates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are:</a:t>
            </a:r>
          </a:p>
        </p:txBody>
      </p:sp>
      <p:sp>
        <p:nvSpPr>
          <p:cNvPr id="14" name="TextBox 1"/>
          <p:cNvSpPr txBox="1"/>
          <p:nvPr/>
        </p:nvSpPr>
        <p:spPr>
          <a:xfrm>
            <a:off x="622300" y="5334000"/>
            <a:ext cx="5341206"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Therefore,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hydrostatic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Poisson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become: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263650"/>
            <a:ext cx="10079990" cy="62953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Freeform 3"/>
          <p:cNvSpPr/>
          <p:nvPr/>
        </p:nvSpPr>
        <p:spPr>
          <a:xfrm>
            <a:off x="3454400" y="5213353"/>
            <a:ext cx="801370" cy="17779"/>
          </a:xfrm>
          <a:custGeom>
            <a:avLst/>
            <a:gdLst>
              <a:gd name="connsiteX0" fmla="*/ 0 w 801370"/>
              <a:gd name="connsiteY0" fmla="*/ 8890 h 17779"/>
              <a:gd name="connsiteX1" fmla="*/ 801370 w 801370"/>
              <a:gd name="connsiteY1" fmla="*/ 8890 h 17779"/>
            </a:gdLst>
            <a:ahLst/>
            <a:cxnLst>
              <a:cxn ang="0">
                <a:pos x="connsiteX0" y="connsiteY0"/>
              </a:cxn>
              <a:cxn ang="1">
                <a:pos x="connsiteX1" y="connsiteY1"/>
              </a:cxn>
            </a:cxnLst>
            <a:rect l="l" t="t" r="r" b="b"/>
            <a:pathLst>
              <a:path w="801370" h="17779">
                <a:moveTo>
                  <a:pt x="0" y="8890"/>
                </a:moveTo>
                <a:lnTo>
                  <a:pt x="801370" y="8890"/>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91410" tIns="45706" rIns="91410" bIns="45706" rtlCol="0" anchor="ctr"/>
          <a:lstStyle/>
          <a:p>
            <a:pPr algn="ctr"/>
            <a:endParaRPr lang="zh-CN" altLang="en-US"/>
          </a:p>
        </p:txBody>
      </p:sp>
      <p:sp>
        <p:nvSpPr>
          <p:cNvPr id="7" name="Freeform 3"/>
          <p:cNvSpPr/>
          <p:nvPr/>
        </p:nvSpPr>
        <p:spPr>
          <a:xfrm>
            <a:off x="5703570" y="5213353"/>
            <a:ext cx="801370" cy="17779"/>
          </a:xfrm>
          <a:custGeom>
            <a:avLst/>
            <a:gdLst>
              <a:gd name="connsiteX0" fmla="*/ 0 w 801370"/>
              <a:gd name="connsiteY0" fmla="*/ 8890 h 17779"/>
              <a:gd name="connsiteX1" fmla="*/ 801370 w 801370"/>
              <a:gd name="connsiteY1" fmla="*/ 8890 h 17779"/>
            </a:gdLst>
            <a:ahLst/>
            <a:cxnLst>
              <a:cxn ang="0">
                <a:pos x="connsiteX0" y="connsiteY0"/>
              </a:cxn>
              <a:cxn ang="1">
                <a:pos x="connsiteX1" y="connsiteY1"/>
              </a:cxn>
            </a:cxnLst>
            <a:rect l="l" t="t" r="r" b="b"/>
            <a:pathLst>
              <a:path w="801370" h="17779">
                <a:moveTo>
                  <a:pt x="0" y="8890"/>
                </a:moveTo>
                <a:lnTo>
                  <a:pt x="801370" y="8890"/>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1498600" y="1778003"/>
            <a:ext cx="2984500" cy="749300"/>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5029199" y="1308100"/>
            <a:ext cx="1828800" cy="622299"/>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3657601" y="2844800"/>
            <a:ext cx="2667000" cy="406400"/>
          </a:xfrm>
          <a:prstGeom prst="rect">
            <a:avLst/>
          </a:prstGeom>
          <a:noFill/>
        </p:spPr>
      </p:pic>
      <p:pic>
        <p:nvPicPr>
          <p:cNvPr id="10" name="Picture 3"/>
          <p:cNvPicPr>
            <a:picLocks noChangeAspect="1" noChangeArrowheads="1"/>
          </p:cNvPicPr>
          <p:nvPr/>
        </p:nvPicPr>
        <p:blipFill>
          <a:blip r:embed="rId5" cstate="print"/>
          <a:srcRect/>
          <a:stretch>
            <a:fillRect/>
          </a:stretch>
        </p:blipFill>
        <p:spPr bwMode="auto">
          <a:xfrm>
            <a:off x="3403600" y="4102100"/>
            <a:ext cx="3454400" cy="774700"/>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19</a:t>
            </a:r>
          </a:p>
        </p:txBody>
      </p:sp>
      <p:sp>
        <p:nvSpPr>
          <p:cNvPr id="12" name="TextBox 1"/>
          <p:cNvSpPr txBox="1"/>
          <p:nvPr/>
        </p:nvSpPr>
        <p:spPr>
          <a:xfrm>
            <a:off x="393700" y="0"/>
            <a:ext cx="9449703" cy="4021600"/>
          </a:xfrm>
          <a:prstGeom prst="rect">
            <a:avLst/>
          </a:prstGeom>
          <a:noFill/>
        </p:spPr>
        <p:txBody>
          <a:bodyPr wrap="none" lIns="0" tIns="0" rIns="0" bIns="45706" rtlCol="0">
            <a:spAutoFit/>
          </a:bodyPr>
          <a:lstStyle/>
          <a:p>
            <a:pPr>
              <a:lnSpc>
                <a:spcPts val="4397"/>
              </a:lnSpc>
              <a:tabLst>
                <a:tab pos="152353" algn="l"/>
                <a:tab pos="710979" algn="l"/>
              </a:tabLst>
            </a:pPr>
            <a:r>
              <a:rPr lang="en-US" altLang="zh-CN" dirty="0" smtClean="0"/>
              <a:t>	</a:t>
            </a:r>
            <a:r>
              <a:rPr lang="en-US" altLang="zh-CN" sz="3200" b="1" dirty="0" smtClean="0">
                <a:solidFill>
                  <a:srgbClr val="FFFFFF"/>
                </a:solidFill>
                <a:latin typeface="Comic Sans MS" pitchFamily="18" charset="0"/>
                <a:cs typeface="Comic Sans MS" pitchFamily="18" charset="0"/>
              </a:rPr>
              <a:t>I.10</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Hydrostatic</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equilibrium</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for</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a</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spherically</a:t>
            </a:r>
          </a:p>
          <a:p>
            <a:pPr>
              <a:lnSpc>
                <a:spcPts val="4397"/>
              </a:lnSpc>
              <a:tabLst>
                <a:tab pos="152353" algn="l"/>
                <a:tab pos="710979" algn="l"/>
              </a:tabLst>
            </a:pPr>
            <a:r>
              <a:rPr lang="en-US" altLang="zh-CN" dirty="0" smtClean="0"/>
              <a:t>		</a:t>
            </a:r>
            <a:r>
              <a:rPr lang="en-US" altLang="zh-CN" sz="3200" b="1" dirty="0" smtClean="0">
                <a:solidFill>
                  <a:srgbClr val="FFFFFF"/>
                </a:solidFill>
                <a:latin typeface="Comic Sans MS" pitchFamily="18" charset="0"/>
                <a:cs typeface="Comic Sans MS" pitchFamily="18" charset="0"/>
              </a:rPr>
              <a:t>symmetric</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self</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gravitating</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Body</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(cont.)</a:t>
            </a:r>
          </a:p>
          <a:p>
            <a:pPr>
              <a:lnSpc>
                <a:spcPts val="1000"/>
              </a:lnSpc>
            </a:pPr>
            <a:endParaRPr lang="en-US" altLang="zh-CN" dirty="0" smtClean="0"/>
          </a:p>
          <a:p>
            <a:pPr>
              <a:lnSpc>
                <a:spcPts val="1000"/>
              </a:lnSpc>
            </a:pPr>
            <a:endParaRPr lang="en-US" altLang="zh-CN" dirty="0" smtClean="0"/>
          </a:p>
          <a:p>
            <a:pPr>
              <a:lnSpc>
                <a:spcPts val="2200"/>
              </a:lnSpc>
              <a:tabLst>
                <a:tab pos="152353" algn="l"/>
                <a:tab pos="710979" algn="l"/>
              </a:tabLst>
            </a:pPr>
            <a:r>
              <a:rPr lang="en-US" altLang="zh-CN" dirty="0" smtClean="0">
                <a:solidFill>
                  <a:srgbClr val="000000"/>
                </a:solidFill>
                <a:latin typeface="Times New Roman" pitchFamily="18" charset="0"/>
                <a:cs typeface="Times New Roman" pitchFamily="18" charset="0"/>
              </a:rPr>
              <a:t>Integration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second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gives</a:t>
            </a:r>
          </a:p>
          <a:p>
            <a:pPr>
              <a:lnSpc>
                <a:spcPts val="1000"/>
              </a:lnSpc>
            </a:pPr>
            <a:endParaRPr lang="en-US" altLang="zh-CN" dirty="0" smtClean="0"/>
          </a:p>
          <a:p>
            <a:pPr>
              <a:lnSpc>
                <a:spcPts val="1000"/>
              </a:lnSpc>
            </a:pPr>
            <a:endParaRPr lang="en-US" altLang="zh-CN" dirty="0" smtClean="0"/>
          </a:p>
          <a:p>
            <a:pPr>
              <a:lnSpc>
                <a:spcPts val="2000"/>
              </a:lnSpc>
              <a:tabLst>
                <a:tab pos="152353" algn="l"/>
                <a:tab pos="710979" algn="l"/>
              </a:tabLst>
            </a:pPr>
            <a:r>
              <a:rPr lang="en-US" altLang="zh-CN" dirty="0" smtClean="0">
                <a:solidFill>
                  <a:srgbClr val="000000"/>
                </a:solidFill>
                <a:latin typeface="Times New Roman" pitchFamily="18" charset="0"/>
                <a:cs typeface="Times New Roman" pitchFamily="18" charset="0"/>
              </a:rPr>
              <a:t>where</a:t>
            </a:r>
          </a:p>
          <a:p>
            <a:pPr>
              <a:lnSpc>
                <a:spcPts val="1000"/>
              </a:lnSpc>
            </a:pPr>
            <a:endParaRPr lang="en-US" altLang="zh-CN" dirty="0" smtClean="0"/>
          </a:p>
          <a:p>
            <a:pPr>
              <a:lnSpc>
                <a:spcPts val="1000"/>
              </a:lnSpc>
            </a:pPr>
            <a:endParaRPr lang="en-US" altLang="zh-CN" dirty="0" smtClean="0"/>
          </a:p>
          <a:p>
            <a:pPr>
              <a:lnSpc>
                <a:spcPts val="2000"/>
              </a:lnSpc>
              <a:tabLst>
                <a:tab pos="152353" algn="l"/>
                <a:tab pos="710979" algn="l"/>
              </a:tabLst>
            </a:pPr>
            <a:r>
              <a:rPr lang="en-US" altLang="zh-CN" dirty="0" smtClean="0">
                <a:solidFill>
                  <a:srgbClr val="000000"/>
                </a:solidFill>
                <a:latin typeface="Times New Roman" pitchFamily="18" charset="0"/>
                <a:cs typeface="Times New Roman" pitchFamily="18" charset="0"/>
              </a:rPr>
              <a:t>Now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add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assumption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have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ideal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gas,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namely,</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200"/>
              </a:lnSpc>
              <a:tabLst>
                <a:tab pos="152353" algn="l"/>
                <a:tab pos="710979" algn="l"/>
              </a:tabLst>
            </a:pPr>
            <a:r>
              <a:rPr lang="en-US" altLang="zh-CN" dirty="0" smtClean="0">
                <a:solidFill>
                  <a:srgbClr val="000000"/>
                </a:solidFill>
                <a:latin typeface="Times New Roman" pitchFamily="18" charset="0"/>
                <a:cs typeface="Times New Roman" pitchFamily="18" charset="0"/>
              </a:rPr>
              <a:t>We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also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have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decide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how</a:t>
            </a:r>
            <a:r>
              <a:rPr lang="en-US" altLang="zh-CN" sz="1900" dirty="0" smtClean="0">
                <a:latin typeface="Times New Roman" pitchFamily="18" charset="0"/>
                <a:cs typeface="Times New Roman" pitchFamily="18" charset="0"/>
              </a:rPr>
              <a:t> </a:t>
            </a:r>
            <a:r>
              <a:rPr lang="en-US" altLang="zh-CN" sz="1900" dirty="0" smtClean="0">
                <a:solidFill>
                  <a:srgbClr val="000000"/>
                </a:solidFill>
                <a:latin typeface="Symbol" pitchFamily="18" charset="0"/>
                <a:cs typeface="Symbol" pitchFamily="18" charset="0"/>
              </a:rPr>
              <a:t>µ</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molecular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weight)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i="1" dirty="0" smtClean="0">
                <a:solidFill>
                  <a:srgbClr val="000000"/>
                </a:solidFill>
                <a:latin typeface="Times New Roman" pitchFamily="18" charset="0"/>
                <a:cs typeface="Times New Roman" pitchFamily="18" charset="0"/>
              </a:rPr>
              <a:t>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behave.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Here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we'll</a:t>
            </a:r>
          </a:p>
          <a:p>
            <a:pPr>
              <a:lnSpc>
                <a:spcPts val="2000"/>
              </a:lnSpc>
              <a:tabLst>
                <a:tab pos="152353" algn="l"/>
                <a:tab pos="710979" algn="l"/>
              </a:tabLst>
            </a:pPr>
            <a:r>
              <a:rPr lang="en-US" altLang="zh-CN" dirty="0" smtClean="0">
                <a:solidFill>
                  <a:srgbClr val="000000"/>
                </a:solidFill>
                <a:latin typeface="Times New Roman" pitchFamily="18" charset="0"/>
                <a:cs typeface="Times New Roman" pitchFamily="18" charset="0"/>
              </a:rPr>
              <a:t>assume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constants.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flow</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have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fixed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temperature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called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isothermal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p>
          <a:p>
            <a:pPr>
              <a:lnSpc>
                <a:spcPts val="2000"/>
              </a:lnSpc>
              <a:tabLst>
                <a:tab pos="152353" algn="l"/>
                <a:tab pos="710979" algn="l"/>
              </a:tabLst>
            </a:pPr>
            <a:r>
              <a:rPr lang="en-US" altLang="zh-CN" i="1" dirty="0" smtClean="0">
                <a:solidFill>
                  <a:srgbClr val="000000"/>
                </a:solidFill>
                <a:latin typeface="Times New Roman" pitchFamily="18" charset="0"/>
                <a:cs typeface="Times New Roman" pitchFamily="18" charset="0"/>
              </a:rPr>
              <a:t>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called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isothermal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sound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speed.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assumption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results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p>
        </p:txBody>
      </p:sp>
      <p:sp>
        <p:nvSpPr>
          <p:cNvPr id="13" name="TextBox 1"/>
          <p:cNvSpPr txBox="1"/>
          <p:nvPr/>
        </p:nvSpPr>
        <p:spPr>
          <a:xfrm>
            <a:off x="406402" y="5092700"/>
            <a:ext cx="2122376"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Which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has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solution</a:t>
            </a:r>
          </a:p>
        </p:txBody>
      </p:sp>
      <p:sp>
        <p:nvSpPr>
          <p:cNvPr id="14" name="TextBox 1"/>
          <p:cNvSpPr txBox="1"/>
          <p:nvPr/>
        </p:nvSpPr>
        <p:spPr>
          <a:xfrm>
            <a:off x="406400" y="5638801"/>
            <a:ext cx="7495642" cy="1328555"/>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well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known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isothermal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sphere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solution.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Notice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singular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p>
          <a:p>
            <a:pPr>
              <a:lnSpc>
                <a:spcPts val="2000"/>
              </a:lnSpc>
            </a:pPr>
            <a:r>
              <a:rPr lang="en-US" altLang="zh-CN" dirty="0" smtClean="0">
                <a:solidFill>
                  <a:srgbClr val="000000"/>
                </a:solidFill>
                <a:latin typeface="Times New Roman" pitchFamily="18" charset="0"/>
                <a:cs typeface="Times New Roman" pitchFamily="18" charset="0"/>
              </a:rPr>
              <a:t>center.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Nevertheless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provides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useful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analytic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approximation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various</a:t>
            </a:r>
          </a:p>
          <a:p>
            <a:pPr>
              <a:lnSpc>
                <a:spcPts val="2000"/>
              </a:lnSpc>
            </a:pPr>
            <a:r>
              <a:rPr lang="en-US" altLang="zh-CN" dirty="0" smtClean="0">
                <a:solidFill>
                  <a:srgbClr val="000000"/>
                </a:solidFill>
                <a:latin typeface="Times New Roman" pitchFamily="18" charset="0"/>
                <a:cs typeface="Times New Roman" pitchFamily="18" charset="0"/>
              </a:rPr>
              <a:t>astronomical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problems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(sometime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with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added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core).</a:t>
            </a:r>
          </a:p>
          <a:p>
            <a:pPr>
              <a:lnSpc>
                <a:spcPts val="1000"/>
              </a:lnSpc>
            </a:pPr>
            <a:endParaRPr lang="en-US" altLang="zh-CN" dirty="0" smtClean="0"/>
          </a:p>
          <a:p>
            <a:pPr>
              <a:lnSpc>
                <a:spcPts val="1000"/>
              </a:lnSpc>
            </a:pPr>
            <a:endParaRPr lang="en-US" altLang="zh-CN" dirty="0" smtClean="0"/>
          </a:p>
          <a:p>
            <a:pPr>
              <a:lnSpc>
                <a:spcPts val="2000"/>
              </a:lnSpc>
            </a:pP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stars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temperature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with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pressure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increase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with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depth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which</a:t>
            </a:r>
          </a:p>
        </p:txBody>
      </p:sp>
      <p:sp>
        <p:nvSpPr>
          <p:cNvPr id="15" name="TextBox 1"/>
          <p:cNvSpPr txBox="1"/>
          <p:nvPr/>
        </p:nvSpPr>
        <p:spPr>
          <a:xfrm>
            <a:off x="406401" y="6883401"/>
            <a:ext cx="8119210"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provide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enough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support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against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self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collapse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without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need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singularity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at</a:t>
            </a:r>
            <a:r>
              <a:rPr lang="en-US" altLang="zh-CN" dirty="0" smtClean="0">
                <a:latin typeface="Times New Roman" pitchFamily="18" charset="0"/>
                <a:cs typeface="Times New Roman" pitchFamily="18" charset="0"/>
              </a:rPr>
              <a:t> </a:t>
            </a:r>
            <a:r>
              <a:rPr lang="en-US" altLang="zh-CN" i="1" dirty="0" smtClean="0">
                <a:solidFill>
                  <a:srgbClr val="000000"/>
                </a:solidFill>
                <a:latin typeface="Times New Roman" pitchFamily="18" charset="0"/>
                <a:cs typeface="Times New Roman" pitchFamily="18" charset="0"/>
              </a:rPr>
              <a:t>r=0.</a:t>
            </a:r>
          </a:p>
        </p:txBody>
      </p:sp>
      <p:sp>
        <p:nvSpPr>
          <p:cNvPr id="16" name="TextBox 1"/>
          <p:cNvSpPr txBox="1"/>
          <p:nvPr/>
        </p:nvSpPr>
        <p:spPr>
          <a:xfrm>
            <a:off x="3048003" y="5067301"/>
            <a:ext cx="349455" cy="366753"/>
          </a:xfrm>
          <a:prstGeom prst="rect">
            <a:avLst/>
          </a:prstGeom>
          <a:noFill/>
        </p:spPr>
        <p:txBody>
          <a:bodyPr wrap="none" lIns="0" tIns="0" rIns="0" bIns="45706" rtlCol="0">
            <a:spAutoFit/>
          </a:bodyPr>
          <a:lstStyle/>
          <a:p>
            <a:pPr>
              <a:lnSpc>
                <a:spcPts val="2500"/>
              </a:lnSpc>
            </a:pPr>
            <a:r>
              <a:rPr lang="en-US" altLang="zh-CN" sz="2100" dirty="0" smtClean="0">
                <a:solidFill>
                  <a:srgbClr val="000000"/>
                </a:solidFill>
                <a:latin typeface="Symbol" pitchFamily="18" charset="0"/>
                <a:cs typeface="Symbol" pitchFamily="18" charset="0"/>
              </a:rPr>
              <a:t>=</a:t>
            </a:r>
          </a:p>
        </p:txBody>
      </p:sp>
      <p:sp>
        <p:nvSpPr>
          <p:cNvPr id="17" name="TextBox 1"/>
          <p:cNvSpPr txBox="1"/>
          <p:nvPr/>
        </p:nvSpPr>
        <p:spPr>
          <a:xfrm>
            <a:off x="3467103" y="4914902"/>
            <a:ext cx="609141" cy="661705"/>
          </a:xfrm>
          <a:prstGeom prst="rect">
            <a:avLst/>
          </a:prstGeom>
          <a:noFill/>
        </p:spPr>
        <p:txBody>
          <a:bodyPr wrap="none" lIns="0" tIns="0" rIns="0" bIns="45706" rtlCol="0">
            <a:spAutoFit/>
          </a:bodyPr>
          <a:lstStyle/>
          <a:p>
            <a:pPr>
              <a:lnSpc>
                <a:spcPts val="2298"/>
              </a:lnSpc>
              <a:tabLst>
                <a:tab pos="266618" algn="l"/>
              </a:tabLst>
            </a:pPr>
            <a:r>
              <a:rPr lang="en-US" altLang="zh-CN" dirty="0" smtClean="0"/>
              <a:t>	</a:t>
            </a:r>
            <a:r>
              <a:rPr lang="en-US" altLang="zh-CN" sz="1700" i="1" dirty="0" smtClean="0">
                <a:solidFill>
                  <a:srgbClr val="000000"/>
                </a:solidFill>
                <a:latin typeface="Tahoma" pitchFamily="18" charset="0"/>
                <a:cs typeface="Tahoma" pitchFamily="18" charset="0"/>
              </a:rPr>
              <a:t>c</a:t>
            </a:r>
            <a:r>
              <a:rPr lang="en-US" altLang="zh-CN" sz="1000" dirty="0" smtClean="0">
                <a:solidFill>
                  <a:srgbClr val="000000"/>
                </a:solidFill>
                <a:latin typeface="Tahoma" pitchFamily="18" charset="0"/>
                <a:cs typeface="Tahoma" pitchFamily="18" charset="0"/>
              </a:rPr>
              <a:t>2</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Tahoma" pitchFamily="18" charset="0"/>
                <a:cs typeface="Tahoma" pitchFamily="18" charset="0"/>
              </a:rPr>
              <a:t>s</a:t>
            </a:r>
          </a:p>
          <a:p>
            <a:pPr>
              <a:lnSpc>
                <a:spcPts val="2500"/>
              </a:lnSpc>
              <a:tabLst>
                <a:tab pos="266618" algn="l"/>
              </a:tabLst>
            </a:pPr>
            <a:r>
              <a:rPr lang="en-US" altLang="zh-CN" sz="1700" dirty="0" smtClean="0">
                <a:solidFill>
                  <a:srgbClr val="000000"/>
                </a:solidFill>
                <a:latin typeface="Tahoma" pitchFamily="18" charset="0"/>
                <a:cs typeface="Tahoma" pitchFamily="18" charset="0"/>
              </a:rPr>
              <a:t>2</a:t>
            </a:r>
            <a:r>
              <a:rPr lang="en-US" altLang="zh-CN" sz="1700" dirty="0" smtClean="0">
                <a:solidFill>
                  <a:srgbClr val="000000"/>
                </a:solidFill>
                <a:latin typeface="Symbol" pitchFamily="18" charset="0"/>
                <a:cs typeface="Symbol" pitchFamily="18" charset="0"/>
              </a:rPr>
              <a:t></a:t>
            </a:r>
            <a:r>
              <a:rPr lang="en-US" altLang="zh-CN" sz="1700" i="1" dirty="0" smtClean="0">
                <a:solidFill>
                  <a:srgbClr val="000000"/>
                </a:solidFill>
                <a:latin typeface="Tahoma" pitchFamily="18" charset="0"/>
                <a:cs typeface="Tahoma" pitchFamily="18" charset="0"/>
              </a:rPr>
              <a:t>Gr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Tahoma" pitchFamily="18" charset="0"/>
                <a:cs typeface="Tahoma" pitchFamily="18" charset="0"/>
              </a:rPr>
              <a:t>2</a:t>
            </a:r>
          </a:p>
        </p:txBody>
      </p:sp>
      <p:sp>
        <p:nvSpPr>
          <p:cNvPr id="18" name="TextBox 1"/>
          <p:cNvSpPr txBox="1"/>
          <p:nvPr/>
        </p:nvSpPr>
        <p:spPr>
          <a:xfrm>
            <a:off x="4292602" y="5067301"/>
            <a:ext cx="81754" cy="353929"/>
          </a:xfrm>
          <a:prstGeom prst="rect">
            <a:avLst/>
          </a:prstGeom>
          <a:noFill/>
        </p:spPr>
        <p:txBody>
          <a:bodyPr wrap="none" lIns="0" tIns="0" rIns="0" bIns="45706" rtlCol="0">
            <a:spAutoFit/>
          </a:bodyPr>
          <a:lstStyle/>
          <a:p>
            <a:pPr>
              <a:lnSpc>
                <a:spcPts val="2400"/>
              </a:lnSpc>
            </a:pPr>
            <a:r>
              <a:rPr lang="en-US" altLang="zh-CN" sz="2100" i="1" dirty="0" smtClean="0">
                <a:solidFill>
                  <a:srgbClr val="000000"/>
                </a:solidFill>
                <a:latin typeface="Tahoma" pitchFamily="18" charset="0"/>
                <a:cs typeface="Tahoma" pitchFamily="18" charset="0"/>
              </a:rPr>
              <a:t>,</a:t>
            </a:r>
          </a:p>
        </p:txBody>
      </p:sp>
      <p:sp>
        <p:nvSpPr>
          <p:cNvPr id="19" name="TextBox 1"/>
          <p:cNvSpPr txBox="1"/>
          <p:nvPr/>
        </p:nvSpPr>
        <p:spPr>
          <a:xfrm>
            <a:off x="5283200" y="5067302"/>
            <a:ext cx="296556" cy="379577"/>
          </a:xfrm>
          <a:prstGeom prst="rect">
            <a:avLst/>
          </a:prstGeom>
          <a:noFill/>
        </p:spPr>
        <p:txBody>
          <a:bodyPr wrap="none" lIns="0" tIns="0" rIns="0" bIns="45706" rtlCol="0">
            <a:spAutoFit/>
          </a:bodyPr>
          <a:lstStyle/>
          <a:p>
            <a:pPr>
              <a:lnSpc>
                <a:spcPts val="2599"/>
              </a:lnSpc>
            </a:pPr>
            <a:r>
              <a:rPr lang="en-US" altLang="zh-CN" sz="2100" i="1" dirty="0" smtClean="0">
                <a:solidFill>
                  <a:srgbClr val="000000"/>
                </a:solidFill>
                <a:latin typeface="Tahoma" pitchFamily="18" charset="0"/>
                <a:cs typeface="Tahoma" pitchFamily="18" charset="0"/>
              </a:rPr>
              <a:t>p</a:t>
            </a:r>
            <a:r>
              <a:rPr lang="en-US" altLang="zh-CN" sz="2100" dirty="0" smtClean="0">
                <a:solidFill>
                  <a:srgbClr val="000000"/>
                </a:solidFill>
                <a:latin typeface="Symbol" pitchFamily="18" charset="0"/>
                <a:cs typeface="Symbol" pitchFamily="18" charset="0"/>
              </a:rPr>
              <a:t>=</a:t>
            </a:r>
          </a:p>
        </p:txBody>
      </p:sp>
      <p:sp>
        <p:nvSpPr>
          <p:cNvPr id="20" name="TextBox 1"/>
          <p:cNvSpPr txBox="1"/>
          <p:nvPr/>
        </p:nvSpPr>
        <p:spPr>
          <a:xfrm>
            <a:off x="5727702" y="4914902"/>
            <a:ext cx="663643" cy="661705"/>
          </a:xfrm>
          <a:prstGeom prst="rect">
            <a:avLst/>
          </a:prstGeom>
          <a:noFill/>
        </p:spPr>
        <p:txBody>
          <a:bodyPr wrap="none" lIns="0" tIns="0" rIns="0" bIns="45706" rtlCol="0">
            <a:spAutoFit/>
          </a:bodyPr>
          <a:lstStyle/>
          <a:p>
            <a:pPr>
              <a:lnSpc>
                <a:spcPts val="2298"/>
              </a:lnSpc>
              <a:tabLst>
                <a:tab pos="266618" algn="l"/>
              </a:tabLst>
            </a:pPr>
            <a:r>
              <a:rPr lang="en-US" altLang="zh-CN" dirty="0" smtClean="0"/>
              <a:t>	</a:t>
            </a:r>
            <a:r>
              <a:rPr lang="en-US" altLang="zh-CN" sz="1700" i="1" dirty="0" smtClean="0">
                <a:solidFill>
                  <a:srgbClr val="000000"/>
                </a:solidFill>
                <a:latin typeface="Tahoma" pitchFamily="18" charset="0"/>
                <a:cs typeface="Tahoma" pitchFamily="18" charset="0"/>
              </a:rPr>
              <a:t>c</a:t>
            </a:r>
            <a:r>
              <a:rPr lang="en-US" altLang="zh-CN" sz="1000" dirty="0" smtClean="0">
                <a:solidFill>
                  <a:srgbClr val="000000"/>
                </a:solidFill>
                <a:latin typeface="Tahoma" pitchFamily="18" charset="0"/>
                <a:cs typeface="Tahoma" pitchFamily="18" charset="0"/>
              </a:rPr>
              <a:t>4</a:t>
            </a:r>
            <a:r>
              <a:rPr lang="en-US" altLang="zh-CN" sz="1000" dirty="0" smtClean="0">
                <a:latin typeface="Times New Roman" pitchFamily="18" charset="0"/>
                <a:cs typeface="Times New Roman" pitchFamily="18" charset="0"/>
              </a:rPr>
              <a:t> </a:t>
            </a:r>
            <a:r>
              <a:rPr lang="en-US" altLang="zh-CN" sz="1000" i="1" dirty="0" smtClean="0">
                <a:solidFill>
                  <a:srgbClr val="000000"/>
                </a:solidFill>
                <a:latin typeface="Tahoma" pitchFamily="18" charset="0"/>
                <a:cs typeface="Tahoma" pitchFamily="18" charset="0"/>
              </a:rPr>
              <a:t>s</a:t>
            </a:r>
          </a:p>
          <a:p>
            <a:pPr>
              <a:lnSpc>
                <a:spcPts val="2500"/>
              </a:lnSpc>
              <a:tabLst>
                <a:tab pos="266618" algn="l"/>
              </a:tabLst>
            </a:pPr>
            <a:r>
              <a:rPr lang="en-US" altLang="zh-CN" sz="1700" dirty="0" smtClean="0">
                <a:solidFill>
                  <a:srgbClr val="000000"/>
                </a:solidFill>
                <a:latin typeface="Tahoma" pitchFamily="18" charset="0"/>
                <a:cs typeface="Tahoma" pitchFamily="18" charset="0"/>
              </a:rPr>
              <a:t>2</a:t>
            </a:r>
            <a:r>
              <a:rPr lang="en-US" altLang="zh-CN" sz="1700" dirty="0" smtClean="0">
                <a:solidFill>
                  <a:srgbClr val="000000"/>
                </a:solidFill>
                <a:latin typeface="Symbol" pitchFamily="18" charset="0"/>
                <a:cs typeface="Symbol" pitchFamily="18" charset="0"/>
              </a:rPr>
              <a:t></a:t>
            </a:r>
            <a:r>
              <a:rPr lang="en-US" altLang="zh-CN" sz="1700" dirty="0" smtClean="0">
                <a:latin typeface="Times New Roman" pitchFamily="18" charset="0"/>
                <a:cs typeface="Times New Roman" pitchFamily="18" charset="0"/>
              </a:rPr>
              <a:t> </a:t>
            </a:r>
            <a:r>
              <a:rPr lang="en-US" altLang="zh-CN" sz="1700" i="1" dirty="0" smtClean="0">
                <a:solidFill>
                  <a:srgbClr val="000000"/>
                </a:solidFill>
                <a:latin typeface="Tahoma" pitchFamily="18" charset="0"/>
                <a:cs typeface="Tahoma" pitchFamily="18" charset="0"/>
              </a:rPr>
              <a:t>Gr</a:t>
            </a:r>
            <a:r>
              <a:rPr lang="en-US" altLang="zh-CN" sz="1000" dirty="0" smtClean="0">
                <a:latin typeface="Times New Roman" pitchFamily="18" charset="0"/>
                <a:cs typeface="Times New Roman" pitchFamily="18" charset="0"/>
              </a:rPr>
              <a:t> </a:t>
            </a:r>
            <a:r>
              <a:rPr lang="en-US" altLang="zh-CN" sz="1000" dirty="0" smtClean="0">
                <a:solidFill>
                  <a:srgbClr val="000000"/>
                </a:solidFill>
                <a:latin typeface="Tahoma" pitchFamily="18" charset="0"/>
                <a:cs typeface="Tahoma" pitchFamily="18" charset="0"/>
              </a:rPr>
              <a:t>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9" name="TextBox 1"/>
          <p:cNvSpPr txBox="1"/>
          <p:nvPr/>
        </p:nvSpPr>
        <p:spPr>
          <a:xfrm>
            <a:off x="2374900" y="273050"/>
            <a:ext cx="5414944" cy="687995"/>
          </a:xfrm>
          <a:prstGeom prst="rect">
            <a:avLst/>
          </a:prstGeom>
          <a:noFill/>
        </p:spPr>
        <p:txBody>
          <a:bodyPr wrap="none" lIns="0" tIns="0" rIns="0" bIns="45706" rtlCol="0">
            <a:spAutoFit/>
          </a:bodyPr>
          <a:lstStyle/>
          <a:p>
            <a:pPr>
              <a:lnSpc>
                <a:spcPts val="5000"/>
              </a:lnSpc>
            </a:pPr>
            <a:r>
              <a:rPr lang="en-US" altLang="zh-CN" sz="5000" b="1" dirty="0" smtClean="0">
                <a:solidFill>
                  <a:srgbClr val="FFFFFF"/>
                </a:solidFill>
                <a:latin typeface="Comic Sans MS" pitchFamily="18" charset="0"/>
                <a:cs typeface="Comic Sans MS" pitchFamily="18" charset="0"/>
              </a:rPr>
              <a:t>Stellar Structure</a:t>
            </a:r>
          </a:p>
        </p:txBody>
      </p:sp>
      <p:pic>
        <p:nvPicPr>
          <p:cNvPr id="6" name="Picture 5" descr="SolarStructure.gif"/>
          <p:cNvPicPr>
            <a:picLocks noChangeAspect="1"/>
          </p:cNvPicPr>
          <p:nvPr/>
        </p:nvPicPr>
        <p:blipFill>
          <a:blip r:embed="rId2" cstate="print"/>
          <a:stretch>
            <a:fillRect/>
          </a:stretch>
        </p:blipFill>
        <p:spPr>
          <a:xfrm>
            <a:off x="0" y="1339850"/>
            <a:ext cx="10083800" cy="793126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51" name="Rectangle 3"/>
          <p:cNvSpPr>
            <a:spLocks noGrp="1" noChangeArrowheads="1"/>
          </p:cNvSpPr>
          <p:nvPr>
            <p:ph type="title" idx="4294967295"/>
          </p:nvPr>
        </p:nvSpPr>
        <p:spPr>
          <a:xfrm>
            <a:off x="774700" y="120650"/>
            <a:ext cx="11473825" cy="1511300"/>
          </a:xfrm>
        </p:spPr>
        <p:txBody>
          <a:bodyPr>
            <a:normAutofit fontScale="90000"/>
          </a:bodyPr>
          <a:lstStyle/>
          <a:p>
            <a:r>
              <a:rPr lang="en-US" sz="5300" b="1" dirty="0" smtClean="0">
                <a:solidFill>
                  <a:schemeClr val="accent1"/>
                </a:solidFill>
              </a:rPr>
              <a:t>Clusters:</a:t>
            </a:r>
            <a:br>
              <a:rPr lang="en-US" sz="5300" b="1" dirty="0" smtClean="0">
                <a:solidFill>
                  <a:schemeClr val="accent1"/>
                </a:solidFill>
              </a:rPr>
            </a:br>
            <a:r>
              <a:rPr lang="en-US" sz="4600" b="1" dirty="0" err="1" smtClean="0">
                <a:solidFill>
                  <a:schemeClr val="accent1"/>
                </a:solidFill>
              </a:rPr>
              <a:t>Rontgenstralende</a:t>
            </a:r>
            <a:r>
              <a:rPr lang="en-US" sz="4600" b="1" dirty="0" smtClean="0">
                <a:solidFill>
                  <a:schemeClr val="accent1"/>
                </a:solidFill>
              </a:rPr>
              <a:t> </a:t>
            </a:r>
            <a:r>
              <a:rPr lang="en-US" sz="4600" b="1" dirty="0" err="1" smtClean="0">
                <a:solidFill>
                  <a:schemeClr val="accent1"/>
                </a:solidFill>
              </a:rPr>
              <a:t>Hete</a:t>
            </a:r>
            <a:r>
              <a:rPr lang="en-US" sz="4600" b="1" dirty="0" smtClean="0">
                <a:solidFill>
                  <a:schemeClr val="accent1"/>
                </a:solidFill>
              </a:rPr>
              <a:t> </a:t>
            </a:r>
            <a:r>
              <a:rPr lang="en-US" sz="4600" b="1" dirty="0" err="1" smtClean="0">
                <a:solidFill>
                  <a:schemeClr val="accent1"/>
                </a:solidFill>
              </a:rPr>
              <a:t>Gasbollen</a:t>
            </a:r>
            <a:r>
              <a:rPr lang="en-US" sz="4600" b="1" dirty="0" smtClean="0">
                <a:solidFill>
                  <a:schemeClr val="accent1"/>
                </a:solidFill>
              </a:rPr>
              <a:t> </a:t>
            </a:r>
          </a:p>
        </p:txBody>
      </p:sp>
      <p:graphicFrame>
        <p:nvGraphicFramePr>
          <p:cNvPr id="6146" name="Object 2"/>
          <p:cNvGraphicFramePr>
            <a:graphicFrameLocks noChangeAspect="1"/>
          </p:cNvGraphicFramePr>
          <p:nvPr/>
        </p:nvGraphicFramePr>
        <p:xfrm>
          <a:off x="4978876" y="3659305"/>
          <a:ext cx="126048" cy="237890"/>
        </p:xfrm>
        <a:graphic>
          <a:graphicData uri="http://schemas.openxmlformats.org/presentationml/2006/ole">
            <p:oleObj spid="_x0000_s154626" name="Equation" r:id="rId3" imgW="114120" imgH="215640" progId="Equation.3">
              <p:embed/>
            </p:oleObj>
          </a:graphicData>
        </a:graphic>
      </p:graphicFrame>
      <p:sp>
        <p:nvSpPr>
          <p:cNvPr id="6152" name="Rectangle 5"/>
          <p:cNvSpPr>
            <a:spLocks noChangeArrowheads="1"/>
          </p:cNvSpPr>
          <p:nvPr/>
        </p:nvSpPr>
        <p:spPr bwMode="auto">
          <a:xfrm>
            <a:off x="2104293" y="3222007"/>
            <a:ext cx="5400786" cy="2856428"/>
          </a:xfrm>
          <a:prstGeom prst="rect">
            <a:avLst/>
          </a:prstGeom>
          <a:noFill/>
          <a:ln w="9525">
            <a:noFill/>
            <a:miter lim="800000"/>
            <a:headEnd/>
            <a:tailEnd/>
          </a:ln>
        </p:spPr>
        <p:txBody>
          <a:bodyPr wrap="none" lIns="100794" tIns="50397" rIns="100794" bIns="50397" anchor="ctr"/>
          <a:lstStyle/>
          <a:p>
            <a:endParaRPr lang="en-US"/>
          </a:p>
        </p:txBody>
      </p:sp>
      <p:sp>
        <p:nvSpPr>
          <p:cNvPr id="6153" name="Rectangle 6"/>
          <p:cNvSpPr>
            <a:spLocks noChangeArrowheads="1"/>
          </p:cNvSpPr>
          <p:nvPr/>
        </p:nvSpPr>
        <p:spPr bwMode="auto">
          <a:xfrm>
            <a:off x="2104293" y="2984118"/>
            <a:ext cx="78780" cy="80463"/>
          </a:xfrm>
          <a:prstGeom prst="rect">
            <a:avLst/>
          </a:prstGeom>
          <a:noFill/>
          <a:ln w="9525">
            <a:noFill/>
            <a:miter lim="800000"/>
            <a:headEnd/>
            <a:tailEnd/>
          </a:ln>
        </p:spPr>
        <p:txBody>
          <a:bodyPr wrap="none" lIns="100794" tIns="50397" rIns="100794" bIns="50397" anchor="ctr"/>
          <a:lstStyle/>
          <a:p>
            <a:endParaRPr lang="en-US"/>
          </a:p>
        </p:txBody>
      </p:sp>
      <p:sp>
        <p:nvSpPr>
          <p:cNvPr id="6154" name="Rectangle 7"/>
          <p:cNvSpPr>
            <a:spLocks noChangeArrowheads="1"/>
          </p:cNvSpPr>
          <p:nvPr/>
        </p:nvSpPr>
        <p:spPr bwMode="auto">
          <a:xfrm>
            <a:off x="2261852" y="3222007"/>
            <a:ext cx="5322006" cy="2618538"/>
          </a:xfrm>
          <a:prstGeom prst="rect">
            <a:avLst/>
          </a:prstGeom>
          <a:noFill/>
          <a:ln w="9525">
            <a:noFill/>
            <a:miter lim="800000"/>
            <a:headEnd/>
            <a:tailEnd/>
          </a:ln>
        </p:spPr>
        <p:txBody>
          <a:bodyPr wrap="none" lIns="100794" tIns="50397" rIns="100794" bIns="50397" anchor="ctr"/>
          <a:lstStyle/>
          <a:p>
            <a:endParaRPr lang="en-US"/>
          </a:p>
        </p:txBody>
      </p:sp>
      <p:sp>
        <p:nvSpPr>
          <p:cNvPr id="6155" name="Rectangle 8"/>
          <p:cNvSpPr>
            <a:spLocks noChangeArrowheads="1"/>
          </p:cNvSpPr>
          <p:nvPr/>
        </p:nvSpPr>
        <p:spPr bwMode="auto">
          <a:xfrm>
            <a:off x="833314" y="3778250"/>
            <a:ext cx="1190449" cy="1189449"/>
          </a:xfrm>
          <a:prstGeom prst="rect">
            <a:avLst/>
          </a:prstGeom>
          <a:noFill/>
          <a:ln w="9525">
            <a:noFill/>
            <a:miter lim="800000"/>
            <a:headEnd/>
            <a:tailEnd/>
          </a:ln>
        </p:spPr>
        <p:txBody>
          <a:bodyPr wrap="none" lIns="100794" tIns="50397" rIns="100794" bIns="50397" anchor="ctr"/>
          <a:lstStyle/>
          <a:p>
            <a:endParaRPr lang="en-US"/>
          </a:p>
        </p:txBody>
      </p:sp>
      <p:sp>
        <p:nvSpPr>
          <p:cNvPr id="6156" name="Rectangle 9"/>
          <p:cNvSpPr>
            <a:spLocks noChangeArrowheads="1"/>
          </p:cNvSpPr>
          <p:nvPr/>
        </p:nvSpPr>
        <p:spPr bwMode="auto">
          <a:xfrm>
            <a:off x="595225" y="3778250"/>
            <a:ext cx="1587849" cy="1189449"/>
          </a:xfrm>
          <a:prstGeom prst="rect">
            <a:avLst/>
          </a:prstGeom>
          <a:noFill/>
          <a:ln w="9525">
            <a:noFill/>
            <a:miter lim="800000"/>
            <a:headEnd/>
            <a:tailEnd/>
          </a:ln>
        </p:spPr>
        <p:txBody>
          <a:bodyPr wrap="none" lIns="100794" tIns="50397" rIns="100794" bIns="50397" anchor="ctr"/>
          <a:lstStyle/>
          <a:p>
            <a:endParaRPr lang="en-US"/>
          </a:p>
        </p:txBody>
      </p:sp>
      <p:graphicFrame>
        <p:nvGraphicFramePr>
          <p:cNvPr id="6147" name="Object 3"/>
          <p:cNvGraphicFramePr>
            <a:graphicFrameLocks noChangeAspect="1"/>
          </p:cNvGraphicFramePr>
          <p:nvPr/>
        </p:nvGraphicFramePr>
        <p:xfrm>
          <a:off x="4978876" y="3659305"/>
          <a:ext cx="126048" cy="237890"/>
        </p:xfrm>
        <a:graphic>
          <a:graphicData uri="http://schemas.openxmlformats.org/presentationml/2006/ole">
            <p:oleObj spid="_x0000_s154627" name="Equation" r:id="rId4" imgW="114120" imgH="215640" progId="Equation.3">
              <p:embed/>
            </p:oleObj>
          </a:graphicData>
        </a:graphic>
      </p:graphicFrame>
      <p:sp>
        <p:nvSpPr>
          <p:cNvPr id="6157" name="Rectangle 11"/>
          <p:cNvSpPr>
            <a:spLocks noChangeArrowheads="1"/>
          </p:cNvSpPr>
          <p:nvPr/>
        </p:nvSpPr>
        <p:spPr bwMode="auto">
          <a:xfrm>
            <a:off x="595225" y="3937427"/>
            <a:ext cx="1985248" cy="1268162"/>
          </a:xfrm>
          <a:prstGeom prst="rect">
            <a:avLst/>
          </a:prstGeom>
          <a:noFill/>
          <a:ln w="9525">
            <a:noFill/>
            <a:miter lim="800000"/>
            <a:headEnd/>
            <a:tailEnd/>
          </a:ln>
        </p:spPr>
        <p:txBody>
          <a:bodyPr wrap="none" lIns="100794" tIns="50397" rIns="100794" bIns="50397" anchor="ctr"/>
          <a:lstStyle/>
          <a:p>
            <a:endParaRPr lang="en-US"/>
          </a:p>
        </p:txBody>
      </p:sp>
      <p:sp>
        <p:nvSpPr>
          <p:cNvPr id="6158" name="Rectangle 12"/>
          <p:cNvSpPr>
            <a:spLocks noChangeArrowheads="1"/>
          </p:cNvSpPr>
          <p:nvPr/>
        </p:nvSpPr>
        <p:spPr bwMode="auto">
          <a:xfrm>
            <a:off x="2023763" y="3222007"/>
            <a:ext cx="5876965" cy="2539824"/>
          </a:xfrm>
          <a:prstGeom prst="rect">
            <a:avLst/>
          </a:prstGeom>
          <a:noFill/>
          <a:ln w="9525">
            <a:noFill/>
            <a:miter lim="800000"/>
            <a:headEnd/>
            <a:tailEnd/>
          </a:ln>
        </p:spPr>
        <p:txBody>
          <a:bodyPr wrap="none" lIns="100794" tIns="50397" rIns="100794" bIns="50397" anchor="ctr"/>
          <a:lstStyle/>
          <a:p>
            <a:endParaRPr lang="en-US"/>
          </a:p>
        </p:txBody>
      </p:sp>
      <p:sp>
        <p:nvSpPr>
          <p:cNvPr id="6159" name="Rectangle 13"/>
          <p:cNvSpPr>
            <a:spLocks noChangeArrowheads="1"/>
          </p:cNvSpPr>
          <p:nvPr/>
        </p:nvSpPr>
        <p:spPr bwMode="auto">
          <a:xfrm>
            <a:off x="2104293" y="3222007"/>
            <a:ext cx="5717655" cy="2618538"/>
          </a:xfrm>
          <a:prstGeom prst="rect">
            <a:avLst/>
          </a:prstGeom>
          <a:noFill/>
          <a:ln w="9525">
            <a:noFill/>
            <a:miter lim="800000"/>
            <a:headEnd/>
            <a:tailEnd/>
          </a:ln>
        </p:spPr>
        <p:txBody>
          <a:bodyPr wrap="none" lIns="100794" tIns="50397" rIns="100794" bIns="50397" anchor="ctr"/>
          <a:lstStyle/>
          <a:p>
            <a:endParaRPr lang="en-US"/>
          </a:p>
        </p:txBody>
      </p:sp>
      <p:sp>
        <p:nvSpPr>
          <p:cNvPr id="6160" name="Rectangle 14"/>
          <p:cNvSpPr>
            <a:spLocks noChangeArrowheads="1"/>
          </p:cNvSpPr>
          <p:nvPr/>
        </p:nvSpPr>
        <p:spPr bwMode="auto">
          <a:xfrm>
            <a:off x="2104293" y="3143295"/>
            <a:ext cx="5637124" cy="2697251"/>
          </a:xfrm>
          <a:prstGeom prst="rect">
            <a:avLst/>
          </a:prstGeom>
          <a:noFill/>
          <a:ln w="9525">
            <a:noFill/>
            <a:miter lim="800000"/>
            <a:headEnd/>
            <a:tailEnd/>
          </a:ln>
        </p:spPr>
        <p:txBody>
          <a:bodyPr wrap="none" lIns="100794" tIns="50397" rIns="100794" bIns="50397" anchor="ctr"/>
          <a:lstStyle/>
          <a:p>
            <a:endParaRPr lang="en-US"/>
          </a:p>
        </p:txBody>
      </p:sp>
      <p:sp>
        <p:nvSpPr>
          <p:cNvPr id="6161" name="AutoShape 15"/>
          <p:cNvSpPr>
            <a:spLocks noChangeArrowheads="1"/>
          </p:cNvSpPr>
          <p:nvPr/>
        </p:nvSpPr>
        <p:spPr bwMode="auto">
          <a:xfrm>
            <a:off x="912095" y="4175317"/>
            <a:ext cx="2223338" cy="792382"/>
          </a:xfrm>
          <a:prstGeom prst="rightArrow">
            <a:avLst>
              <a:gd name="adj1" fmla="val 50000"/>
              <a:gd name="adj2" fmla="val 70088"/>
            </a:avLst>
          </a:prstGeom>
          <a:noFill/>
          <a:ln w="9525">
            <a:noFill/>
            <a:miter lim="800000"/>
            <a:headEnd/>
            <a:tailEnd/>
          </a:ln>
        </p:spPr>
        <p:txBody>
          <a:bodyPr wrap="none" lIns="100794" tIns="50397" rIns="100794" bIns="50397" anchor="ctr"/>
          <a:lstStyle/>
          <a:p>
            <a:endParaRPr lang="en-US"/>
          </a:p>
        </p:txBody>
      </p:sp>
      <p:sp>
        <p:nvSpPr>
          <p:cNvPr id="6162" name="Text Box 16"/>
          <p:cNvSpPr txBox="1">
            <a:spLocks noChangeArrowheads="1"/>
          </p:cNvSpPr>
          <p:nvPr/>
        </p:nvSpPr>
        <p:spPr bwMode="auto">
          <a:xfrm>
            <a:off x="0" y="4094854"/>
            <a:ext cx="10083800" cy="378777"/>
          </a:xfrm>
          <a:prstGeom prst="rect">
            <a:avLst/>
          </a:prstGeom>
          <a:noFill/>
          <a:ln w="9525">
            <a:noFill/>
            <a:miter lim="800000"/>
            <a:headEnd/>
            <a:tailEnd/>
          </a:ln>
        </p:spPr>
        <p:txBody>
          <a:bodyPr lIns="100794" tIns="50397" rIns="100794" bIns="50397">
            <a:spAutoFit/>
          </a:bodyPr>
          <a:lstStyle/>
          <a:p>
            <a:pPr>
              <a:spcBef>
                <a:spcPct val="50000"/>
              </a:spcBef>
            </a:pPr>
            <a:endParaRPr lang="en-US"/>
          </a:p>
        </p:txBody>
      </p:sp>
      <p:sp>
        <p:nvSpPr>
          <p:cNvPr id="6163" name="Text Box 17"/>
          <p:cNvSpPr txBox="1">
            <a:spLocks noChangeArrowheads="1"/>
          </p:cNvSpPr>
          <p:nvPr/>
        </p:nvSpPr>
        <p:spPr bwMode="auto">
          <a:xfrm>
            <a:off x="8853087" y="3937427"/>
            <a:ext cx="1032889" cy="378777"/>
          </a:xfrm>
          <a:prstGeom prst="rect">
            <a:avLst/>
          </a:prstGeom>
          <a:noFill/>
          <a:ln w="9525">
            <a:noFill/>
            <a:miter lim="800000"/>
            <a:headEnd/>
            <a:tailEnd/>
          </a:ln>
        </p:spPr>
        <p:txBody>
          <a:bodyPr lIns="100794" tIns="50397" rIns="100794" bIns="50397">
            <a:spAutoFit/>
          </a:bodyPr>
          <a:lstStyle/>
          <a:p>
            <a:pPr>
              <a:spcBef>
                <a:spcPct val="50000"/>
              </a:spcBef>
            </a:pPr>
            <a:r>
              <a:rPr lang="en-US">
                <a:solidFill>
                  <a:schemeClr val="accent1"/>
                </a:solidFill>
              </a:rPr>
              <a:t>M51</a:t>
            </a:r>
          </a:p>
        </p:txBody>
      </p:sp>
      <p:sp>
        <p:nvSpPr>
          <p:cNvPr id="6164" name="Text Box 18"/>
          <p:cNvSpPr txBox="1">
            <a:spLocks noChangeArrowheads="1"/>
          </p:cNvSpPr>
          <p:nvPr/>
        </p:nvSpPr>
        <p:spPr bwMode="auto">
          <a:xfrm>
            <a:off x="5120681" y="7031744"/>
            <a:ext cx="3573096" cy="378777"/>
          </a:xfrm>
          <a:prstGeom prst="rect">
            <a:avLst/>
          </a:prstGeom>
          <a:noFill/>
          <a:ln w="9525">
            <a:noFill/>
            <a:miter lim="800000"/>
            <a:headEnd/>
            <a:tailEnd/>
          </a:ln>
        </p:spPr>
        <p:txBody>
          <a:bodyPr lIns="100794" tIns="50397" rIns="100794" bIns="50397">
            <a:spAutoFit/>
          </a:bodyPr>
          <a:lstStyle/>
          <a:p>
            <a:pPr>
              <a:spcBef>
                <a:spcPct val="50000"/>
              </a:spcBef>
            </a:pPr>
            <a:endParaRPr lang="en-US"/>
          </a:p>
        </p:txBody>
      </p:sp>
      <p:sp>
        <p:nvSpPr>
          <p:cNvPr id="6165" name="Text Box 19"/>
          <p:cNvSpPr txBox="1">
            <a:spLocks noChangeArrowheads="1"/>
          </p:cNvSpPr>
          <p:nvPr/>
        </p:nvSpPr>
        <p:spPr bwMode="auto">
          <a:xfrm>
            <a:off x="5201211" y="7031744"/>
            <a:ext cx="4765296" cy="378777"/>
          </a:xfrm>
          <a:prstGeom prst="rect">
            <a:avLst/>
          </a:prstGeom>
          <a:noFill/>
          <a:ln w="9525">
            <a:noFill/>
            <a:miter lim="800000"/>
            <a:headEnd/>
            <a:tailEnd/>
          </a:ln>
        </p:spPr>
        <p:txBody>
          <a:bodyPr lIns="100794" tIns="50397" rIns="100794" bIns="50397">
            <a:spAutoFit/>
          </a:bodyPr>
          <a:lstStyle/>
          <a:p>
            <a:pPr algn="r">
              <a:spcBef>
                <a:spcPct val="50000"/>
              </a:spcBef>
            </a:pPr>
            <a:r>
              <a:rPr lang="en-US" b="1">
                <a:solidFill>
                  <a:schemeClr val="tx2"/>
                </a:solidFill>
                <a:latin typeface="Papyrus" pitchFamily="66" charset="0"/>
              </a:rPr>
              <a:t>ROSAT X-ray image Coma Cluster</a:t>
            </a:r>
          </a:p>
        </p:txBody>
      </p:sp>
      <p:pic>
        <p:nvPicPr>
          <p:cNvPr id="6166" name="Picture 21" descr="coma2x"/>
          <p:cNvPicPr>
            <a:picLocks noChangeAspect="1" noChangeArrowheads="1"/>
          </p:cNvPicPr>
          <p:nvPr/>
        </p:nvPicPr>
        <p:blipFill>
          <a:blip r:embed="rId5" cstate="print"/>
          <a:srcRect/>
          <a:stretch>
            <a:fillRect/>
          </a:stretch>
        </p:blipFill>
        <p:spPr bwMode="auto">
          <a:xfrm>
            <a:off x="5120681" y="2111272"/>
            <a:ext cx="4833571" cy="4840008"/>
          </a:xfrm>
          <a:prstGeom prst="rect">
            <a:avLst/>
          </a:prstGeom>
          <a:noFill/>
          <a:ln w="9525">
            <a:noFill/>
            <a:miter lim="800000"/>
            <a:headEnd/>
            <a:tailEnd/>
          </a:ln>
        </p:spPr>
      </p:pic>
      <p:sp>
        <p:nvSpPr>
          <p:cNvPr id="886806" name="Text Box 22"/>
          <p:cNvSpPr txBox="1">
            <a:spLocks noChangeArrowheads="1"/>
          </p:cNvSpPr>
          <p:nvPr/>
        </p:nvSpPr>
        <p:spPr bwMode="auto">
          <a:xfrm>
            <a:off x="119045" y="2032559"/>
            <a:ext cx="5160945" cy="5410924"/>
          </a:xfrm>
          <a:prstGeom prst="rect">
            <a:avLst/>
          </a:prstGeom>
          <a:noFill/>
          <a:ln w="9525">
            <a:noFill/>
            <a:miter lim="800000"/>
            <a:headEnd/>
            <a:tailEnd/>
          </a:ln>
          <a:effectLst/>
        </p:spPr>
        <p:txBody>
          <a:bodyPr lIns="100794" tIns="50397" rIns="100794" bIns="50397">
            <a:spAutoFit/>
          </a:bodyPr>
          <a:lstStyle/>
          <a:p>
            <a:pPr>
              <a:spcBef>
                <a:spcPct val="50000"/>
              </a:spcBef>
              <a:defRPr/>
            </a:pPr>
            <a:r>
              <a:rPr lang="en-US" sz="2400" b="1" dirty="0" err="1">
                <a:solidFill>
                  <a:schemeClr val="accent1"/>
                </a:solidFill>
              </a:rPr>
              <a:t>Hete</a:t>
            </a:r>
            <a:r>
              <a:rPr lang="en-US" sz="2400" b="1" dirty="0">
                <a:solidFill>
                  <a:schemeClr val="accent1"/>
                </a:solidFill>
              </a:rPr>
              <a:t> </a:t>
            </a:r>
            <a:r>
              <a:rPr lang="en-US" sz="2400" b="1" dirty="0" err="1">
                <a:solidFill>
                  <a:schemeClr val="accent1"/>
                </a:solidFill>
              </a:rPr>
              <a:t>Gasbollen</a:t>
            </a:r>
            <a:r>
              <a:rPr lang="en-US" sz="2400" b="1" dirty="0">
                <a:solidFill>
                  <a:schemeClr val="accent1"/>
                </a:solidFill>
              </a:rPr>
              <a:t> </a:t>
            </a:r>
          </a:p>
          <a:p>
            <a:pPr>
              <a:spcBef>
                <a:spcPct val="50000"/>
              </a:spcBef>
              <a:defRPr/>
            </a:pPr>
            <a:endParaRPr lang="en-US" sz="2400" b="1" dirty="0">
              <a:solidFill>
                <a:schemeClr val="accent1"/>
              </a:solidFill>
            </a:endParaRPr>
          </a:p>
          <a:p>
            <a:pPr>
              <a:spcBef>
                <a:spcPct val="50000"/>
              </a:spcBef>
              <a:defRPr/>
            </a:pPr>
            <a:r>
              <a:rPr lang="en-US" sz="2400" b="1" dirty="0">
                <a:solidFill>
                  <a:schemeClr val="accent1"/>
                </a:solidFill>
              </a:rPr>
              <a:t>- T ~ 10-100 </a:t>
            </a:r>
            <a:r>
              <a:rPr lang="en-US" sz="2400" b="1" dirty="0" err="1">
                <a:solidFill>
                  <a:schemeClr val="accent1"/>
                </a:solidFill>
              </a:rPr>
              <a:t>miljoen</a:t>
            </a:r>
            <a:r>
              <a:rPr lang="en-US" sz="2400" b="1" dirty="0">
                <a:solidFill>
                  <a:schemeClr val="accent1"/>
                </a:solidFill>
              </a:rPr>
              <a:t> Kelvin !!!</a:t>
            </a:r>
          </a:p>
          <a:p>
            <a:pPr>
              <a:spcBef>
                <a:spcPct val="50000"/>
              </a:spcBef>
              <a:buFontTx/>
              <a:buChar char="-"/>
              <a:defRPr/>
            </a:pPr>
            <a:r>
              <a:rPr lang="en-US" sz="2400" b="1" dirty="0">
                <a:solidFill>
                  <a:schemeClr val="accent1"/>
                </a:solidFill>
              </a:rPr>
              <a:t> in Hydrostatisch </a:t>
            </a:r>
            <a:r>
              <a:rPr lang="en-US" sz="2400" b="1" dirty="0" err="1">
                <a:solidFill>
                  <a:schemeClr val="accent1"/>
                </a:solidFill>
              </a:rPr>
              <a:t>Evenwicht</a:t>
            </a:r>
            <a:r>
              <a:rPr lang="en-US" sz="2400" b="1" dirty="0">
                <a:solidFill>
                  <a:schemeClr val="accent1"/>
                </a:solidFill>
              </a:rPr>
              <a:t>:</a:t>
            </a:r>
          </a:p>
          <a:p>
            <a:pPr>
              <a:spcBef>
                <a:spcPct val="50000"/>
              </a:spcBef>
              <a:defRPr/>
            </a:pPr>
            <a:r>
              <a:rPr lang="en-US" sz="2400" b="1" dirty="0">
                <a:solidFill>
                  <a:schemeClr val="accent1"/>
                </a:solidFill>
              </a:rPr>
              <a:t>  </a:t>
            </a:r>
            <a:r>
              <a:rPr lang="en-US" sz="2400" b="1" dirty="0" err="1">
                <a:solidFill>
                  <a:schemeClr val="accent1"/>
                </a:solidFill>
              </a:rPr>
              <a:t>Zwaartekracht</a:t>
            </a:r>
            <a:r>
              <a:rPr lang="en-US" sz="2400" b="1" dirty="0">
                <a:solidFill>
                  <a:schemeClr val="accent1"/>
                </a:solidFill>
              </a:rPr>
              <a:t> = </a:t>
            </a:r>
            <a:r>
              <a:rPr lang="en-US" sz="2400" b="1" dirty="0" err="1">
                <a:solidFill>
                  <a:schemeClr val="accent1"/>
                </a:solidFill>
              </a:rPr>
              <a:t>Gasdruk</a:t>
            </a:r>
            <a:endParaRPr lang="en-US" sz="2400" b="1" dirty="0">
              <a:solidFill>
                <a:schemeClr val="accent1"/>
              </a:solidFill>
            </a:endParaRPr>
          </a:p>
          <a:p>
            <a:pPr>
              <a:spcBef>
                <a:spcPct val="50000"/>
              </a:spcBef>
              <a:defRPr/>
            </a:pPr>
            <a:endParaRPr lang="en-US" sz="2400" b="1" dirty="0">
              <a:solidFill>
                <a:schemeClr val="accent1"/>
              </a:solidFill>
            </a:endParaRPr>
          </a:p>
          <a:p>
            <a:pPr>
              <a:spcBef>
                <a:spcPct val="50000"/>
              </a:spcBef>
              <a:defRPr/>
            </a:pPr>
            <a:endParaRPr lang="en-US" sz="2400" b="1" dirty="0">
              <a:solidFill>
                <a:schemeClr val="accent1"/>
              </a:solidFill>
            </a:endParaRPr>
          </a:p>
          <a:p>
            <a:pPr>
              <a:spcBef>
                <a:spcPct val="50000"/>
              </a:spcBef>
              <a:defRPr/>
            </a:pPr>
            <a:r>
              <a:rPr lang="en-US" sz="2400" b="1" dirty="0">
                <a:solidFill>
                  <a:schemeClr val="accent1"/>
                </a:solidFill>
              </a:rPr>
              <a:t>- </a:t>
            </a:r>
            <a:r>
              <a:rPr lang="en-US" sz="2400" b="1" dirty="0" err="1">
                <a:solidFill>
                  <a:schemeClr val="accent1"/>
                </a:solidFill>
              </a:rPr>
              <a:t>Straling</a:t>
            </a:r>
            <a:r>
              <a:rPr lang="en-US" sz="2400" b="1" dirty="0">
                <a:solidFill>
                  <a:schemeClr val="accent1"/>
                </a:solidFill>
              </a:rPr>
              <a:t> = Bremsstrahlung</a:t>
            </a:r>
          </a:p>
          <a:p>
            <a:pPr>
              <a:spcBef>
                <a:spcPct val="50000"/>
              </a:spcBef>
              <a:defRPr/>
            </a:pPr>
            <a:endParaRPr lang="en-US" sz="2400" b="1" dirty="0">
              <a:solidFill>
                <a:schemeClr val="accent1"/>
              </a:solidFill>
            </a:endParaRPr>
          </a:p>
          <a:p>
            <a:pPr>
              <a:spcBef>
                <a:spcPct val="50000"/>
              </a:spcBef>
              <a:defRPr/>
            </a:pPr>
            <a:endParaRPr lang="en-US" sz="2400" b="1" dirty="0">
              <a:solidFill>
                <a:schemeClr val="accent1"/>
              </a:solidFill>
            </a:endParaRPr>
          </a:p>
        </p:txBody>
      </p:sp>
      <p:sp>
        <p:nvSpPr>
          <p:cNvPr id="6168" name="Rectangle 24"/>
          <p:cNvSpPr>
            <a:spLocks noChangeArrowheads="1"/>
          </p:cNvSpPr>
          <p:nvPr/>
        </p:nvSpPr>
        <p:spPr bwMode="auto">
          <a:xfrm>
            <a:off x="5120680" y="2111272"/>
            <a:ext cx="4844075" cy="4840008"/>
          </a:xfrm>
          <a:prstGeom prst="rect">
            <a:avLst/>
          </a:prstGeom>
          <a:noFill/>
          <a:ln w="57150">
            <a:solidFill>
              <a:srgbClr val="FFFF00"/>
            </a:solidFill>
            <a:miter lim="800000"/>
            <a:headEnd/>
            <a:tailEnd/>
          </a:ln>
        </p:spPr>
        <p:txBody>
          <a:bodyPr wrap="none" lIns="100794" tIns="50397" rIns="100794" bIns="50397" anchor="ctr"/>
          <a:lstStyle/>
          <a:p>
            <a:endParaRPr lang="en-US"/>
          </a:p>
        </p:txBody>
      </p:sp>
      <p:graphicFrame>
        <p:nvGraphicFramePr>
          <p:cNvPr id="6148" name="Object 3"/>
          <p:cNvGraphicFramePr>
            <a:graphicFrameLocks noChangeAspect="1"/>
          </p:cNvGraphicFramePr>
          <p:nvPr/>
        </p:nvGraphicFramePr>
        <p:xfrm>
          <a:off x="546100" y="4921250"/>
          <a:ext cx="4128056" cy="802879"/>
        </p:xfrm>
        <a:graphic>
          <a:graphicData uri="http://schemas.openxmlformats.org/presentationml/2006/ole">
            <p:oleObj spid="_x0000_s154628" name="Equation" r:id="rId6" imgW="2286000" imgH="444240" progId="Equation.DSMT4">
              <p:embed/>
            </p:oleObj>
          </a:graphicData>
        </a:graphic>
      </p:graphicFrame>
      <p:graphicFrame>
        <p:nvGraphicFramePr>
          <p:cNvPr id="6149" name="Object 3"/>
          <p:cNvGraphicFramePr>
            <a:graphicFrameLocks noChangeAspect="1"/>
          </p:cNvGraphicFramePr>
          <p:nvPr/>
        </p:nvGraphicFramePr>
        <p:xfrm>
          <a:off x="435915" y="6475500"/>
          <a:ext cx="803552" cy="414559"/>
        </p:xfrm>
        <a:graphic>
          <a:graphicData uri="http://schemas.openxmlformats.org/presentationml/2006/ole">
            <p:oleObj spid="_x0000_s154629" name="Equation" r:id="rId7" imgW="444240" imgH="228600" progId="Equation.DSMT4">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501901" y="1816100"/>
            <a:ext cx="927100" cy="6096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5207003" y="2286000"/>
            <a:ext cx="2908300" cy="10541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286000" y="3429003"/>
            <a:ext cx="5829300" cy="838200"/>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889000" y="4673600"/>
            <a:ext cx="8102600" cy="723900"/>
          </a:xfrm>
          <a:prstGeom prst="rect">
            <a:avLst/>
          </a:prstGeom>
          <a:noFill/>
        </p:spPr>
      </p:pic>
      <p:pic>
        <p:nvPicPr>
          <p:cNvPr id="9" name="Picture 3"/>
          <p:cNvPicPr>
            <a:picLocks noChangeAspect="1" noChangeArrowheads="1"/>
          </p:cNvPicPr>
          <p:nvPr/>
        </p:nvPicPr>
        <p:blipFill>
          <a:blip r:embed="rId6" cstate="print"/>
          <a:srcRect/>
          <a:stretch>
            <a:fillRect/>
          </a:stretch>
        </p:blipFill>
        <p:spPr bwMode="auto">
          <a:xfrm>
            <a:off x="1244602" y="5613400"/>
            <a:ext cx="927100" cy="254000"/>
          </a:xfrm>
          <a:prstGeom prst="rect">
            <a:avLst/>
          </a:prstGeom>
          <a:noFill/>
        </p:spPr>
      </p:pic>
      <p:pic>
        <p:nvPicPr>
          <p:cNvPr id="10" name="Picture 3"/>
          <p:cNvPicPr>
            <a:picLocks noChangeAspect="1" noChangeArrowheads="1"/>
          </p:cNvPicPr>
          <p:nvPr/>
        </p:nvPicPr>
        <p:blipFill>
          <a:blip r:embed="rId7" cstate="print"/>
          <a:srcRect/>
          <a:stretch>
            <a:fillRect/>
          </a:stretch>
        </p:blipFill>
        <p:spPr bwMode="auto">
          <a:xfrm>
            <a:off x="2438403" y="6108700"/>
            <a:ext cx="5499100" cy="800100"/>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20</a:t>
            </a:r>
          </a:p>
        </p:txBody>
      </p:sp>
      <p:sp>
        <p:nvSpPr>
          <p:cNvPr id="12" name="TextBox 1"/>
          <p:cNvSpPr txBox="1"/>
          <p:nvPr/>
        </p:nvSpPr>
        <p:spPr>
          <a:xfrm>
            <a:off x="622300" y="393700"/>
            <a:ext cx="7527702" cy="2521189"/>
          </a:xfrm>
          <a:prstGeom prst="rect">
            <a:avLst/>
          </a:prstGeom>
          <a:noFill/>
        </p:spPr>
        <p:txBody>
          <a:bodyPr wrap="none" lIns="0" tIns="0" rIns="0" bIns="45706" rtlCol="0">
            <a:spAutoFit/>
          </a:bodyPr>
          <a:lstStyle/>
          <a:p>
            <a:pPr>
              <a:lnSpc>
                <a:spcPts val="5000"/>
              </a:lnSpc>
              <a:tabLst>
                <a:tab pos="1625094" algn="l"/>
              </a:tabLst>
            </a:pPr>
            <a:r>
              <a:rPr lang="en-US" altLang="zh-CN" dirty="0" smtClean="0"/>
              <a:t>	</a:t>
            </a:r>
            <a:r>
              <a:rPr lang="en-US" altLang="zh-CN" sz="3600" b="1" dirty="0" smtClean="0">
                <a:solidFill>
                  <a:srgbClr val="FFFFFF"/>
                </a:solidFill>
                <a:latin typeface="Comic Sans MS" pitchFamily="18" charset="0"/>
                <a:cs typeface="Comic Sans MS" pitchFamily="18" charset="0"/>
              </a:rPr>
              <a:t>I.11</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The</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Virial</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Theorem</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98"/>
              </a:lnSpc>
              <a:tabLst>
                <a:tab pos="1625094" algn="l"/>
              </a:tabLst>
            </a:pPr>
            <a:r>
              <a:rPr lang="en-US" altLang="zh-CN" dirty="0" smtClean="0">
                <a:solidFill>
                  <a:srgbClr val="000000"/>
                </a:solidFill>
                <a:latin typeface="Times New Roman" pitchFamily="18" charset="0"/>
                <a:cs typeface="Times New Roman" pitchFamily="18" charset="0"/>
              </a:rPr>
              <a:t>Consider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Euler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self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gravitating</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remember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velocity</a:t>
            </a:r>
          </a:p>
          <a:p>
            <a:pPr>
              <a:lnSpc>
                <a:spcPts val="1000"/>
              </a:lnSpc>
            </a:pPr>
            <a:endParaRPr lang="en-US" altLang="zh-CN" dirty="0" smtClean="0"/>
          </a:p>
          <a:p>
            <a:pPr>
              <a:lnSpc>
                <a:spcPts val="1000"/>
              </a:lnSpc>
            </a:pPr>
            <a:endParaRPr lang="en-US" altLang="zh-CN" dirty="0" smtClean="0"/>
          </a:p>
          <a:p>
            <a:pPr>
              <a:lnSpc>
                <a:spcPts val="2000"/>
              </a:lnSpc>
              <a:tabLst>
                <a:tab pos="1625094" algn="l"/>
              </a:tabLst>
            </a:pPr>
            <a:r>
              <a:rPr lang="en-US" altLang="zh-CN" dirty="0" smtClean="0">
                <a:solidFill>
                  <a:srgbClr val="000000"/>
                </a:solidFill>
                <a:latin typeface="Times New Roman" pitchFamily="18" charset="0"/>
                <a:cs typeface="Times New Roman" pitchFamily="18" charset="0"/>
              </a:rPr>
              <a:t>vector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given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p>
          <a:p>
            <a:pPr>
              <a:lnSpc>
                <a:spcPts val="1000"/>
              </a:lnSpc>
            </a:pPr>
            <a:endParaRPr lang="en-US" altLang="zh-CN" dirty="0" smtClean="0"/>
          </a:p>
          <a:p>
            <a:pPr>
              <a:lnSpc>
                <a:spcPts val="1000"/>
              </a:lnSpc>
            </a:pPr>
            <a:endParaRPr lang="en-US" altLang="zh-CN" dirty="0" smtClean="0"/>
          </a:p>
          <a:p>
            <a:pPr>
              <a:lnSpc>
                <a:spcPts val="2000"/>
              </a:lnSpc>
              <a:tabLst>
                <a:tab pos="1625094" algn="l"/>
              </a:tabLst>
            </a:pPr>
            <a:r>
              <a:rPr lang="en-US" altLang="zh-CN" dirty="0" smtClean="0">
                <a:solidFill>
                  <a:srgbClr val="000000"/>
                </a:solidFill>
                <a:latin typeface="Times New Roman" pitchFamily="18" charset="0"/>
                <a:cs typeface="Times New Roman" pitchFamily="18" charset="0"/>
              </a:rPr>
              <a:t>Hence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Euler's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take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form:</a:t>
            </a:r>
          </a:p>
        </p:txBody>
      </p:sp>
      <p:sp>
        <p:nvSpPr>
          <p:cNvPr id="13" name="TextBox 1"/>
          <p:cNvSpPr txBox="1"/>
          <p:nvPr/>
        </p:nvSpPr>
        <p:spPr>
          <a:xfrm>
            <a:off x="5905502" y="3035300"/>
            <a:ext cx="2628925"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integrate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over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whole</a:t>
            </a:r>
          </a:p>
        </p:txBody>
      </p:sp>
      <p:sp>
        <p:nvSpPr>
          <p:cNvPr id="14" name="TextBox 1"/>
          <p:cNvSpPr txBox="1"/>
          <p:nvPr/>
        </p:nvSpPr>
        <p:spPr>
          <a:xfrm>
            <a:off x="622300" y="3086102"/>
            <a:ext cx="4495590" cy="1585035"/>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We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multiply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sides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with</a:t>
            </a:r>
          </a:p>
          <a:p>
            <a:pPr>
              <a:lnSpc>
                <a:spcPts val="2000"/>
              </a:lnSpc>
            </a:pPr>
            <a:r>
              <a:rPr lang="en-US" altLang="zh-CN" dirty="0" smtClean="0">
                <a:solidFill>
                  <a:srgbClr val="000000"/>
                </a:solidFill>
                <a:latin typeface="Times New Roman" pitchFamily="18" charset="0"/>
                <a:cs typeface="Times New Roman" pitchFamily="18" charset="0"/>
              </a:rPr>
              <a:t>volume: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000"/>
              </a:lnSpc>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LHS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could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written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as:</a:t>
            </a:r>
          </a:p>
        </p:txBody>
      </p:sp>
      <p:sp>
        <p:nvSpPr>
          <p:cNvPr id="15" name="TextBox 1"/>
          <p:cNvSpPr txBox="1"/>
          <p:nvPr/>
        </p:nvSpPr>
        <p:spPr>
          <a:xfrm>
            <a:off x="622303" y="5600700"/>
            <a:ext cx="564257"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where</a:t>
            </a:r>
          </a:p>
        </p:txBody>
      </p:sp>
      <p:sp>
        <p:nvSpPr>
          <p:cNvPr id="16" name="TextBox 1"/>
          <p:cNvSpPr txBox="1"/>
          <p:nvPr/>
        </p:nvSpPr>
        <p:spPr>
          <a:xfrm>
            <a:off x="2260600" y="5600700"/>
            <a:ext cx="6454972"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are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moment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inertia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total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kinetic</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energy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fluid.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p>
        </p:txBody>
      </p:sp>
      <p:sp>
        <p:nvSpPr>
          <p:cNvPr id="17" name="TextBox 1"/>
          <p:cNvSpPr txBox="1"/>
          <p:nvPr/>
        </p:nvSpPr>
        <p:spPr>
          <a:xfrm>
            <a:off x="622300" y="5854700"/>
            <a:ext cx="3533018"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first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term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RHS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could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written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as:</a:t>
            </a:r>
          </a:p>
        </p:txBody>
      </p:sp>
      <p:sp>
        <p:nvSpPr>
          <p:cNvPr id="18" name="TextBox 1"/>
          <p:cNvSpPr txBox="1"/>
          <p:nvPr/>
        </p:nvSpPr>
        <p:spPr>
          <a:xfrm>
            <a:off x="622302" y="6883401"/>
            <a:ext cx="6473311"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With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first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term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zero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due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vanishing</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pressure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boundaries.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33731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7" name="TextBox 6"/>
          <p:cNvSpPr txBox="1"/>
          <p:nvPr/>
        </p:nvSpPr>
        <p:spPr>
          <a:xfrm>
            <a:off x="317500" y="1644650"/>
            <a:ext cx="9601200" cy="6786473"/>
          </a:xfrm>
          <a:prstGeom prst="rect">
            <a:avLst/>
          </a:prstGeom>
          <a:noFill/>
        </p:spPr>
        <p:txBody>
          <a:bodyPr wrap="square" rtlCol="0">
            <a:spAutoFit/>
          </a:bodyPr>
          <a:lstStyle/>
          <a:p>
            <a:r>
              <a:rPr lang="en-US" sz="1500" dirty="0" smtClean="0">
                <a:solidFill>
                  <a:schemeClr val="bg1"/>
                </a:solidFill>
                <a:latin typeface="Comic Sans MS" pitchFamily="66" charset="0"/>
              </a:rPr>
              <a:t>To read of the pressure difference between the two locations 1 and 2 in the fluid, we use </a:t>
            </a:r>
          </a:p>
          <a:p>
            <a:r>
              <a:rPr lang="en-US" sz="1500" dirty="0" smtClean="0">
                <a:solidFill>
                  <a:schemeClr val="bg1"/>
                </a:solidFill>
                <a:latin typeface="Comic Sans MS" pitchFamily="66" charset="0"/>
              </a:rPr>
              <a:t>the height difference h between the fluid level in the vertical tubes. To connect this </a:t>
            </a:r>
          </a:p>
          <a:p>
            <a:r>
              <a:rPr lang="en-US" sz="1500" dirty="0" smtClean="0">
                <a:solidFill>
                  <a:schemeClr val="bg1"/>
                </a:solidFill>
                <a:latin typeface="Comic Sans MS" pitchFamily="66" charset="0"/>
              </a:rPr>
              <a:t>height difference h to the pressure difference p1 and p2, we invoke the Euler equation: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pPr marL="342900" indent="-342900">
              <a:buAutoNum type="arabicParenR" startAt="3"/>
            </a:pPr>
            <a:r>
              <a:rPr lang="en-US" sz="1500" dirty="0" smtClean="0">
                <a:solidFill>
                  <a:srgbClr val="002060"/>
                </a:solidFill>
                <a:latin typeface="Comic Sans MS" pitchFamily="66" charset="0"/>
              </a:rPr>
              <a:t>Euler equation </a:t>
            </a:r>
          </a:p>
          <a:p>
            <a:pPr marL="342900" indent="-342900"/>
            <a:r>
              <a:rPr lang="en-US" sz="1500" dirty="0" smtClean="0">
                <a:solidFill>
                  <a:srgbClr val="002060"/>
                </a:solidFill>
                <a:latin typeface="Comic Sans MS" pitchFamily="66" charset="0"/>
              </a:rPr>
              <a:t>      </a:t>
            </a:r>
            <a:r>
              <a:rPr lang="en-US" sz="1500" dirty="0" smtClean="0">
                <a:solidFill>
                  <a:schemeClr val="bg1"/>
                </a:solidFill>
                <a:latin typeface="Comic Sans MS" pitchFamily="66" charset="0"/>
              </a:rPr>
              <a:t>(for a static medium):   </a:t>
            </a: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r>
              <a:rPr lang="en-US" sz="1500" dirty="0" smtClean="0">
                <a:solidFill>
                  <a:schemeClr val="bg1"/>
                </a:solidFill>
                <a:latin typeface="Comic Sans MS" pitchFamily="66" charset="0"/>
              </a:rPr>
              <a:t>      </a:t>
            </a:r>
            <a:endParaRPr lang="en-US" sz="1500" dirty="0" smtClean="0">
              <a:solidFill>
                <a:srgbClr val="002060"/>
              </a:solidFill>
              <a:latin typeface="Comic Sans MS" pitchFamily="66" charset="0"/>
            </a:endParaRPr>
          </a:p>
          <a:p>
            <a:pPr marL="342900" indent="-342900"/>
            <a:r>
              <a:rPr lang="en-US" sz="1500" dirty="0" smtClean="0">
                <a:solidFill>
                  <a:schemeClr val="bg1"/>
                </a:solidFill>
                <a:latin typeface="Comic Sans MS" pitchFamily="66" charset="0"/>
              </a:rPr>
              <a:t>With the outside atmosphere pressure being </a:t>
            </a:r>
          </a:p>
          <a:p>
            <a:pPr marL="342900" indent="-342900"/>
            <a:r>
              <a:rPr lang="en-US" sz="1500" dirty="0" smtClean="0">
                <a:solidFill>
                  <a:schemeClr val="bg1"/>
                </a:solidFill>
                <a:latin typeface="Comic Sans MS" pitchFamily="66" charset="0"/>
              </a:rPr>
              <a:t>P</a:t>
            </a:r>
            <a:r>
              <a:rPr lang="en-US" sz="1500" baseline="-25000" dirty="0" smtClean="0">
                <a:solidFill>
                  <a:schemeClr val="bg1"/>
                </a:solidFill>
                <a:latin typeface="Comic Sans MS" pitchFamily="66" charset="0"/>
              </a:rPr>
              <a:t>atm</a:t>
            </a:r>
            <a:r>
              <a:rPr lang="en-US" sz="1500" dirty="0" smtClean="0">
                <a:solidFill>
                  <a:schemeClr val="bg1"/>
                </a:solidFill>
                <a:latin typeface="Comic Sans MS" pitchFamily="66" charset="0"/>
              </a:rPr>
              <a:t>, we then directly infer for the pressure</a:t>
            </a:r>
          </a:p>
          <a:p>
            <a:pPr marL="342900" indent="-342900"/>
            <a:r>
              <a:rPr lang="en-US" sz="1500" dirty="0" smtClean="0">
                <a:solidFill>
                  <a:schemeClr val="bg1"/>
                </a:solidFill>
                <a:latin typeface="Comic Sans MS" pitchFamily="66" charset="0"/>
              </a:rPr>
              <a:t>P</a:t>
            </a:r>
            <a:r>
              <a:rPr lang="en-US" sz="1500" baseline="-25000" dirty="0" smtClean="0">
                <a:solidFill>
                  <a:schemeClr val="bg1"/>
                </a:solidFill>
                <a:latin typeface="Comic Sans MS" pitchFamily="66" charset="0"/>
              </a:rPr>
              <a:t>1</a:t>
            </a:r>
            <a:r>
              <a:rPr lang="en-US" sz="1500" dirty="0" smtClean="0">
                <a:solidFill>
                  <a:schemeClr val="bg1"/>
                </a:solidFill>
                <a:latin typeface="Comic Sans MS" pitchFamily="66" charset="0"/>
              </a:rPr>
              <a:t> and p</a:t>
            </a:r>
            <a:r>
              <a:rPr lang="en-US" sz="1500" baseline="-25000" dirty="0" smtClean="0">
                <a:solidFill>
                  <a:schemeClr val="bg1"/>
                </a:solidFill>
                <a:latin typeface="Comic Sans MS" pitchFamily="66" charset="0"/>
              </a:rPr>
              <a:t>2</a:t>
            </a:r>
            <a:r>
              <a:rPr lang="en-US" sz="1500" dirty="0" smtClean="0">
                <a:solidFill>
                  <a:schemeClr val="bg1"/>
                </a:solidFill>
                <a:latin typeface="Comic Sans MS" pitchFamily="66" charset="0"/>
              </a:rPr>
              <a:t>, </a:t>
            </a: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rgbClr val="002060"/>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p:txBody>
      </p:sp>
      <p:pic>
        <p:nvPicPr>
          <p:cNvPr id="8" name="Picture 7" descr="Venturifixed2.PNG"/>
          <p:cNvPicPr>
            <a:picLocks noChangeAspect="1"/>
          </p:cNvPicPr>
          <p:nvPr/>
        </p:nvPicPr>
        <p:blipFill>
          <a:blip r:embed="rId3" cstate="print"/>
          <a:stretch>
            <a:fillRect/>
          </a:stretch>
        </p:blipFill>
        <p:spPr>
          <a:xfrm>
            <a:off x="4508500" y="4768850"/>
            <a:ext cx="5200650" cy="2548960"/>
          </a:xfrm>
          <a:prstGeom prst="rect">
            <a:avLst/>
          </a:prstGeom>
        </p:spPr>
      </p:pic>
      <p:sp>
        <p:nvSpPr>
          <p:cNvPr id="6" name="TextBox 1"/>
          <p:cNvSpPr txBox="1"/>
          <p:nvPr/>
        </p:nvSpPr>
        <p:spPr>
          <a:xfrm>
            <a:off x="2374900" y="349250"/>
            <a:ext cx="5305940" cy="720183"/>
          </a:xfrm>
          <a:prstGeom prst="rect">
            <a:avLst/>
          </a:prstGeom>
          <a:noFill/>
        </p:spPr>
        <p:txBody>
          <a:bodyPr wrap="none" lIns="0" tIns="0" rIns="0" bIns="45706" rtlCol="0">
            <a:spAutoFit/>
          </a:bodyPr>
          <a:lstStyle/>
          <a:p>
            <a:pPr>
              <a:lnSpc>
                <a:spcPts val="5000"/>
              </a:lnSpc>
            </a:pPr>
            <a:r>
              <a:rPr lang="en-US" altLang="zh-CN" sz="6000" b="1" dirty="0" err="1" smtClean="0">
                <a:solidFill>
                  <a:srgbClr val="FFFFFF"/>
                </a:solidFill>
                <a:latin typeface="Comic Sans MS" pitchFamily="18" charset="0"/>
                <a:cs typeface="Comic Sans MS" pitchFamily="18" charset="0"/>
              </a:rPr>
              <a:t>Venturi</a:t>
            </a:r>
            <a:r>
              <a:rPr lang="en-US" altLang="zh-CN" sz="6000" b="1" dirty="0" smtClean="0">
                <a:solidFill>
                  <a:srgbClr val="FFFFFF"/>
                </a:solidFill>
                <a:latin typeface="Comic Sans MS" pitchFamily="18" charset="0"/>
                <a:cs typeface="Comic Sans MS" pitchFamily="18" charset="0"/>
              </a:rPr>
              <a:t> Meter</a:t>
            </a:r>
          </a:p>
        </p:txBody>
      </p:sp>
      <p:pic>
        <p:nvPicPr>
          <p:cNvPr id="10" name="Picture 9" descr="VenturiFlow.png"/>
          <p:cNvPicPr>
            <a:picLocks noChangeAspect="1"/>
          </p:cNvPicPr>
          <p:nvPr/>
        </p:nvPicPr>
        <p:blipFill>
          <a:blip r:embed="rId4" cstate="print"/>
          <a:stretch>
            <a:fillRect/>
          </a:stretch>
        </p:blipFill>
        <p:spPr>
          <a:xfrm>
            <a:off x="7632700" y="3930650"/>
            <a:ext cx="1943100" cy="1810616"/>
          </a:xfrm>
          <a:prstGeom prst="rect">
            <a:avLst/>
          </a:prstGeom>
        </p:spPr>
      </p:pic>
      <p:graphicFrame>
        <p:nvGraphicFramePr>
          <p:cNvPr id="205826" name="Object 2"/>
          <p:cNvGraphicFramePr>
            <a:graphicFrameLocks noChangeAspect="1"/>
          </p:cNvGraphicFramePr>
          <p:nvPr/>
        </p:nvGraphicFramePr>
        <p:xfrm>
          <a:off x="1308100" y="4387850"/>
          <a:ext cx="1676400" cy="752475"/>
        </p:xfrm>
        <a:graphic>
          <a:graphicData uri="http://schemas.openxmlformats.org/presentationml/2006/ole">
            <p:oleObj spid="_x0000_s206850" name="Equation" r:id="rId5" imgW="927000" imgH="419040" progId="Equation.DSMT4">
              <p:embed/>
            </p:oleObj>
          </a:graphicData>
        </a:graphic>
      </p:graphicFrame>
      <p:sp>
        <p:nvSpPr>
          <p:cNvPr id="12" name="Rectangle 11"/>
          <p:cNvSpPr/>
          <p:nvPr/>
        </p:nvSpPr>
        <p:spPr>
          <a:xfrm>
            <a:off x="241300" y="3625850"/>
            <a:ext cx="4191000" cy="1524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1300" y="5302250"/>
            <a:ext cx="4191000" cy="182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6853" name="Object 5"/>
          <p:cNvGraphicFramePr>
            <a:graphicFrameLocks noChangeAspect="1"/>
          </p:cNvGraphicFramePr>
          <p:nvPr/>
        </p:nvGraphicFramePr>
        <p:xfrm>
          <a:off x="1231900" y="6140450"/>
          <a:ext cx="1882775" cy="820737"/>
        </p:xfrm>
        <a:graphic>
          <a:graphicData uri="http://schemas.openxmlformats.org/presentationml/2006/ole">
            <p:oleObj spid="_x0000_s206853" name="Equation" r:id="rId6" imgW="1041120" imgH="457200" progId="Equation.DSMT4">
              <p:embed/>
            </p:oleObj>
          </a:graphicData>
        </a:graphic>
      </p:graphicFrame>
      <p:sp>
        <p:nvSpPr>
          <p:cNvPr id="14" name="TextBox 13"/>
          <p:cNvSpPr txBox="1"/>
          <p:nvPr/>
        </p:nvSpPr>
        <p:spPr>
          <a:xfrm>
            <a:off x="4737100" y="2559050"/>
            <a:ext cx="4724400" cy="784830"/>
          </a:xfrm>
          <a:prstGeom prst="rect">
            <a:avLst/>
          </a:prstGeom>
          <a:noFill/>
        </p:spPr>
        <p:txBody>
          <a:bodyPr wrap="square" rtlCol="0">
            <a:spAutoFit/>
          </a:bodyPr>
          <a:lstStyle/>
          <a:p>
            <a:pPr marL="342900" indent="-342900"/>
            <a:r>
              <a:rPr lang="en-US" sz="1500" dirty="0" smtClean="0">
                <a:solidFill>
                  <a:schemeClr val="bg1"/>
                </a:solidFill>
                <a:latin typeface="Comic Sans MS" pitchFamily="66" charset="0"/>
              </a:rPr>
              <a:t>From this we may then infer </a:t>
            </a:r>
          </a:p>
          <a:p>
            <a:pPr marL="342900" indent="-342900"/>
            <a:r>
              <a:rPr lang="en-US" sz="1500" dirty="0" smtClean="0">
                <a:solidFill>
                  <a:schemeClr val="bg1"/>
                </a:solidFill>
                <a:latin typeface="Comic Sans MS" pitchFamily="66" charset="0"/>
              </a:rPr>
              <a:t>the flow velocity v</a:t>
            </a:r>
            <a:r>
              <a:rPr lang="en-US" sz="1500" baseline="-25000" dirty="0" smtClean="0">
                <a:solidFill>
                  <a:schemeClr val="bg1"/>
                </a:solidFill>
                <a:latin typeface="Comic Sans MS" pitchFamily="66" charset="0"/>
              </a:rPr>
              <a:t>1</a:t>
            </a:r>
            <a:r>
              <a:rPr lang="en-US" sz="1500" dirty="0" smtClean="0">
                <a:solidFill>
                  <a:schemeClr val="bg1"/>
                </a:solidFill>
                <a:latin typeface="Comic Sans MS" pitchFamily="66" charset="0"/>
              </a:rPr>
              <a:t> </a:t>
            </a:r>
          </a:p>
          <a:p>
            <a:pPr marL="342900" indent="-342900"/>
            <a:r>
              <a:rPr lang="en-US" sz="1500" dirty="0" smtClean="0">
                <a:solidFill>
                  <a:schemeClr val="bg1"/>
                </a:solidFill>
                <a:latin typeface="Comic Sans MS" pitchFamily="66" charset="0"/>
              </a:rPr>
              <a:t>(as well as v</a:t>
            </a:r>
            <a:r>
              <a:rPr lang="en-US" sz="1500" baseline="-25000" dirty="0" smtClean="0">
                <a:solidFill>
                  <a:schemeClr val="bg1"/>
                </a:solidFill>
                <a:latin typeface="Comic Sans MS" pitchFamily="66" charset="0"/>
              </a:rPr>
              <a:t>2</a:t>
            </a:r>
            <a:r>
              <a:rPr lang="en-US" sz="1500" dirty="0" smtClean="0">
                <a:solidFill>
                  <a:schemeClr val="bg1"/>
                </a:solidFill>
                <a:latin typeface="Comic Sans MS" pitchFamily="66" charset="0"/>
              </a:rPr>
              <a:t>):</a:t>
            </a:r>
          </a:p>
        </p:txBody>
      </p:sp>
      <p:graphicFrame>
        <p:nvGraphicFramePr>
          <p:cNvPr id="206854" name="Object 6"/>
          <p:cNvGraphicFramePr>
            <a:graphicFrameLocks noChangeAspect="1"/>
          </p:cNvGraphicFramePr>
          <p:nvPr/>
        </p:nvGraphicFramePr>
        <p:xfrm>
          <a:off x="4889500" y="3625850"/>
          <a:ext cx="2135187" cy="912812"/>
        </p:xfrm>
        <a:graphic>
          <a:graphicData uri="http://schemas.openxmlformats.org/presentationml/2006/ole">
            <p:oleObj spid="_x0000_s206854" name="Equation" r:id="rId7" imgW="1180800" imgH="507960" progId="Equation.DSMT4">
              <p:embed/>
            </p:oleObj>
          </a:graphicData>
        </a:graphic>
      </p:graphicFrame>
      <p:sp>
        <p:nvSpPr>
          <p:cNvPr id="15" name="Rectangle 14"/>
          <p:cNvSpPr/>
          <p:nvPr/>
        </p:nvSpPr>
        <p:spPr>
          <a:xfrm>
            <a:off x="4660900" y="2482850"/>
            <a:ext cx="2819400" cy="2209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263650"/>
            <a:ext cx="10079990" cy="62953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03200" y="2235200"/>
            <a:ext cx="9525000" cy="3365500"/>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21</a:t>
            </a:r>
          </a:p>
        </p:txBody>
      </p:sp>
      <p:sp>
        <p:nvSpPr>
          <p:cNvPr id="7" name="TextBox 1"/>
          <p:cNvSpPr txBox="1"/>
          <p:nvPr/>
        </p:nvSpPr>
        <p:spPr>
          <a:xfrm>
            <a:off x="1409703" y="330201"/>
            <a:ext cx="7360989" cy="687354"/>
          </a:xfrm>
          <a:prstGeom prst="rect">
            <a:avLst/>
          </a:prstGeom>
          <a:noFill/>
        </p:spPr>
        <p:txBody>
          <a:bodyPr wrap="none" lIns="0" tIns="0" rIns="0" bIns="45706" rtlCol="0">
            <a:spAutoFit/>
          </a:bodyPr>
          <a:lstStyle/>
          <a:p>
            <a:pPr>
              <a:lnSpc>
                <a:spcPts val="5000"/>
              </a:lnSpc>
            </a:pPr>
            <a:r>
              <a:rPr lang="en-US" altLang="zh-CN" sz="3600" b="1" dirty="0" smtClean="0">
                <a:solidFill>
                  <a:srgbClr val="FFFFFF"/>
                </a:solidFill>
                <a:latin typeface="Comic Sans MS" pitchFamily="18" charset="0"/>
                <a:cs typeface="Comic Sans MS" pitchFamily="18" charset="0"/>
              </a:rPr>
              <a:t>I.11</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The</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Virial</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Theorem</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(cont.)</a:t>
            </a:r>
          </a:p>
        </p:txBody>
      </p:sp>
      <p:sp>
        <p:nvSpPr>
          <p:cNvPr id="8" name="TextBox 1"/>
          <p:cNvSpPr txBox="1"/>
          <p:nvPr/>
        </p:nvSpPr>
        <p:spPr>
          <a:xfrm>
            <a:off x="990600" y="1485900"/>
            <a:ext cx="7553350"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last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term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RHS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one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controlled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gravity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and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could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written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as:</a:t>
            </a:r>
          </a:p>
        </p:txBody>
      </p:sp>
      <p:sp>
        <p:nvSpPr>
          <p:cNvPr id="9" name="TextBox 1"/>
          <p:cNvSpPr txBox="1"/>
          <p:nvPr/>
        </p:nvSpPr>
        <p:spPr>
          <a:xfrm>
            <a:off x="990600" y="6045202"/>
            <a:ext cx="3789564" cy="379577"/>
          </a:xfrm>
          <a:prstGeom prst="rect">
            <a:avLst/>
          </a:prstGeom>
          <a:noFill/>
        </p:spPr>
        <p:txBody>
          <a:bodyPr wrap="none" lIns="0" tIns="0" rIns="0" bIns="45706" rtlCol="0">
            <a:spAutoFit/>
          </a:bodyPr>
          <a:lstStyle/>
          <a:p>
            <a:pPr>
              <a:lnSpc>
                <a:spcPts val="2599"/>
              </a:lnSpc>
            </a:pPr>
            <a:r>
              <a:rPr lang="en-US" altLang="zh-CN" dirty="0" smtClean="0">
                <a:solidFill>
                  <a:srgbClr val="000000"/>
                </a:solidFill>
                <a:latin typeface="Times New Roman" pitchFamily="18" charset="0"/>
                <a:cs typeface="Times New Roman" pitchFamily="18" charset="0"/>
              </a:rPr>
              <a:t>Where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ymbol" pitchFamily="18" charset="0"/>
                <a:cs typeface="Symbol" pitchFamily="18" charset="0"/>
              </a:rPr>
              <a:t>Φ</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total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gravitational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energy.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048000" y="1968500"/>
            <a:ext cx="4165600" cy="889001"/>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8597900" y="3187699"/>
            <a:ext cx="342900" cy="381001"/>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768600" y="3873504"/>
            <a:ext cx="5168900" cy="876299"/>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1752602" y="4940303"/>
            <a:ext cx="7442199" cy="2387599"/>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22</a:t>
            </a:r>
          </a:p>
        </p:txBody>
      </p:sp>
      <p:sp>
        <p:nvSpPr>
          <p:cNvPr id="10" name="TextBox 1"/>
          <p:cNvSpPr txBox="1"/>
          <p:nvPr/>
        </p:nvSpPr>
        <p:spPr>
          <a:xfrm>
            <a:off x="1409703" y="330201"/>
            <a:ext cx="7360989" cy="687354"/>
          </a:xfrm>
          <a:prstGeom prst="rect">
            <a:avLst/>
          </a:prstGeom>
          <a:noFill/>
        </p:spPr>
        <p:txBody>
          <a:bodyPr wrap="none" lIns="0" tIns="0" rIns="0" bIns="45706" rtlCol="0">
            <a:spAutoFit/>
          </a:bodyPr>
          <a:lstStyle/>
          <a:p>
            <a:pPr>
              <a:lnSpc>
                <a:spcPts val="5000"/>
              </a:lnSpc>
            </a:pPr>
            <a:r>
              <a:rPr lang="en-US" altLang="zh-CN" sz="3600" b="1" dirty="0" smtClean="0">
                <a:solidFill>
                  <a:srgbClr val="FFFFFF"/>
                </a:solidFill>
                <a:latin typeface="Comic Sans MS" pitchFamily="18" charset="0"/>
                <a:cs typeface="Comic Sans MS" pitchFamily="18" charset="0"/>
              </a:rPr>
              <a:t>I.11</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The</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Virial</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Theorem</a:t>
            </a:r>
            <a:r>
              <a:rPr lang="en-US" altLang="zh-CN" sz="3600" dirty="0" smtClean="0">
                <a:latin typeface="Times New Roman" pitchFamily="18" charset="0"/>
                <a:cs typeface="Times New Roman" pitchFamily="18" charset="0"/>
              </a:rPr>
              <a:t>  </a:t>
            </a:r>
            <a:r>
              <a:rPr lang="en-US" altLang="zh-CN" sz="3600" b="1" dirty="0" smtClean="0">
                <a:solidFill>
                  <a:srgbClr val="FFFFFF"/>
                </a:solidFill>
                <a:latin typeface="Comic Sans MS" pitchFamily="18" charset="0"/>
                <a:cs typeface="Comic Sans MS" pitchFamily="18" charset="0"/>
              </a:rPr>
              <a:t>(cont.)</a:t>
            </a:r>
          </a:p>
        </p:txBody>
      </p:sp>
      <p:sp>
        <p:nvSpPr>
          <p:cNvPr id="11" name="TextBox 1"/>
          <p:cNvSpPr txBox="1"/>
          <p:nvPr/>
        </p:nvSpPr>
        <p:spPr>
          <a:xfrm>
            <a:off x="990600" y="1498602"/>
            <a:ext cx="7037568" cy="55911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Finally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arrive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relation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are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after,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which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also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known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scalar</a:t>
            </a:r>
          </a:p>
          <a:p>
            <a:pPr>
              <a:lnSpc>
                <a:spcPts val="2000"/>
              </a:lnSpc>
            </a:pPr>
            <a:r>
              <a:rPr lang="en-US" altLang="zh-CN" dirty="0" smtClean="0">
                <a:solidFill>
                  <a:srgbClr val="000000"/>
                </a:solidFill>
                <a:latin typeface="Times New Roman" pitchFamily="18" charset="0"/>
                <a:cs typeface="Times New Roman" pitchFamily="18" charset="0"/>
              </a:rPr>
              <a:t>virial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theorem:</a:t>
            </a:r>
          </a:p>
        </p:txBody>
      </p:sp>
      <p:sp>
        <p:nvSpPr>
          <p:cNvPr id="12" name="TextBox 1"/>
          <p:cNvSpPr txBox="1"/>
          <p:nvPr/>
        </p:nvSpPr>
        <p:spPr>
          <a:xfrm>
            <a:off x="990600" y="3048001"/>
            <a:ext cx="7649530" cy="815594"/>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One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can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also</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derive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tensor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virial</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theorem</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which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could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obtained</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by</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multplying</a:t>
            </a:r>
          </a:p>
          <a:p>
            <a:pPr>
              <a:lnSpc>
                <a:spcPts val="2000"/>
              </a:lnSpc>
            </a:pP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ith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component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Euler's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With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jth</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component</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of</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radius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vector,</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a:t>
            </a:r>
          </a:p>
          <a:p>
            <a:pPr>
              <a:lnSpc>
                <a:spcPts val="2000"/>
              </a:lnSpc>
            </a:pPr>
            <a:r>
              <a:rPr lang="en-US" altLang="zh-CN" dirty="0" smtClean="0">
                <a:solidFill>
                  <a:srgbClr val="000000"/>
                </a:solidFill>
                <a:latin typeface="Times New Roman" pitchFamily="18" charset="0"/>
                <a:cs typeface="Times New Roman" pitchFamily="18" charset="0"/>
              </a:rPr>
              <a:t>This</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equation</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take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the</a:t>
            </a:r>
            <a:r>
              <a:rPr lang="en-US" altLang="zh-CN" dirty="0" smtClean="0">
                <a:latin typeface="Times New Roman" pitchFamily="18" charset="0"/>
                <a:cs typeface="Times New Roman" pitchFamily="18" charset="0"/>
              </a:rPr>
              <a:t> </a:t>
            </a:r>
            <a:r>
              <a:rPr lang="en-US" altLang="zh-CN" dirty="0" smtClean="0">
                <a:solidFill>
                  <a:srgbClr val="000000"/>
                </a:solidFill>
                <a:latin typeface="Times New Roman" pitchFamily="18" charset="0"/>
                <a:cs typeface="Times New Roman" pitchFamily="18" charset="0"/>
              </a:rPr>
              <a:t>form:</a:t>
            </a:r>
          </a:p>
        </p:txBody>
      </p:sp>
      <p:sp>
        <p:nvSpPr>
          <p:cNvPr id="13" name="TextBox 1"/>
          <p:cNvSpPr txBox="1"/>
          <p:nvPr/>
        </p:nvSpPr>
        <p:spPr>
          <a:xfrm>
            <a:off x="990601" y="4559300"/>
            <a:ext cx="621964" cy="302643"/>
          </a:xfrm>
          <a:prstGeom prst="rect">
            <a:avLst/>
          </a:prstGeom>
          <a:noFill/>
        </p:spPr>
        <p:txBody>
          <a:bodyPr wrap="none" lIns="0" tIns="0" rIns="0" bIns="45706" rtlCol="0">
            <a:spAutoFit/>
          </a:bodyPr>
          <a:lstStyle/>
          <a:p>
            <a:pPr>
              <a:lnSpc>
                <a:spcPts val="2000"/>
              </a:lnSpc>
            </a:pPr>
            <a:r>
              <a:rPr lang="en-US" altLang="zh-CN" dirty="0" smtClean="0">
                <a:solidFill>
                  <a:srgbClr val="000000"/>
                </a:solidFill>
                <a:latin typeface="Times New Roman" pitchFamily="18" charset="0"/>
                <a:cs typeface="Times New Roman" pitchFamily="18" charset="0"/>
              </a:rPr>
              <a:t>where,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568450"/>
            <a:ext cx="10079990" cy="59905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1676400" y="3263903"/>
            <a:ext cx="2184400" cy="6604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812800" y="4457700"/>
            <a:ext cx="8915400" cy="10033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673103" y="5702302"/>
            <a:ext cx="9232900" cy="1143001"/>
          </a:xfrm>
          <a:prstGeom prst="rect">
            <a:avLst/>
          </a:prstGeom>
          <a:noFill/>
        </p:spPr>
      </p:pic>
      <p:sp>
        <p:nvSpPr>
          <p:cNvPr id="2" name="TextBox 1"/>
          <p:cNvSpPr txBox="1"/>
          <p:nvPr/>
        </p:nvSpPr>
        <p:spPr>
          <a:xfrm>
            <a:off x="9398000" y="6883401"/>
            <a:ext cx="179536" cy="238513"/>
          </a:xfrm>
          <a:prstGeom prst="rect">
            <a:avLst/>
          </a:prstGeom>
          <a:noFill/>
        </p:spPr>
        <p:txBody>
          <a:bodyPr wrap="none" lIns="0" tIns="0" rIns="0" bIns="45706" rtlCol="0">
            <a:spAutoFit/>
          </a:bodyPr>
          <a:lstStyle/>
          <a:p>
            <a:pPr>
              <a:lnSpc>
                <a:spcPts val="1500"/>
              </a:lnSpc>
            </a:pPr>
            <a:r>
              <a:rPr lang="en-US" altLang="zh-CN" sz="1400" dirty="0" smtClean="0">
                <a:solidFill>
                  <a:srgbClr val="000000"/>
                </a:solidFill>
                <a:latin typeface="Times New Roman" pitchFamily="18" charset="0"/>
                <a:cs typeface="Times New Roman" pitchFamily="18" charset="0"/>
              </a:rPr>
              <a:t>23</a:t>
            </a:r>
          </a:p>
        </p:txBody>
      </p:sp>
      <p:sp>
        <p:nvSpPr>
          <p:cNvPr id="9" name="TextBox 1"/>
          <p:cNvSpPr txBox="1"/>
          <p:nvPr/>
        </p:nvSpPr>
        <p:spPr>
          <a:xfrm>
            <a:off x="482604" y="520702"/>
            <a:ext cx="8532977" cy="5304002"/>
          </a:xfrm>
          <a:prstGeom prst="rect">
            <a:avLst/>
          </a:prstGeom>
          <a:noFill/>
        </p:spPr>
        <p:txBody>
          <a:bodyPr wrap="none" lIns="0" tIns="0" rIns="0" bIns="45706" rtlCol="0">
            <a:spAutoFit/>
          </a:bodyPr>
          <a:lstStyle/>
          <a:p>
            <a:pPr>
              <a:lnSpc>
                <a:spcPts val="4397"/>
              </a:lnSpc>
              <a:tabLst>
                <a:tab pos="584018" algn="l"/>
              </a:tabLst>
            </a:pPr>
            <a:r>
              <a:rPr lang="en-US" altLang="zh-CN" dirty="0" smtClean="0"/>
              <a:t>	</a:t>
            </a:r>
            <a:r>
              <a:rPr lang="en-US" altLang="zh-CN" sz="3200" b="1" dirty="0" smtClean="0">
                <a:solidFill>
                  <a:srgbClr val="FFFFFF"/>
                </a:solidFill>
                <a:latin typeface="Comic Sans MS" pitchFamily="18" charset="0"/>
                <a:cs typeface="Comic Sans MS" pitchFamily="18" charset="0"/>
              </a:rPr>
              <a:t>I.12</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The</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energy</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and</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momentum</a:t>
            </a:r>
            <a:r>
              <a:rPr lang="en-US" altLang="zh-CN" sz="3200" dirty="0" smtClean="0">
                <a:latin typeface="Times New Roman" pitchFamily="18" charset="0"/>
                <a:cs typeface="Times New Roman" pitchFamily="18" charset="0"/>
              </a:rPr>
              <a:t>  </a:t>
            </a:r>
            <a:r>
              <a:rPr lang="en-US" altLang="zh-CN" sz="3200" b="1" dirty="0" smtClean="0">
                <a:solidFill>
                  <a:srgbClr val="FFFFFF"/>
                </a:solidFill>
                <a:latin typeface="Comic Sans MS" pitchFamily="18" charset="0"/>
                <a:cs typeface="Comic Sans MS" pitchFamily="18" charset="0"/>
              </a:rPr>
              <a:t>fluxes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100"/>
              </a:lnSpc>
              <a:tabLst>
                <a:tab pos="584018" algn="l"/>
              </a:tabLst>
            </a:pPr>
            <a:r>
              <a:rPr lang="en-US" altLang="zh-CN" sz="2000" b="1"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b="1" dirty="0" smtClean="0">
                <a:solidFill>
                  <a:srgbClr val="000000"/>
                </a:solidFill>
                <a:latin typeface="Times New Roman" pitchFamily="18" charset="0"/>
                <a:cs typeface="Times New Roman" pitchFamily="18" charset="0"/>
              </a:rPr>
              <a:t>Flux:</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Let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us</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now</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consider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change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of</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unit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volume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in</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a</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fluid</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at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a</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fixed</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point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in</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space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(Eulerian</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coordinate).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unit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volume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is</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composed</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of</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two</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components,</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kinetic</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unit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volume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and</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internal</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unit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volume.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rate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of</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change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in</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unit</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volume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is,</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where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is</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internal</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energy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per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unit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mass.</a:t>
            </a:r>
          </a:p>
          <a:p>
            <a:pPr>
              <a:lnSpc>
                <a:spcPts val="1000"/>
              </a:lnSpc>
            </a:pPr>
            <a:endParaRPr lang="en-US" altLang="zh-CN" dirty="0" smtClean="0"/>
          </a:p>
          <a:p>
            <a:pPr>
              <a:lnSpc>
                <a:spcPts val="1000"/>
              </a:lnSpc>
            </a:pPr>
            <a:endParaRPr lang="en-US" altLang="zh-CN" dirty="0" smtClean="0"/>
          </a:p>
          <a:p>
            <a:pPr>
              <a:lnSpc>
                <a:spcPts val="2400"/>
              </a:lnSpc>
              <a:tabLst>
                <a:tab pos="584018" algn="l"/>
              </a:tabLst>
            </a:pP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first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component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can</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be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shown,</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using</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continuity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and</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Euler's</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equation,</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to</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satisfy</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equality,</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700"/>
              </a:lnSpc>
              <a:tabLst>
                <a:tab pos="584018" algn="l"/>
              </a:tabLst>
            </a:pPr>
            <a:r>
              <a:rPr lang="en-US" altLang="zh-CN" sz="2000" dirty="0" smtClean="0">
                <a:solidFill>
                  <a:srgbClr val="000000"/>
                </a:solidFill>
                <a:latin typeface="Times New Roman" pitchFamily="18" charset="0"/>
                <a:cs typeface="Times New Roman" pitchFamily="18" charset="0"/>
              </a:rPr>
              <a:t>Using</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thermodynamic</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relation</a:t>
            </a:r>
          </a:p>
          <a:p>
            <a:pPr>
              <a:lnSpc>
                <a:spcPts val="2200"/>
              </a:lnSpc>
              <a:tabLst>
                <a:tab pos="584018" algn="l"/>
              </a:tabLst>
            </a:pPr>
            <a:r>
              <a:rPr lang="en-US" altLang="zh-CN" sz="2000" dirty="0" smtClean="0">
                <a:solidFill>
                  <a:srgbClr val="000000"/>
                </a:solidFill>
                <a:latin typeface="Times New Roman" pitchFamily="18" charset="0"/>
                <a:cs typeface="Times New Roman" pitchFamily="18" charset="0"/>
              </a:rPr>
              <a:t>one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obtains</a:t>
            </a:r>
          </a:p>
        </p:txBody>
      </p:sp>
      <p:sp>
        <p:nvSpPr>
          <p:cNvPr id="10" name="TextBox 1"/>
          <p:cNvSpPr txBox="1"/>
          <p:nvPr/>
        </p:nvSpPr>
        <p:spPr>
          <a:xfrm>
            <a:off x="482601" y="6146802"/>
            <a:ext cx="5196935" cy="661705"/>
          </a:xfrm>
          <a:prstGeom prst="rect">
            <a:avLst/>
          </a:prstGeom>
          <a:noFill/>
        </p:spPr>
        <p:txBody>
          <a:bodyPr wrap="none" lIns="0" tIns="0" rIns="0" bIns="45706" rtlCol="0">
            <a:spAutoFit/>
          </a:bodyPr>
          <a:lstStyle/>
          <a:p>
            <a:pPr>
              <a:lnSpc>
                <a:spcPts val="2599"/>
              </a:lnSpc>
            </a:pPr>
            <a:r>
              <a:rPr lang="en-US" altLang="zh-CN" sz="2000" dirty="0" smtClean="0">
                <a:solidFill>
                  <a:srgbClr val="000000"/>
                </a:solidFill>
                <a:latin typeface="Times New Roman" pitchFamily="18" charset="0"/>
                <a:cs typeface="Times New Roman" pitchFamily="18" charset="0"/>
              </a:rPr>
              <a:t>For</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100" dirty="0" smtClean="0">
                <a:latin typeface="Times New Roman" pitchFamily="18" charset="0"/>
                <a:cs typeface="Times New Roman" pitchFamily="18" charset="0"/>
              </a:rPr>
              <a:t> </a:t>
            </a:r>
            <a:r>
              <a:rPr lang="en-US" altLang="zh-CN" sz="2100" dirty="0" smtClean="0">
                <a:solidFill>
                  <a:srgbClr val="000000"/>
                </a:solidFill>
                <a:latin typeface="Symbol" pitchFamily="18" charset="0"/>
                <a:cs typeface="Symbol" pitchFamily="18" charset="0"/>
              </a:rPr>
              <a:t>ρ</a:t>
            </a:r>
            <a:r>
              <a:rPr lang="en-US" altLang="zh-CN" sz="2000" i="1" dirty="0" smtClean="0">
                <a:solidFill>
                  <a:srgbClr val="000000"/>
                </a:solidFill>
                <a:latin typeface="Times New Roman" pitchFamily="18" charset="0"/>
                <a:cs typeface="Times New Roman" pitchFamily="18" charset="0"/>
              </a:rPr>
              <a:t>U</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part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we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use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thermodynamic</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relation</a:t>
            </a:r>
          </a:p>
          <a:p>
            <a:pPr>
              <a:lnSpc>
                <a:spcPts val="2200"/>
              </a:lnSpc>
            </a:pPr>
            <a:r>
              <a:rPr lang="en-US" altLang="zh-CN" sz="2000" dirty="0" smtClean="0">
                <a:solidFill>
                  <a:srgbClr val="000000"/>
                </a:solidFill>
                <a:latin typeface="Times New Roman" pitchFamily="18" charset="0"/>
                <a:cs typeface="Times New Roman" pitchFamily="18" charset="0"/>
              </a:rPr>
              <a:t>which</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leads</a:t>
            </a:r>
          </a:p>
        </p:txBody>
      </p:sp>
      <p:sp>
        <p:nvSpPr>
          <p:cNvPr id="11" name="TextBox 1"/>
          <p:cNvSpPr txBox="1"/>
          <p:nvPr/>
        </p:nvSpPr>
        <p:spPr>
          <a:xfrm>
            <a:off x="6502403" y="6477002"/>
            <a:ext cx="711733" cy="328281"/>
          </a:xfrm>
          <a:prstGeom prst="rect">
            <a:avLst/>
          </a:prstGeom>
          <a:noFill/>
        </p:spPr>
        <p:txBody>
          <a:bodyPr wrap="none" lIns="0" tIns="0" rIns="0" bIns="45706" rtlCol="0">
            <a:spAutoFit/>
          </a:bodyPr>
          <a:lstStyle/>
          <a:p>
            <a:pPr>
              <a:lnSpc>
                <a:spcPts val="2200"/>
              </a:lnSpc>
            </a:pPr>
            <a:r>
              <a:rPr lang="en-US" altLang="zh-CN" sz="2000" dirty="0" smtClean="0">
                <a:solidFill>
                  <a:srgbClr val="000000"/>
                </a:solidFill>
                <a:latin typeface="Times New Roman" pitchFamily="18" charset="0"/>
                <a:cs typeface="Times New Roman" pitchFamily="18" charset="0"/>
              </a:rPr>
              <a:t>(where</a:t>
            </a:r>
          </a:p>
        </p:txBody>
      </p:sp>
      <p:sp>
        <p:nvSpPr>
          <p:cNvPr id="12" name="TextBox 1"/>
          <p:cNvSpPr txBox="1"/>
          <p:nvPr/>
        </p:nvSpPr>
        <p:spPr>
          <a:xfrm>
            <a:off x="8915400" y="6477002"/>
            <a:ext cx="149080" cy="328281"/>
          </a:xfrm>
          <a:prstGeom prst="rect">
            <a:avLst/>
          </a:prstGeom>
          <a:noFill/>
        </p:spPr>
        <p:txBody>
          <a:bodyPr wrap="none" lIns="0" tIns="0" rIns="0" bIns="45706" rtlCol="0">
            <a:spAutoFit/>
          </a:bodyPr>
          <a:lstStyle/>
          <a:p>
            <a:pPr>
              <a:lnSpc>
                <a:spcPts val="2200"/>
              </a:lnSpc>
            </a:pPr>
            <a:r>
              <a:rPr lang="en-US" altLang="zh-CN" sz="2000" dirty="0" smtClean="0">
                <a:solidFill>
                  <a:srgbClr val="000000"/>
                </a:solidFill>
                <a:latin typeface="Times New Roman" pitchFamily="18" charset="0"/>
                <a:cs typeface="Times New Roman"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pic>
        <p:nvPicPr>
          <p:cNvPr id="5" name="Picture 4" descr="Cloud_over_A340_wing.JPG"/>
          <p:cNvPicPr>
            <a:picLocks noChangeAspect="1"/>
          </p:cNvPicPr>
          <p:nvPr/>
        </p:nvPicPr>
        <p:blipFill>
          <a:blip r:embed="rId2" cstate="print"/>
          <a:stretch>
            <a:fillRect/>
          </a:stretch>
        </p:blipFill>
        <p:spPr>
          <a:xfrm>
            <a:off x="-292100" y="1035050"/>
            <a:ext cx="10519833" cy="7889875"/>
          </a:xfrm>
          <a:prstGeom prst="rect">
            <a:avLst/>
          </a:prstGeom>
        </p:spPr>
      </p:pic>
      <p:sp>
        <p:nvSpPr>
          <p:cNvPr id="6" name="TextBox 1"/>
          <p:cNvSpPr txBox="1"/>
          <p:nvPr/>
        </p:nvSpPr>
        <p:spPr>
          <a:xfrm>
            <a:off x="1384300" y="273050"/>
            <a:ext cx="7436331" cy="687354"/>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Air Flow along Wing</a:t>
            </a:r>
          </a:p>
        </p:txBody>
      </p:sp>
      <p:sp>
        <p:nvSpPr>
          <p:cNvPr id="8" name="TextBox 7"/>
          <p:cNvSpPr txBox="1"/>
          <p:nvPr/>
        </p:nvSpPr>
        <p:spPr>
          <a:xfrm>
            <a:off x="7023100" y="2482850"/>
            <a:ext cx="3060700" cy="1200329"/>
          </a:xfrm>
          <a:prstGeom prst="rect">
            <a:avLst/>
          </a:prstGeom>
          <a:noFill/>
        </p:spPr>
        <p:txBody>
          <a:bodyPr wrap="square" rtlCol="0">
            <a:spAutoFit/>
          </a:bodyPr>
          <a:lstStyle/>
          <a:p>
            <a:r>
              <a:rPr lang="en-US" sz="1200" dirty="0" smtClean="0">
                <a:latin typeface="Comic Sans MS" pitchFamily="66" charset="0"/>
              </a:rPr>
              <a:t>airflow along the wing of an airplane:</a:t>
            </a:r>
          </a:p>
          <a:p>
            <a:endParaRPr lang="en-US" sz="1200" dirty="0" smtClean="0">
              <a:latin typeface="Comic Sans MS" pitchFamily="66" charset="0"/>
            </a:endParaRPr>
          </a:p>
          <a:p>
            <a:r>
              <a:rPr lang="en-US" sz="1200" dirty="0" smtClean="0">
                <a:latin typeface="Comic Sans MS" pitchFamily="66" charset="0"/>
              </a:rPr>
              <a:t>note the condensation over the upper part of the wing, where the higher flow speeds corresponds to a lower pressure and thus lower temperature.    </a:t>
            </a:r>
            <a:endParaRPr lang="en-US" sz="12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8" name="TextBox 7"/>
          <p:cNvSpPr txBox="1"/>
          <p:nvPr/>
        </p:nvSpPr>
        <p:spPr>
          <a:xfrm>
            <a:off x="317500" y="1492250"/>
            <a:ext cx="9601200" cy="6324808"/>
          </a:xfrm>
          <a:prstGeom prst="rect">
            <a:avLst/>
          </a:prstGeom>
          <a:noFill/>
        </p:spPr>
        <p:txBody>
          <a:bodyPr wrap="square" rtlCol="0">
            <a:spAutoFit/>
          </a:bodyPr>
          <a:lstStyle/>
          <a:p>
            <a:r>
              <a:rPr lang="en-US" sz="1500" dirty="0" smtClean="0">
                <a:solidFill>
                  <a:schemeClr val="bg1"/>
                </a:solidFill>
                <a:latin typeface="Comic Sans MS" pitchFamily="66" charset="0"/>
              </a:rPr>
              <a:t>One of the most interesting applications of the Bernoulli equation, </a:t>
            </a:r>
          </a:p>
          <a:p>
            <a:r>
              <a:rPr lang="en-US" sz="1500" dirty="0" smtClean="0">
                <a:solidFill>
                  <a:schemeClr val="bg1"/>
                </a:solidFill>
                <a:latin typeface="Comic Sans MS" pitchFamily="66" charset="0"/>
              </a:rPr>
              <a:t>is the </a:t>
            </a:r>
            <a:r>
              <a:rPr lang="en-US" sz="1500" i="1" dirty="0" smtClean="0">
                <a:solidFill>
                  <a:schemeClr val="bg1"/>
                </a:solidFill>
                <a:latin typeface="Comic Sans MS" pitchFamily="66" charset="0"/>
              </a:rPr>
              <a:t>flight of </a:t>
            </a:r>
            <a:r>
              <a:rPr lang="en-US" sz="1500" i="1" dirty="0" err="1" smtClean="0">
                <a:solidFill>
                  <a:schemeClr val="bg1"/>
                </a:solidFill>
                <a:latin typeface="Comic Sans MS" pitchFamily="66" charset="0"/>
              </a:rPr>
              <a:t>aeroplanes</a:t>
            </a:r>
            <a:r>
              <a:rPr lang="en-US" sz="1500" dirty="0" smtClean="0">
                <a:solidFill>
                  <a:schemeClr val="bg1"/>
                </a:solidFill>
                <a:latin typeface="Comic Sans MS" pitchFamily="66" charset="0"/>
              </a:rPr>
              <a:t>.</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Here we will provide a simplified explanation, based on the </a:t>
            </a:r>
          </a:p>
          <a:p>
            <a:r>
              <a:rPr lang="en-US" sz="1500" dirty="0" smtClean="0">
                <a:solidFill>
                  <a:schemeClr val="bg1"/>
                </a:solidFill>
                <a:latin typeface="Comic Sans MS" pitchFamily="66" charset="0"/>
              </a:rPr>
              <a:t>Bernoulli equation (reality is somewhat more complex).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Aeroplanes can fly because of the pressure difference between </a:t>
            </a:r>
          </a:p>
          <a:p>
            <a:r>
              <a:rPr lang="en-US" sz="1500" dirty="0" smtClean="0">
                <a:solidFill>
                  <a:schemeClr val="bg1"/>
                </a:solidFill>
                <a:latin typeface="Comic Sans MS" pitchFamily="66" charset="0"/>
              </a:rPr>
              <a:t>the flow below the wing and the flow over the wing*. This pressure </a:t>
            </a:r>
          </a:p>
          <a:p>
            <a:r>
              <a:rPr lang="en-US" sz="1500" dirty="0" smtClean="0">
                <a:solidFill>
                  <a:schemeClr val="bg1"/>
                </a:solidFill>
                <a:latin typeface="Comic Sans MS" pitchFamily="66" charset="0"/>
              </a:rPr>
              <a:t>difference results in a lift force that opposes the weight of the </a:t>
            </a:r>
          </a:p>
          <a:p>
            <a:r>
              <a:rPr lang="en-US" sz="1500" dirty="0" err="1" smtClean="0">
                <a:solidFill>
                  <a:schemeClr val="bg1"/>
                </a:solidFill>
                <a:latin typeface="Comic Sans MS" pitchFamily="66" charset="0"/>
              </a:rPr>
              <a:t>aeroplane</a:t>
            </a:r>
            <a:r>
              <a:rPr lang="en-US" sz="1500" dirty="0" smtClean="0">
                <a:solidFill>
                  <a:schemeClr val="bg1"/>
                </a:solidFill>
                <a:latin typeface="Comic Sans MS" pitchFamily="66" charset="0"/>
              </a:rPr>
              <a:t>  (note that similar lifting forces work on many different</a:t>
            </a:r>
          </a:p>
          <a:p>
            <a:r>
              <a:rPr lang="en-US" sz="1500" dirty="0" smtClean="0">
                <a:solidFill>
                  <a:schemeClr val="bg1"/>
                </a:solidFill>
                <a:latin typeface="Comic Sans MS" pitchFamily="66" charset="0"/>
              </a:rPr>
              <a:t>objects, </a:t>
            </a:r>
            <a:r>
              <a:rPr lang="en-US" sz="1500" dirty="0" err="1" smtClean="0">
                <a:solidFill>
                  <a:schemeClr val="bg1"/>
                </a:solidFill>
                <a:latin typeface="Comic Sans MS" pitchFamily="66" charset="0"/>
              </a:rPr>
              <a:t>eg</a:t>
            </a:r>
            <a:r>
              <a:rPr lang="en-US" sz="1500" dirty="0" smtClean="0">
                <a:solidFill>
                  <a:schemeClr val="bg1"/>
                </a:solidFill>
                <a:latin typeface="Comic Sans MS" pitchFamily="66" charset="0"/>
              </a:rPr>
              <a:t>. wings of mills or wind turbines, sails on a sailboat, </a:t>
            </a:r>
          </a:p>
          <a:p>
            <a:r>
              <a:rPr lang="en-US" sz="1500" dirty="0" err="1" smtClean="0">
                <a:solidFill>
                  <a:schemeClr val="bg1"/>
                </a:solidFill>
                <a:latin typeface="Comic Sans MS" pitchFamily="66" charset="0"/>
              </a:rPr>
              <a:t>propellors</a:t>
            </a:r>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rgbClr val="002060"/>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p:txBody>
      </p:sp>
      <p:sp>
        <p:nvSpPr>
          <p:cNvPr id="6" name="TextBox 1"/>
          <p:cNvSpPr txBox="1"/>
          <p:nvPr/>
        </p:nvSpPr>
        <p:spPr>
          <a:xfrm>
            <a:off x="1384300" y="273050"/>
            <a:ext cx="7436331" cy="687354"/>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Air Flow along Wing</a:t>
            </a:r>
          </a:p>
        </p:txBody>
      </p:sp>
      <p:sp>
        <p:nvSpPr>
          <p:cNvPr id="10" name="Up Arrow 9"/>
          <p:cNvSpPr/>
          <p:nvPr/>
        </p:nvSpPr>
        <p:spPr>
          <a:xfrm>
            <a:off x="6108700" y="4387850"/>
            <a:ext cx="304800" cy="2895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800px-Aeroforces.svg.png"/>
          <p:cNvPicPr>
            <a:picLocks noChangeAspect="1"/>
          </p:cNvPicPr>
          <p:nvPr/>
        </p:nvPicPr>
        <p:blipFill>
          <a:blip r:embed="rId3" cstate="print"/>
          <a:stretch>
            <a:fillRect/>
          </a:stretch>
        </p:blipFill>
        <p:spPr>
          <a:xfrm>
            <a:off x="6642100" y="1568450"/>
            <a:ext cx="3145585" cy="1443037"/>
          </a:xfrm>
          <a:prstGeom prst="rect">
            <a:avLst/>
          </a:prstGeom>
        </p:spPr>
      </p:pic>
      <p:sp>
        <p:nvSpPr>
          <p:cNvPr id="13" name="TextBox 12"/>
          <p:cNvSpPr txBox="1"/>
          <p:nvPr/>
        </p:nvSpPr>
        <p:spPr>
          <a:xfrm>
            <a:off x="7175500" y="3092450"/>
            <a:ext cx="2635658" cy="276999"/>
          </a:xfrm>
          <a:prstGeom prst="rect">
            <a:avLst/>
          </a:prstGeom>
          <a:noFill/>
        </p:spPr>
        <p:txBody>
          <a:bodyPr wrap="none" rtlCol="0">
            <a:spAutoFit/>
          </a:bodyPr>
          <a:lstStyle/>
          <a:p>
            <a:r>
              <a:rPr lang="en-US" sz="1200" dirty="0" smtClean="0">
                <a:solidFill>
                  <a:srgbClr val="C00000"/>
                </a:solidFill>
                <a:latin typeface="Comic Sans MS" pitchFamily="66" charset="0"/>
              </a:rPr>
              <a:t>Forces working on a wing – airfoil. </a:t>
            </a:r>
            <a:endParaRPr lang="en-US" sz="1200" dirty="0">
              <a:solidFill>
                <a:srgbClr val="C00000"/>
              </a:solidFill>
              <a:latin typeface="Comic Sans MS" pitchFamily="66" charset="0"/>
            </a:endParaRPr>
          </a:p>
        </p:txBody>
      </p:sp>
      <p:sp>
        <p:nvSpPr>
          <p:cNvPr id="14" name="TextBox 13"/>
          <p:cNvSpPr txBox="1"/>
          <p:nvPr/>
        </p:nvSpPr>
        <p:spPr>
          <a:xfrm>
            <a:off x="6642100" y="6369050"/>
            <a:ext cx="3886200" cy="1015663"/>
          </a:xfrm>
          <a:prstGeom prst="rect">
            <a:avLst/>
          </a:prstGeom>
          <a:noFill/>
        </p:spPr>
        <p:txBody>
          <a:bodyPr wrap="square" rtlCol="0">
            <a:spAutoFit/>
          </a:bodyPr>
          <a:lstStyle/>
          <a:p>
            <a:pPr>
              <a:buFont typeface="Arial" charset="0"/>
              <a:buChar char="•"/>
            </a:pPr>
            <a:r>
              <a:rPr lang="en-US" sz="1200" dirty="0" smtClean="0">
                <a:solidFill>
                  <a:schemeClr val="bg1">
                    <a:lumMod val="50000"/>
                    <a:lumOff val="50000"/>
                  </a:schemeClr>
                </a:solidFill>
                <a:latin typeface="Comic Sans MS" pitchFamily="66" charset="0"/>
              </a:rPr>
              <a:t> Jet fighters often are not kept aflight by   </a:t>
            </a:r>
          </a:p>
          <a:p>
            <a:r>
              <a:rPr lang="en-US" sz="1200" dirty="0" smtClean="0">
                <a:solidFill>
                  <a:schemeClr val="bg1">
                    <a:lumMod val="50000"/>
                    <a:lumOff val="50000"/>
                  </a:schemeClr>
                </a:solidFill>
                <a:latin typeface="Comic Sans MS" pitchFamily="66" charset="0"/>
              </a:rPr>
              <a:t>  Bernoulli.   Instead, they  have the thrust </a:t>
            </a:r>
          </a:p>
          <a:p>
            <a:r>
              <a:rPr lang="en-US" sz="1200" dirty="0" smtClean="0">
                <a:solidFill>
                  <a:schemeClr val="bg1">
                    <a:lumMod val="50000"/>
                    <a:lumOff val="50000"/>
                  </a:schemeClr>
                </a:solidFill>
                <a:latin typeface="Comic Sans MS" pitchFamily="66" charset="0"/>
              </a:rPr>
              <a:t>  of the jet motor, with vertical component, </a:t>
            </a:r>
          </a:p>
          <a:p>
            <a:r>
              <a:rPr lang="en-US" sz="1200" dirty="0" smtClean="0">
                <a:solidFill>
                  <a:schemeClr val="bg1">
                    <a:lumMod val="50000"/>
                    <a:lumOff val="50000"/>
                  </a:schemeClr>
                </a:solidFill>
                <a:latin typeface="Comic Sans MS" pitchFamily="66" charset="0"/>
              </a:rPr>
              <a:t>  to keep them in the air. </a:t>
            </a:r>
          </a:p>
          <a:p>
            <a:r>
              <a:rPr lang="en-US" sz="1200" dirty="0" smtClean="0">
                <a:solidFill>
                  <a:schemeClr val="bg1">
                    <a:lumMod val="50000"/>
                    <a:lumOff val="50000"/>
                  </a:schemeClr>
                </a:solidFill>
                <a:latin typeface="Comic Sans MS" pitchFamily="66" charset="0"/>
              </a:rPr>
              <a:t>  </a:t>
            </a:r>
          </a:p>
        </p:txBody>
      </p:sp>
      <p:sp>
        <p:nvSpPr>
          <p:cNvPr id="15" name="Rectangle 14"/>
          <p:cNvSpPr/>
          <p:nvPr/>
        </p:nvSpPr>
        <p:spPr>
          <a:xfrm>
            <a:off x="6565900" y="6369050"/>
            <a:ext cx="3352800" cy="91440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Karman_trefftz.gif"/>
          <p:cNvPicPr>
            <a:picLocks noChangeAspect="1"/>
          </p:cNvPicPr>
          <p:nvPr/>
        </p:nvPicPr>
        <p:blipFill>
          <a:blip r:embed="rId4" cstate="print"/>
          <a:stretch>
            <a:fillRect/>
          </a:stretch>
        </p:blipFill>
        <p:spPr>
          <a:xfrm>
            <a:off x="393700" y="4464050"/>
            <a:ext cx="5638800" cy="2819400"/>
          </a:xfrm>
          <a:prstGeom prst="rect">
            <a:avLst/>
          </a:prstGeom>
        </p:spPr>
      </p:pic>
      <p:sp>
        <p:nvSpPr>
          <p:cNvPr id="17" name="Rectangle 16"/>
          <p:cNvSpPr/>
          <p:nvPr/>
        </p:nvSpPr>
        <p:spPr>
          <a:xfrm>
            <a:off x="393700" y="4464050"/>
            <a:ext cx="5638800" cy="2819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89700" y="4464050"/>
            <a:ext cx="3429000" cy="1754326"/>
          </a:xfrm>
          <a:prstGeom prst="rect">
            <a:avLst/>
          </a:prstGeom>
          <a:noFill/>
        </p:spPr>
        <p:txBody>
          <a:bodyPr wrap="square" rtlCol="0">
            <a:spAutoFit/>
          </a:bodyPr>
          <a:lstStyle/>
          <a:p>
            <a:r>
              <a:rPr lang="en-US" sz="1200" dirty="0" smtClean="0">
                <a:solidFill>
                  <a:schemeClr val="bg1"/>
                </a:solidFill>
                <a:latin typeface="Comic Sans MS" pitchFamily="66" charset="0"/>
              </a:rPr>
              <a:t>Flow around an airfoil: the dots move with the flow. Note that the velocities are much higher at the upper surface than at the lower surface. The black dots are on timelines, which split into two — an upper and lower part — at the leading edge. The part of a timeline below the airfoil does not catch up with the one above ! Colors of the dots indicate streamlines.</a:t>
            </a:r>
            <a:endParaRPr lang="en-US" sz="1200" dirty="0"/>
          </a:p>
        </p:txBody>
      </p:sp>
      <p:sp>
        <p:nvSpPr>
          <p:cNvPr id="21" name="Rectangle 20"/>
          <p:cNvSpPr/>
          <p:nvPr/>
        </p:nvSpPr>
        <p:spPr>
          <a:xfrm>
            <a:off x="3289300" y="5073650"/>
            <a:ext cx="76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9925" name="Object 5"/>
          <p:cNvGraphicFramePr>
            <a:graphicFrameLocks noChangeAspect="1"/>
          </p:cNvGraphicFramePr>
          <p:nvPr/>
        </p:nvGraphicFramePr>
        <p:xfrm>
          <a:off x="3365500" y="5073650"/>
          <a:ext cx="687388" cy="409575"/>
        </p:xfrm>
        <a:graphic>
          <a:graphicData uri="http://schemas.openxmlformats.org/presentationml/2006/ole">
            <p:oleObj spid="_x0000_s209925" name="Equation" r:id="rId5" imgW="380880" imgH="228600" progId="Equation.DSMT4">
              <p:embed/>
            </p:oleObj>
          </a:graphicData>
        </a:graphic>
      </p:graphicFrame>
      <p:sp>
        <p:nvSpPr>
          <p:cNvPr id="22" name="Rectangle 21"/>
          <p:cNvSpPr/>
          <p:nvPr/>
        </p:nvSpPr>
        <p:spPr>
          <a:xfrm>
            <a:off x="3441700" y="6216650"/>
            <a:ext cx="76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9926" name="Object 6"/>
          <p:cNvGraphicFramePr>
            <a:graphicFrameLocks noChangeAspect="1"/>
          </p:cNvGraphicFramePr>
          <p:nvPr/>
        </p:nvGraphicFramePr>
        <p:xfrm>
          <a:off x="3517900" y="6216650"/>
          <a:ext cx="619125" cy="409575"/>
        </p:xfrm>
        <a:graphic>
          <a:graphicData uri="http://schemas.openxmlformats.org/presentationml/2006/ole">
            <p:oleObj spid="_x0000_s209926" name="Equation" r:id="rId6" imgW="342720" imgH="22860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500" y="1492250"/>
            <a:ext cx="9601200" cy="5632311"/>
          </a:xfrm>
          <a:prstGeom prst="rect">
            <a:avLst/>
          </a:prstGeom>
          <a:noFill/>
        </p:spPr>
        <p:txBody>
          <a:bodyPr wrap="square" rtlCol="0">
            <a:spAutoFit/>
          </a:bodyPr>
          <a:lstStyle/>
          <a:p>
            <a:r>
              <a:rPr lang="en-US" sz="1500" dirty="0" smtClean="0">
                <a:solidFill>
                  <a:schemeClr val="bg1"/>
                </a:solidFill>
                <a:latin typeface="Comic Sans MS" pitchFamily="66" charset="0"/>
              </a:rPr>
              <a:t>One of the most interesting applications of the Bernoulli equation, is the flight of </a:t>
            </a:r>
            <a:r>
              <a:rPr lang="en-US" sz="1500" dirty="0" err="1" smtClean="0">
                <a:solidFill>
                  <a:schemeClr val="bg1"/>
                </a:solidFill>
                <a:latin typeface="Comic Sans MS" pitchFamily="66" charset="0"/>
              </a:rPr>
              <a:t>aeroplanes</a:t>
            </a:r>
            <a:r>
              <a:rPr lang="en-US" sz="1500" dirty="0" smtClean="0">
                <a:solidFill>
                  <a:schemeClr val="bg1"/>
                </a:solidFill>
                <a:latin typeface="Comic Sans MS" pitchFamily="66" charset="0"/>
              </a:rPr>
              <a:t>.</a:t>
            </a:r>
          </a:p>
          <a:p>
            <a:r>
              <a:rPr lang="en-US" sz="1500" dirty="0" smtClean="0">
                <a:solidFill>
                  <a:schemeClr val="bg1"/>
                </a:solidFill>
                <a:latin typeface="Comic Sans MS" pitchFamily="66" charset="0"/>
              </a:rPr>
              <a:t>Here we will provide a simplified explanation, based on the Bernoulli equation (reality is somewhat </a:t>
            </a:r>
          </a:p>
          <a:p>
            <a:r>
              <a:rPr lang="en-US" sz="1500" dirty="0" smtClean="0">
                <a:solidFill>
                  <a:schemeClr val="bg1"/>
                </a:solidFill>
                <a:latin typeface="Comic Sans MS" pitchFamily="66" charset="0"/>
              </a:rPr>
              <a:t>more complex).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Aeroplanes can fly because of the pressure difference between </a:t>
            </a:r>
          </a:p>
          <a:p>
            <a:r>
              <a:rPr lang="en-US" sz="1500" dirty="0" smtClean="0">
                <a:solidFill>
                  <a:schemeClr val="bg1"/>
                </a:solidFill>
                <a:latin typeface="Comic Sans MS" pitchFamily="66" charset="0"/>
              </a:rPr>
              <a:t>the flow below the wing and the flow over the wing*. This pressure </a:t>
            </a:r>
          </a:p>
          <a:p>
            <a:r>
              <a:rPr lang="en-US" sz="1500" dirty="0" smtClean="0">
                <a:solidFill>
                  <a:schemeClr val="bg1"/>
                </a:solidFill>
                <a:latin typeface="Comic Sans MS" pitchFamily="66" charset="0"/>
              </a:rPr>
              <a:t>difference results in a lift force that opposes the weight of the </a:t>
            </a:r>
          </a:p>
          <a:p>
            <a:r>
              <a:rPr lang="en-US" sz="1500" dirty="0" err="1" smtClean="0">
                <a:solidFill>
                  <a:schemeClr val="bg1"/>
                </a:solidFill>
                <a:latin typeface="Comic Sans MS" pitchFamily="66" charset="0"/>
              </a:rPr>
              <a:t>aeroplane</a:t>
            </a:r>
            <a:r>
              <a:rPr lang="en-US" sz="1500" dirty="0" smtClean="0">
                <a:solidFill>
                  <a:schemeClr val="bg1"/>
                </a:solidFill>
                <a:latin typeface="Comic Sans MS" pitchFamily="66" charset="0"/>
              </a:rPr>
              <a:t>  (note that similar lifting forces work on many different</a:t>
            </a:r>
          </a:p>
          <a:p>
            <a:r>
              <a:rPr lang="en-US" sz="1500" dirty="0" smtClean="0">
                <a:solidFill>
                  <a:schemeClr val="bg1"/>
                </a:solidFill>
                <a:latin typeface="Comic Sans MS" pitchFamily="66" charset="0"/>
              </a:rPr>
              <a:t>objects, </a:t>
            </a:r>
            <a:r>
              <a:rPr lang="en-US" sz="1500" dirty="0" err="1" smtClean="0">
                <a:solidFill>
                  <a:schemeClr val="bg1"/>
                </a:solidFill>
                <a:latin typeface="Comic Sans MS" pitchFamily="66" charset="0"/>
              </a:rPr>
              <a:t>eg</a:t>
            </a:r>
            <a:r>
              <a:rPr lang="en-US" sz="1500" dirty="0" smtClean="0">
                <a:solidFill>
                  <a:schemeClr val="bg1"/>
                </a:solidFill>
                <a:latin typeface="Comic Sans MS" pitchFamily="66" charset="0"/>
              </a:rPr>
              <a:t>. wings of mills or wind turbines, sails on a sailboat, </a:t>
            </a:r>
          </a:p>
          <a:p>
            <a:r>
              <a:rPr lang="en-US" sz="1500" dirty="0" err="1" smtClean="0">
                <a:solidFill>
                  <a:schemeClr val="bg1"/>
                </a:solidFill>
                <a:latin typeface="Comic Sans MS" pitchFamily="66" charset="0"/>
              </a:rPr>
              <a:t>propellors</a:t>
            </a:r>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chemeClr val="bg1"/>
              </a:solidFill>
              <a:latin typeface="Comic Sans MS" pitchFamily="66" charset="0"/>
            </a:endParaRPr>
          </a:p>
          <a:p>
            <a:pPr marL="342900" indent="-342900"/>
            <a:endParaRPr lang="en-US" sz="1500" dirty="0" smtClean="0">
              <a:solidFill>
                <a:srgbClr val="002060"/>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pPr marL="342900" indent="-342900">
              <a:buAutoNum type="arabicParenR"/>
            </a:pPr>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p:txBody>
      </p:sp>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384300" y="273050"/>
            <a:ext cx="7436331" cy="687354"/>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Air Flow along Wing</a:t>
            </a:r>
          </a:p>
        </p:txBody>
      </p:sp>
      <p:pic>
        <p:nvPicPr>
          <p:cNvPr id="7" name="Picture 6" descr="302px-Streamlines_around_a_NACA_0012.svg.png"/>
          <p:cNvPicPr>
            <a:picLocks noChangeAspect="1"/>
          </p:cNvPicPr>
          <p:nvPr/>
        </p:nvPicPr>
        <p:blipFill>
          <a:blip r:embed="rId3" cstate="print"/>
          <a:stretch>
            <a:fillRect/>
          </a:stretch>
        </p:blipFill>
        <p:spPr>
          <a:xfrm>
            <a:off x="469900" y="4159250"/>
            <a:ext cx="5486400" cy="2979369"/>
          </a:xfrm>
          <a:prstGeom prst="rect">
            <a:avLst/>
          </a:prstGeom>
        </p:spPr>
      </p:pic>
      <p:sp>
        <p:nvSpPr>
          <p:cNvPr id="10" name="Up Arrow 9"/>
          <p:cNvSpPr/>
          <p:nvPr/>
        </p:nvSpPr>
        <p:spPr>
          <a:xfrm>
            <a:off x="6108700" y="4083050"/>
            <a:ext cx="304800" cy="2895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7874" name="Object 2"/>
          <p:cNvGraphicFramePr>
            <a:graphicFrameLocks noChangeAspect="1"/>
          </p:cNvGraphicFramePr>
          <p:nvPr/>
        </p:nvGraphicFramePr>
        <p:xfrm>
          <a:off x="1079500" y="4921250"/>
          <a:ext cx="687388" cy="409575"/>
        </p:xfrm>
        <a:graphic>
          <a:graphicData uri="http://schemas.openxmlformats.org/presentationml/2006/ole">
            <p:oleObj spid="_x0000_s207874" name="Equation" r:id="rId4" imgW="380880" imgH="228600" progId="Equation.DSMT4">
              <p:embed/>
            </p:oleObj>
          </a:graphicData>
        </a:graphic>
      </p:graphicFrame>
      <p:graphicFrame>
        <p:nvGraphicFramePr>
          <p:cNvPr id="207875" name="Object 3"/>
          <p:cNvGraphicFramePr>
            <a:graphicFrameLocks noChangeAspect="1"/>
          </p:cNvGraphicFramePr>
          <p:nvPr/>
        </p:nvGraphicFramePr>
        <p:xfrm>
          <a:off x="1079500" y="6292850"/>
          <a:ext cx="619125" cy="409575"/>
        </p:xfrm>
        <a:graphic>
          <a:graphicData uri="http://schemas.openxmlformats.org/presentationml/2006/ole">
            <p:oleObj spid="_x0000_s207875" name="Equation" r:id="rId5" imgW="342720" imgH="228600" progId="Equation.DSMT4">
              <p:embed/>
            </p:oleObj>
          </a:graphicData>
        </a:graphic>
      </p:graphicFrame>
      <p:graphicFrame>
        <p:nvGraphicFramePr>
          <p:cNvPr id="207876" name="Object 4"/>
          <p:cNvGraphicFramePr>
            <a:graphicFrameLocks noChangeAspect="1"/>
          </p:cNvGraphicFramePr>
          <p:nvPr/>
        </p:nvGraphicFramePr>
        <p:xfrm>
          <a:off x="4432300" y="6978650"/>
          <a:ext cx="1925638" cy="454025"/>
        </p:xfrm>
        <a:graphic>
          <a:graphicData uri="http://schemas.openxmlformats.org/presentationml/2006/ole">
            <p:oleObj spid="_x0000_s207876" name="Equation" r:id="rId6" imgW="1066680" imgH="253800" progId="Equation.DSMT4">
              <p:embed/>
            </p:oleObj>
          </a:graphicData>
        </a:graphic>
      </p:graphicFrame>
      <p:sp>
        <p:nvSpPr>
          <p:cNvPr id="16" name="TextBox 15"/>
          <p:cNvSpPr txBox="1"/>
          <p:nvPr/>
        </p:nvSpPr>
        <p:spPr>
          <a:xfrm>
            <a:off x="6489700" y="4006850"/>
            <a:ext cx="3505200" cy="2862322"/>
          </a:xfrm>
          <a:prstGeom prst="rect">
            <a:avLst/>
          </a:prstGeom>
          <a:noFill/>
        </p:spPr>
        <p:txBody>
          <a:bodyPr wrap="square" rtlCol="0">
            <a:spAutoFit/>
          </a:bodyPr>
          <a:lstStyle/>
          <a:p>
            <a:r>
              <a:rPr lang="en-US" sz="1500" dirty="0" smtClean="0">
                <a:solidFill>
                  <a:schemeClr val="bg1"/>
                </a:solidFill>
                <a:latin typeface="Comic Sans MS" pitchFamily="66" charset="0"/>
              </a:rPr>
              <a:t>Along the wing, the flow over the </a:t>
            </a:r>
          </a:p>
          <a:p>
            <a:r>
              <a:rPr lang="en-US" sz="1500" dirty="0" smtClean="0">
                <a:solidFill>
                  <a:schemeClr val="bg1"/>
                </a:solidFill>
                <a:latin typeface="Comic Sans MS" pitchFamily="66" charset="0"/>
              </a:rPr>
              <a:t>upper (longer) edge of the wing has </a:t>
            </a:r>
          </a:p>
          <a:p>
            <a:r>
              <a:rPr lang="en-US" sz="1500" dirty="0" smtClean="0">
                <a:solidFill>
                  <a:schemeClr val="bg1"/>
                </a:solidFill>
                <a:latin typeface="Comic Sans MS" pitchFamily="66" charset="0"/>
              </a:rPr>
              <a:t>a (considerably) higher velocity u</a:t>
            </a:r>
            <a:r>
              <a:rPr lang="en-US" sz="1500" baseline="-25000" dirty="0" smtClean="0">
                <a:solidFill>
                  <a:schemeClr val="bg1"/>
                </a:solidFill>
                <a:latin typeface="Comic Sans MS" pitchFamily="66" charset="0"/>
              </a:rPr>
              <a:t>u</a:t>
            </a:r>
            <a:r>
              <a:rPr lang="en-US" sz="1500" dirty="0" smtClean="0">
                <a:solidFill>
                  <a:schemeClr val="bg1"/>
                </a:solidFill>
                <a:latin typeface="Comic Sans MS" pitchFamily="66" charset="0"/>
              </a:rPr>
              <a:t> </a:t>
            </a:r>
          </a:p>
          <a:p>
            <a:r>
              <a:rPr lang="en-US" sz="1500" dirty="0" smtClean="0">
                <a:solidFill>
                  <a:schemeClr val="bg1"/>
                </a:solidFill>
                <a:latin typeface="Comic Sans MS" pitchFamily="66" charset="0"/>
              </a:rPr>
              <a:t>than below the wing, u</a:t>
            </a:r>
            <a:r>
              <a:rPr lang="en-US" sz="1500" baseline="-25000" dirty="0" smtClean="0">
                <a:solidFill>
                  <a:schemeClr val="bg1"/>
                </a:solidFill>
                <a:latin typeface="Comic Sans MS" pitchFamily="66" charset="0"/>
              </a:rPr>
              <a:t>l</a:t>
            </a:r>
            <a:r>
              <a:rPr lang="en-US" sz="1500" dirty="0" smtClean="0">
                <a:solidFill>
                  <a:schemeClr val="bg1"/>
                </a:solidFill>
                <a:latin typeface="Comic Sans MS" pitchFamily="66" charset="0"/>
              </a:rPr>
              <a:t> *.</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As a result (Bernoulli), the pressure</a:t>
            </a:r>
          </a:p>
          <a:p>
            <a:r>
              <a:rPr lang="en-US" sz="1500" dirty="0" smtClean="0">
                <a:solidFill>
                  <a:schemeClr val="bg1"/>
                </a:solidFill>
                <a:latin typeface="Comic Sans MS" pitchFamily="66" charset="0"/>
              </a:rPr>
              <a:t>p</a:t>
            </a:r>
            <a:r>
              <a:rPr lang="en-US" sz="1500" baseline="-25000" dirty="0" smtClean="0">
                <a:solidFill>
                  <a:schemeClr val="bg1"/>
                </a:solidFill>
                <a:latin typeface="Comic Sans MS" pitchFamily="66" charset="0"/>
              </a:rPr>
              <a:t>l</a:t>
            </a:r>
            <a:r>
              <a:rPr lang="en-US" sz="1500" dirty="0" smtClean="0">
                <a:solidFill>
                  <a:schemeClr val="bg1"/>
                </a:solidFill>
                <a:latin typeface="Comic Sans MS" pitchFamily="66" charset="0"/>
              </a:rPr>
              <a:t> at the lower end of the wing is </a:t>
            </a:r>
          </a:p>
          <a:p>
            <a:r>
              <a:rPr lang="en-US" sz="1500" dirty="0" smtClean="0">
                <a:solidFill>
                  <a:schemeClr val="bg1"/>
                </a:solidFill>
                <a:latin typeface="Comic Sans MS" pitchFamily="66" charset="0"/>
              </a:rPr>
              <a:t>higher than the pressure p</a:t>
            </a:r>
            <a:r>
              <a:rPr lang="en-US" sz="1500" baseline="-25000" dirty="0" smtClean="0">
                <a:solidFill>
                  <a:schemeClr val="bg1"/>
                </a:solidFill>
                <a:latin typeface="Comic Sans MS" pitchFamily="66" charset="0"/>
              </a:rPr>
              <a:t>u</a:t>
            </a:r>
            <a:r>
              <a:rPr lang="en-US" sz="1500" dirty="0" smtClean="0">
                <a:solidFill>
                  <a:schemeClr val="bg1"/>
                </a:solidFill>
                <a:latin typeface="Comic Sans MS" pitchFamily="66" charset="0"/>
              </a:rPr>
              <a:t> at the </a:t>
            </a:r>
          </a:p>
          <a:p>
            <a:r>
              <a:rPr lang="en-US" sz="1500" dirty="0" smtClean="0">
                <a:solidFill>
                  <a:schemeClr val="bg1"/>
                </a:solidFill>
                <a:latin typeface="Comic Sans MS" pitchFamily="66" charset="0"/>
              </a:rPr>
              <a:t>upper end.</a:t>
            </a: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The resulting pressure difference </a:t>
            </a:r>
          </a:p>
          <a:p>
            <a:r>
              <a:rPr lang="en-US" sz="1500" dirty="0" smtClean="0">
                <a:solidFill>
                  <a:schemeClr val="bg1"/>
                </a:solidFill>
                <a:latin typeface="Comic Sans MS" pitchFamily="66" charset="0"/>
              </a:rPr>
              <a:t>generates a lift force F</a:t>
            </a:r>
            <a:r>
              <a:rPr lang="en-US" sz="1500" baseline="-25000" dirty="0" smtClean="0">
                <a:solidFill>
                  <a:schemeClr val="bg1"/>
                </a:solidFill>
                <a:latin typeface="Comic Sans MS" pitchFamily="66" charset="0"/>
              </a:rPr>
              <a:t>lift </a:t>
            </a:r>
            <a:endParaRPr lang="en-US" sz="1500" baseline="-25000" dirty="0">
              <a:solidFill>
                <a:schemeClr val="bg1"/>
              </a:solidFill>
              <a:latin typeface="Comic Sans MS" pitchFamily="66" charset="0"/>
            </a:endParaRPr>
          </a:p>
        </p:txBody>
      </p:sp>
      <p:sp>
        <p:nvSpPr>
          <p:cNvPr id="17" name="Rectangle 16"/>
          <p:cNvSpPr/>
          <p:nvPr/>
        </p:nvSpPr>
        <p:spPr>
          <a:xfrm>
            <a:off x="6565900" y="6902450"/>
            <a:ext cx="3352800" cy="53340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42100" y="6978650"/>
            <a:ext cx="3200400" cy="461665"/>
          </a:xfrm>
          <a:prstGeom prst="rect">
            <a:avLst/>
          </a:prstGeom>
          <a:noFill/>
        </p:spPr>
        <p:txBody>
          <a:bodyPr wrap="square" rtlCol="0">
            <a:spAutoFit/>
          </a:bodyPr>
          <a:lstStyle/>
          <a:p>
            <a:r>
              <a:rPr lang="en-US" sz="1200" dirty="0" smtClean="0">
                <a:solidFill>
                  <a:schemeClr val="bg1">
                    <a:lumMod val="50000"/>
                    <a:lumOff val="50000"/>
                  </a:schemeClr>
                </a:solidFill>
                <a:latin typeface="Comic Sans MS" pitchFamily="66" charset="0"/>
              </a:rPr>
              <a:t>The usual assumption of equal </a:t>
            </a:r>
            <a:r>
              <a:rPr lang="en-US" sz="1200" dirty="0" err="1" smtClean="0">
                <a:solidFill>
                  <a:schemeClr val="bg1">
                    <a:lumMod val="50000"/>
                    <a:lumOff val="50000"/>
                  </a:schemeClr>
                </a:solidFill>
                <a:latin typeface="Comic Sans MS" pitchFamily="66" charset="0"/>
              </a:rPr>
              <a:t>crosstime</a:t>
            </a:r>
            <a:r>
              <a:rPr lang="en-US" sz="1200" dirty="0" smtClean="0">
                <a:solidFill>
                  <a:schemeClr val="bg1">
                    <a:lumMod val="50000"/>
                    <a:lumOff val="50000"/>
                  </a:schemeClr>
                </a:solidFill>
                <a:latin typeface="Comic Sans MS" pitchFamily="66" charset="0"/>
              </a:rPr>
              <a:t> </a:t>
            </a:r>
          </a:p>
          <a:p>
            <a:r>
              <a:rPr lang="en-US" sz="1200" dirty="0" smtClean="0">
                <a:solidFill>
                  <a:schemeClr val="bg1">
                    <a:lumMod val="50000"/>
                    <a:lumOff val="50000"/>
                  </a:schemeClr>
                </a:solidFill>
                <a:latin typeface="Comic Sans MS" pitchFamily="66" charset="0"/>
              </a:rPr>
              <a:t>of upper and lower flow is not correct. </a:t>
            </a:r>
            <a:endParaRPr lang="en-US" sz="1200" dirty="0">
              <a:solidFill>
                <a:schemeClr val="bg1">
                  <a:lumMod val="50000"/>
                  <a:lumOff val="50000"/>
                </a:schemeClr>
              </a:solidFill>
              <a:latin typeface="Comic Sans MS" pitchFamily="66" charset="0"/>
            </a:endParaRPr>
          </a:p>
        </p:txBody>
      </p:sp>
      <p:sp>
        <p:nvSpPr>
          <p:cNvPr id="19" name="TextBox 18"/>
          <p:cNvSpPr txBox="1"/>
          <p:nvPr/>
        </p:nvSpPr>
        <p:spPr>
          <a:xfrm>
            <a:off x="393700" y="1568450"/>
            <a:ext cx="9220200" cy="2631490"/>
          </a:xfrm>
          <a:prstGeom prst="rect">
            <a:avLst/>
          </a:prstGeom>
          <a:noFill/>
        </p:spPr>
        <p:txBody>
          <a:bodyPr wrap="square" rtlCol="0">
            <a:spAutoFit/>
          </a:bodyPr>
          <a:lstStyle/>
          <a:p>
            <a:r>
              <a:rPr lang="en-US" sz="1500" dirty="0" smtClean="0">
                <a:solidFill>
                  <a:schemeClr val="bg1"/>
                </a:solidFill>
                <a:latin typeface="Comic Sans MS" pitchFamily="66" charset="0"/>
              </a:rPr>
              <a:t>According to Bernoulli, </a:t>
            </a:r>
          </a:p>
          <a:p>
            <a:r>
              <a:rPr lang="en-US" sz="1500" dirty="0" smtClean="0">
                <a:solidFill>
                  <a:schemeClr val="bg1"/>
                </a:solidFill>
                <a:latin typeface="Comic Sans MS" pitchFamily="66" charset="0"/>
              </a:rPr>
              <a:t>the Bernoulli function B is constant along any </a:t>
            </a:r>
            <a:r>
              <a:rPr lang="en-US" sz="1500" i="1" dirty="0" smtClean="0">
                <a:solidFill>
                  <a:schemeClr val="bg1"/>
                </a:solidFill>
                <a:latin typeface="Comic Sans MS" pitchFamily="66" charset="0"/>
              </a:rPr>
              <a:t>streamline.</a:t>
            </a:r>
          </a:p>
          <a:p>
            <a:r>
              <a:rPr lang="en-US" sz="1500" dirty="0" smtClean="0">
                <a:solidFill>
                  <a:schemeClr val="bg1"/>
                </a:solidFill>
                <a:latin typeface="Comic Sans MS" pitchFamily="66" charset="0"/>
              </a:rPr>
              <a:t>Thus, for a horizontally flying plane, we have that</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1)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2)                                                      (Continuity eqn.)       </a:t>
            </a:r>
          </a:p>
          <a:p>
            <a:endParaRPr lang="en-US" sz="1500" dirty="0" smtClean="0">
              <a:solidFill>
                <a:schemeClr val="bg1"/>
              </a:solidFill>
              <a:latin typeface="Comic Sans MS" pitchFamily="66" charset="0"/>
            </a:endParaRPr>
          </a:p>
          <a:p>
            <a:endParaRPr lang="en-US" sz="1500" dirty="0">
              <a:solidFill>
                <a:schemeClr val="bg1"/>
              </a:solidFill>
              <a:latin typeface="Comic Sans MS" pitchFamily="66" charset="0"/>
            </a:endParaRPr>
          </a:p>
        </p:txBody>
      </p:sp>
      <p:graphicFrame>
        <p:nvGraphicFramePr>
          <p:cNvPr id="207877" name="Object 5"/>
          <p:cNvGraphicFramePr>
            <a:graphicFrameLocks noChangeAspect="1"/>
          </p:cNvGraphicFramePr>
          <p:nvPr/>
        </p:nvGraphicFramePr>
        <p:xfrm>
          <a:off x="1003300" y="2482850"/>
          <a:ext cx="3167062" cy="752475"/>
        </p:xfrm>
        <a:graphic>
          <a:graphicData uri="http://schemas.openxmlformats.org/presentationml/2006/ole">
            <p:oleObj spid="_x0000_s207877" name="Equation" r:id="rId7" imgW="1752480" imgH="419040" progId="Equation.DSMT4">
              <p:embed/>
            </p:oleObj>
          </a:graphicData>
        </a:graphic>
      </p:graphicFrame>
      <p:graphicFrame>
        <p:nvGraphicFramePr>
          <p:cNvPr id="207878" name="Object 6"/>
          <p:cNvGraphicFramePr>
            <a:graphicFrameLocks noChangeAspect="1"/>
          </p:cNvGraphicFramePr>
          <p:nvPr/>
        </p:nvGraphicFramePr>
        <p:xfrm>
          <a:off x="1003300" y="3321050"/>
          <a:ext cx="1630362" cy="409575"/>
        </p:xfrm>
        <a:graphic>
          <a:graphicData uri="http://schemas.openxmlformats.org/presentationml/2006/ole">
            <p:oleObj spid="_x0000_s207878" name="Equation" r:id="rId8" imgW="901440" imgH="228600" progId="Equation.DSMT4">
              <p:embed/>
            </p:oleObj>
          </a:graphicData>
        </a:graphic>
      </p:graphicFrame>
      <p:sp>
        <p:nvSpPr>
          <p:cNvPr id="22" name="Rectangle 21"/>
          <p:cNvSpPr/>
          <p:nvPr/>
        </p:nvSpPr>
        <p:spPr>
          <a:xfrm>
            <a:off x="317500" y="2482850"/>
            <a:ext cx="5638800" cy="1447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7879" name="Object 7"/>
          <p:cNvGraphicFramePr>
            <a:graphicFrameLocks noChangeAspect="1"/>
          </p:cNvGraphicFramePr>
          <p:nvPr/>
        </p:nvGraphicFramePr>
        <p:xfrm>
          <a:off x="6794500" y="2635250"/>
          <a:ext cx="2638425" cy="912986"/>
        </p:xfrm>
        <a:graphic>
          <a:graphicData uri="http://schemas.openxmlformats.org/presentationml/2006/ole">
            <p:oleObj spid="_x0000_s207879" name="Equation" r:id="rId9" imgW="1130040" imgH="393480" progId="Equation.DSMT4">
              <p:embed/>
            </p:oleObj>
          </a:graphicData>
        </a:graphic>
      </p:graphicFrame>
      <p:sp>
        <p:nvSpPr>
          <p:cNvPr id="24" name="Rectangle 23"/>
          <p:cNvSpPr/>
          <p:nvPr/>
        </p:nvSpPr>
        <p:spPr>
          <a:xfrm>
            <a:off x="6642100" y="2482850"/>
            <a:ext cx="2895600" cy="1447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032500" y="3016250"/>
            <a:ext cx="533400" cy="304800"/>
          </a:xfrm>
          <a:prstGeom prst="rightArrow">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642100" y="1797050"/>
            <a:ext cx="3200400" cy="646331"/>
          </a:xfrm>
          <a:prstGeom prst="rect">
            <a:avLst/>
          </a:prstGeom>
          <a:noFill/>
        </p:spPr>
        <p:txBody>
          <a:bodyPr wrap="square" rtlCol="0">
            <a:spAutoFit/>
          </a:bodyPr>
          <a:lstStyle/>
          <a:p>
            <a:r>
              <a:rPr lang="en-US" sz="1200" dirty="0" smtClean="0">
                <a:solidFill>
                  <a:schemeClr val="bg1"/>
                </a:solidFill>
                <a:latin typeface="Comic Sans MS" pitchFamily="66" charset="0"/>
              </a:rPr>
              <a:t>C</a:t>
            </a:r>
            <a:r>
              <a:rPr lang="en-US" sz="1200" baseline="-25000" dirty="0" smtClean="0">
                <a:solidFill>
                  <a:schemeClr val="bg1"/>
                </a:solidFill>
                <a:latin typeface="Comic Sans MS" pitchFamily="66" charset="0"/>
              </a:rPr>
              <a:t>L</a:t>
            </a:r>
            <a:r>
              <a:rPr lang="en-US" sz="1200" dirty="0" smtClean="0">
                <a:solidFill>
                  <a:schemeClr val="bg1"/>
                </a:solidFill>
                <a:latin typeface="Comic Sans MS" pitchFamily="66" charset="0"/>
              </a:rPr>
              <a:t> is the lift coefficient, dependent on </a:t>
            </a:r>
          </a:p>
          <a:p>
            <a:r>
              <a:rPr lang="en-US" sz="1200" dirty="0" smtClean="0">
                <a:solidFill>
                  <a:schemeClr val="bg1"/>
                </a:solidFill>
                <a:latin typeface="Comic Sans MS" pitchFamily="66" charset="0"/>
              </a:rPr>
              <a:t>various factors, including the angle of wing </a:t>
            </a:r>
            <a:r>
              <a:rPr lang="en-US" sz="1200" dirty="0" err="1" smtClean="0">
                <a:solidFill>
                  <a:schemeClr val="bg1"/>
                </a:solidFill>
                <a:latin typeface="Comic Sans MS" pitchFamily="66" charset="0"/>
              </a:rPr>
              <a:t>wrt</a:t>
            </a:r>
            <a:r>
              <a:rPr lang="en-US" sz="1200" dirty="0" smtClean="0">
                <a:solidFill>
                  <a:schemeClr val="bg1"/>
                </a:solidFill>
                <a:latin typeface="Comic Sans MS" pitchFamily="66" charset="0"/>
              </a:rPr>
              <a:t>. air.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19" name="TextBox 18"/>
          <p:cNvSpPr txBox="1"/>
          <p:nvPr/>
        </p:nvSpPr>
        <p:spPr>
          <a:xfrm>
            <a:off x="393700" y="1568450"/>
            <a:ext cx="9220200" cy="5632311"/>
          </a:xfrm>
          <a:prstGeom prst="rect">
            <a:avLst/>
          </a:prstGeom>
          <a:noFill/>
        </p:spPr>
        <p:txBody>
          <a:bodyPr wrap="square" rtlCol="0">
            <a:spAutoFit/>
          </a:bodyPr>
          <a:lstStyle/>
          <a:p>
            <a:r>
              <a:rPr lang="en-US" sz="1500" dirty="0" smtClean="0">
                <a:solidFill>
                  <a:schemeClr val="bg1"/>
                </a:solidFill>
                <a:latin typeface="Comic Sans MS" pitchFamily="66" charset="0"/>
              </a:rPr>
              <a:t>With the pressure difference between lower and </a:t>
            </a:r>
          </a:p>
          <a:p>
            <a:r>
              <a:rPr lang="en-US" sz="1500" dirty="0" smtClean="0">
                <a:solidFill>
                  <a:schemeClr val="bg1"/>
                </a:solidFill>
                <a:latin typeface="Comic Sans MS" pitchFamily="66" charset="0"/>
              </a:rPr>
              <a:t>upper wing being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the total effective lift force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is, with  A the “effective”  </a:t>
            </a:r>
            <a:r>
              <a:rPr lang="en-US" sz="1500" dirty="0" err="1" smtClean="0">
                <a:solidFill>
                  <a:schemeClr val="bg1"/>
                </a:solidFill>
                <a:latin typeface="Comic Sans MS" pitchFamily="66" charset="0"/>
              </a:rPr>
              <a:t>planform</a:t>
            </a:r>
            <a:r>
              <a:rPr lang="en-US" sz="1500" dirty="0" smtClean="0">
                <a:solidFill>
                  <a:schemeClr val="bg1"/>
                </a:solidFill>
                <a:latin typeface="Comic Sans MS" pitchFamily="66" charset="0"/>
              </a:rPr>
              <a:t> area , and </a:t>
            </a:r>
          </a:p>
          <a:p>
            <a:r>
              <a:rPr lang="en-US" sz="1500" dirty="0" smtClean="0">
                <a:solidFill>
                  <a:schemeClr val="bg1"/>
                </a:solidFill>
                <a:latin typeface="Comic Sans MS" pitchFamily="66" charset="0"/>
              </a:rPr>
              <a:t>C</a:t>
            </a:r>
            <a:r>
              <a:rPr lang="en-US" sz="1500" baseline="-25000" dirty="0" smtClean="0">
                <a:solidFill>
                  <a:schemeClr val="bg1"/>
                </a:solidFill>
                <a:latin typeface="Comic Sans MS" pitchFamily="66" charset="0"/>
              </a:rPr>
              <a:t>L</a:t>
            </a:r>
            <a:r>
              <a:rPr lang="en-US" sz="1500" dirty="0" smtClean="0">
                <a:solidFill>
                  <a:schemeClr val="bg1"/>
                </a:solidFill>
                <a:latin typeface="Comic Sans MS" pitchFamily="66" charset="0"/>
              </a:rPr>
              <a:t> the lift coefficient, </a:t>
            </a: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endParaRPr lang="en-US" sz="1500" dirty="0" smtClean="0">
              <a:solidFill>
                <a:schemeClr val="bg1"/>
              </a:solidFill>
              <a:latin typeface="Comic Sans MS" pitchFamily="66" charset="0"/>
            </a:endParaRPr>
          </a:p>
          <a:p>
            <a:r>
              <a:rPr lang="en-US" sz="1500" dirty="0" smtClean="0">
                <a:solidFill>
                  <a:schemeClr val="bg1"/>
                </a:solidFill>
                <a:latin typeface="Comic Sans MS" pitchFamily="66" charset="0"/>
              </a:rPr>
              <a:t>In other words, we need a certain speed V and </a:t>
            </a:r>
          </a:p>
          <a:p>
            <a:r>
              <a:rPr lang="en-US" sz="1500" dirty="0" err="1" smtClean="0">
                <a:solidFill>
                  <a:schemeClr val="bg1"/>
                </a:solidFill>
                <a:latin typeface="Comic Sans MS" pitchFamily="66" charset="0"/>
              </a:rPr>
              <a:t>planarea</a:t>
            </a:r>
            <a:r>
              <a:rPr lang="en-US" sz="1500" dirty="0" smtClean="0">
                <a:solidFill>
                  <a:schemeClr val="bg1"/>
                </a:solidFill>
                <a:latin typeface="Comic Sans MS" pitchFamily="66" charset="0"/>
              </a:rPr>
              <a:t> A to get sufficient lift force to lift </a:t>
            </a:r>
          </a:p>
          <a:p>
            <a:r>
              <a:rPr lang="en-US" sz="1500" dirty="0" smtClean="0">
                <a:solidFill>
                  <a:schemeClr val="bg1"/>
                </a:solidFill>
                <a:latin typeface="Comic Sans MS" pitchFamily="66" charset="0"/>
              </a:rPr>
              <a:t>a plane into the air …  (see right) … </a:t>
            </a:r>
          </a:p>
          <a:p>
            <a:endParaRPr lang="en-US" sz="1500" dirty="0" smtClean="0">
              <a:solidFill>
                <a:schemeClr val="bg1"/>
              </a:solidFill>
              <a:latin typeface="Comic Sans MS" pitchFamily="66" charset="0"/>
            </a:endParaRPr>
          </a:p>
          <a:p>
            <a:endParaRPr lang="en-US" sz="1500" dirty="0">
              <a:solidFill>
                <a:schemeClr val="bg1"/>
              </a:solidFill>
              <a:latin typeface="Comic Sans MS" pitchFamily="66" charset="0"/>
            </a:endParaRPr>
          </a:p>
        </p:txBody>
      </p:sp>
      <p:sp>
        <p:nvSpPr>
          <p:cNvPr id="6" name="TextBox 1"/>
          <p:cNvSpPr txBox="1"/>
          <p:nvPr/>
        </p:nvSpPr>
        <p:spPr>
          <a:xfrm>
            <a:off x="1384300" y="273050"/>
            <a:ext cx="7436331" cy="687354"/>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Air Flow along Wing</a:t>
            </a:r>
          </a:p>
        </p:txBody>
      </p:sp>
      <p:graphicFrame>
        <p:nvGraphicFramePr>
          <p:cNvPr id="207876" name="Object 4"/>
          <p:cNvGraphicFramePr>
            <a:graphicFrameLocks noChangeAspect="1"/>
          </p:cNvGraphicFramePr>
          <p:nvPr/>
        </p:nvGraphicFramePr>
        <p:xfrm>
          <a:off x="1460500" y="3016250"/>
          <a:ext cx="2096422" cy="494292"/>
        </p:xfrm>
        <a:graphic>
          <a:graphicData uri="http://schemas.openxmlformats.org/presentationml/2006/ole">
            <p:oleObj spid="_x0000_s210948" name="Equation" r:id="rId4" imgW="1066680" imgH="253800" progId="Equation.DSMT4">
              <p:embed/>
            </p:oleObj>
          </a:graphicData>
        </a:graphic>
      </p:graphicFrame>
      <p:sp>
        <p:nvSpPr>
          <p:cNvPr id="22" name="Rectangle 21"/>
          <p:cNvSpPr/>
          <p:nvPr/>
        </p:nvSpPr>
        <p:spPr>
          <a:xfrm>
            <a:off x="317500" y="1568450"/>
            <a:ext cx="4648200" cy="3962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7879" name="Object 7"/>
          <p:cNvGraphicFramePr>
            <a:graphicFrameLocks noChangeAspect="1"/>
          </p:cNvGraphicFramePr>
          <p:nvPr/>
        </p:nvGraphicFramePr>
        <p:xfrm>
          <a:off x="1460500" y="2025650"/>
          <a:ext cx="2037216" cy="704947"/>
        </p:xfrm>
        <a:graphic>
          <a:graphicData uri="http://schemas.openxmlformats.org/presentationml/2006/ole">
            <p:oleObj spid="_x0000_s210951" name="Equation" r:id="rId5" imgW="1130040" imgH="393480" progId="Equation.DSMT4">
              <p:embed/>
            </p:oleObj>
          </a:graphicData>
        </a:graphic>
      </p:graphicFrame>
      <p:sp>
        <p:nvSpPr>
          <p:cNvPr id="24" name="Rectangle 23"/>
          <p:cNvSpPr/>
          <p:nvPr/>
        </p:nvSpPr>
        <p:spPr>
          <a:xfrm>
            <a:off x="1308100" y="4464050"/>
            <a:ext cx="2514600" cy="914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0952" name="Object 8"/>
          <p:cNvGraphicFramePr>
            <a:graphicFrameLocks noChangeAspect="1"/>
          </p:cNvGraphicFramePr>
          <p:nvPr/>
        </p:nvGraphicFramePr>
        <p:xfrm>
          <a:off x="1536700" y="4540250"/>
          <a:ext cx="2030412" cy="781050"/>
        </p:xfrm>
        <a:graphic>
          <a:graphicData uri="http://schemas.openxmlformats.org/presentationml/2006/ole">
            <p:oleObj spid="_x0000_s210952" name="Equation" r:id="rId6" imgW="1015920" imgH="393480" progId="Equation.DSMT4">
              <p:embed/>
            </p:oleObj>
          </a:graphicData>
        </a:graphic>
      </p:graphicFrame>
      <p:pic>
        <p:nvPicPr>
          <p:cNvPr id="21" name="Picture 20" descr="Airbus_A380.jpg"/>
          <p:cNvPicPr>
            <a:picLocks noChangeAspect="1"/>
          </p:cNvPicPr>
          <p:nvPr/>
        </p:nvPicPr>
        <p:blipFill>
          <a:blip r:embed="rId7" cstate="print"/>
          <a:stretch>
            <a:fillRect/>
          </a:stretch>
        </p:blipFill>
        <p:spPr>
          <a:xfrm>
            <a:off x="5270500" y="4337050"/>
            <a:ext cx="4648200" cy="3098800"/>
          </a:xfrm>
          <a:prstGeom prst="rect">
            <a:avLst/>
          </a:prstGeom>
        </p:spPr>
      </p:pic>
      <p:sp>
        <p:nvSpPr>
          <p:cNvPr id="26" name="Rectangle 25"/>
          <p:cNvSpPr/>
          <p:nvPr/>
        </p:nvSpPr>
        <p:spPr>
          <a:xfrm>
            <a:off x="5270500" y="4311650"/>
            <a:ext cx="4648200" cy="3124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270500" y="1568450"/>
            <a:ext cx="46482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Science_experiment_-_Fluid_Mechanics.mpeg">
            <a:hlinkClick r:id="" action="ppaction://media"/>
          </p:cNvPr>
          <p:cNvPicPr>
            <a:picLocks noRot="1" noChangeAspect="1"/>
          </p:cNvPicPr>
          <p:nvPr>
            <a:videoFile r:link="rId2"/>
          </p:nvPr>
        </p:nvPicPr>
        <p:blipFill>
          <a:blip r:embed="rId8" cstate="print"/>
          <a:stretch>
            <a:fillRect/>
          </a:stretch>
        </p:blipFill>
        <p:spPr>
          <a:xfrm>
            <a:off x="5880100" y="1568450"/>
            <a:ext cx="3454400" cy="2590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
                                        </p:tgtEl>
                                      </p:cBhvr>
                                    </p:cmd>
                                  </p:childTnLst>
                                </p:cTn>
                              </p:par>
                            </p:childTnLst>
                          </p:cTn>
                        </p:par>
                      </p:childTnLst>
                    </p:cTn>
                  </p:par>
                </p:childTnLst>
              </p:cTn>
              <p:nextCondLst>
                <p:cond evt="onClick" delay="0">
                  <p:tgtEl>
                    <p:spTgt spid="29"/>
                  </p:tgtEl>
                </p:cond>
              </p:nextCondLst>
            </p:seq>
            <p:video>
              <p:cMediaNode>
                <p:cTn id="7" fill="hold" display="0">
                  <p:stCondLst>
                    <p:cond delay="indefinite"/>
                  </p:stCondLst>
                  <p:endCondLst>
                    <p:cond evt="onNext" delay="0">
                      <p:tgtEl>
                        <p:sldTgt/>
                      </p:tgtEl>
                    </p:cond>
                    <p:cond evt="onPrev" delay="0">
                      <p:tgtEl>
                        <p:sldTgt/>
                      </p:tgtEl>
                    </p:cond>
                  </p:endCondLst>
                </p:cTn>
                <p:tgtEl>
                  <p:spTgt spid="2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 y="1339850"/>
            <a:ext cx="10079990" cy="6219190"/>
          </a:xfrm>
          <a:custGeom>
            <a:avLst/>
            <a:gdLst>
              <a:gd name="connsiteX0" fmla="*/ 0 w 10079990"/>
              <a:gd name="connsiteY0" fmla="*/ 0 h 7559040"/>
              <a:gd name="connsiteX1" fmla="*/ 10079990 w 10079990"/>
              <a:gd name="connsiteY1" fmla="*/ 0 h 7559040"/>
              <a:gd name="connsiteX2" fmla="*/ 10079990 w 10079990"/>
              <a:gd name="connsiteY2" fmla="*/ 7559040 h 7559040"/>
              <a:gd name="connsiteX3" fmla="*/ 0 w 10079990"/>
              <a:gd name="connsiteY3" fmla="*/ 7559040 h 7559040"/>
              <a:gd name="connsiteX4" fmla="*/ 0 w 10079990"/>
              <a:gd name="connsiteY4" fmla="*/ 0 h 75590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79990" h="7559040">
                <a:moveTo>
                  <a:pt x="0" y="0"/>
                </a:moveTo>
                <a:lnTo>
                  <a:pt x="10079990" y="0"/>
                </a:lnTo>
                <a:lnTo>
                  <a:pt x="10079990" y="7559040"/>
                </a:lnTo>
                <a:lnTo>
                  <a:pt x="0" y="755904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zh-CN" altLang="en-US"/>
          </a:p>
        </p:txBody>
      </p:sp>
      <p:sp>
        <p:nvSpPr>
          <p:cNvPr id="6" name="TextBox 1"/>
          <p:cNvSpPr txBox="1"/>
          <p:nvPr/>
        </p:nvSpPr>
        <p:spPr>
          <a:xfrm>
            <a:off x="1384300" y="273050"/>
            <a:ext cx="7436331" cy="687354"/>
          </a:xfrm>
          <a:prstGeom prst="rect">
            <a:avLst/>
          </a:prstGeom>
          <a:noFill/>
        </p:spPr>
        <p:txBody>
          <a:bodyPr wrap="none" lIns="0" tIns="0" rIns="0" bIns="45706" rtlCol="0">
            <a:spAutoFit/>
          </a:bodyPr>
          <a:lstStyle/>
          <a:p>
            <a:pPr>
              <a:lnSpc>
                <a:spcPts val="5000"/>
              </a:lnSpc>
            </a:pPr>
            <a:r>
              <a:rPr lang="en-US" altLang="zh-CN" sz="6000" b="1" dirty="0" smtClean="0">
                <a:solidFill>
                  <a:srgbClr val="FFFFFF"/>
                </a:solidFill>
                <a:latin typeface="Comic Sans MS" pitchFamily="18" charset="0"/>
                <a:cs typeface="Comic Sans MS" pitchFamily="18" charset="0"/>
              </a:rPr>
              <a:t>Air Flow along Wing</a:t>
            </a:r>
          </a:p>
        </p:txBody>
      </p:sp>
      <p:pic>
        <p:nvPicPr>
          <p:cNvPr id="5" name="airdynamics.mpeg">
            <a:hlinkClick r:id="" action="ppaction://media"/>
          </p:cNvPr>
          <p:cNvPicPr>
            <a:picLocks noRot="1" noChangeAspect="1"/>
          </p:cNvPicPr>
          <p:nvPr>
            <a:videoFile r:link="rId1"/>
          </p:nvPr>
        </p:nvPicPr>
        <p:blipFill>
          <a:blip r:embed="rId3" cstate="print"/>
          <a:stretch>
            <a:fillRect/>
          </a:stretch>
        </p:blipFill>
        <p:spPr>
          <a:xfrm>
            <a:off x="0" y="1111250"/>
            <a:ext cx="10083800" cy="7562850"/>
          </a:xfrm>
          <a:prstGeom prst="rect">
            <a:avLst/>
          </a:prstGeom>
        </p:spPr>
      </p:pic>
      <p:sp>
        <p:nvSpPr>
          <p:cNvPr id="8" name="TextBox 7"/>
          <p:cNvSpPr txBox="1"/>
          <p:nvPr/>
        </p:nvSpPr>
        <p:spPr>
          <a:xfrm>
            <a:off x="6337300" y="6978650"/>
            <a:ext cx="3505200" cy="461665"/>
          </a:xfrm>
          <a:prstGeom prst="rect">
            <a:avLst/>
          </a:prstGeom>
          <a:noFill/>
        </p:spPr>
        <p:txBody>
          <a:bodyPr wrap="square" rtlCol="0">
            <a:spAutoFit/>
          </a:bodyPr>
          <a:lstStyle/>
          <a:p>
            <a:r>
              <a:rPr lang="en-US" sz="1200" dirty="0" smtClean="0">
                <a:latin typeface="Comic Sans MS" pitchFamily="66" charset="0"/>
              </a:rPr>
              <a:t>Reality, of course, is slightly more complex.</a:t>
            </a:r>
          </a:p>
          <a:p>
            <a:r>
              <a:rPr lang="en-US" sz="1200" dirty="0" smtClean="0">
                <a:latin typeface="Comic Sans MS" pitchFamily="66" charset="0"/>
              </a:rPr>
              <a:t>The accompanying movie gives an impression … </a:t>
            </a:r>
            <a:endParaRPr lang="en-US" sz="1200" dirty="0">
              <a:latin typeface="Comic Sans MS"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12527</TotalTime>
  <Words>3693</Words>
  <Application>Microsoft Office PowerPoint</Application>
  <PresentationFormat>Custom</PresentationFormat>
  <Paragraphs>1155</Paragraphs>
  <Slides>42</Slides>
  <Notes>0</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Flow</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Clusters: Rontgenstralende Hete Gasbollen </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weygaert</cp:lastModifiedBy>
  <cp:revision>80</cp:revision>
  <dcterms:created xsi:type="dcterms:W3CDTF">2006-08-16T00:00:00Z</dcterms:created>
  <dcterms:modified xsi:type="dcterms:W3CDTF">2011-05-16T22:03:38Z</dcterms:modified>
</cp:coreProperties>
</file>