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77"/>
  </p:handoutMasterIdLst>
  <p:sldIdLst>
    <p:sldId id="383" r:id="rId2"/>
    <p:sldId id="337" r:id="rId3"/>
    <p:sldId id="287" r:id="rId4"/>
    <p:sldId id="259" r:id="rId5"/>
    <p:sldId id="312" r:id="rId6"/>
    <p:sldId id="260" r:id="rId7"/>
    <p:sldId id="339" r:id="rId8"/>
    <p:sldId id="261" r:id="rId9"/>
    <p:sldId id="322" r:id="rId10"/>
    <p:sldId id="262" r:id="rId11"/>
    <p:sldId id="340" r:id="rId12"/>
    <p:sldId id="318" r:id="rId13"/>
    <p:sldId id="325" r:id="rId14"/>
    <p:sldId id="326" r:id="rId15"/>
    <p:sldId id="327" r:id="rId16"/>
    <p:sldId id="263" r:id="rId17"/>
    <p:sldId id="314" r:id="rId18"/>
    <p:sldId id="329" r:id="rId19"/>
    <p:sldId id="382" r:id="rId20"/>
    <p:sldId id="384" r:id="rId21"/>
    <p:sldId id="385" r:id="rId22"/>
    <p:sldId id="386" r:id="rId23"/>
    <p:sldId id="392" r:id="rId24"/>
    <p:sldId id="316" r:id="rId25"/>
    <p:sldId id="315" r:id="rId26"/>
    <p:sldId id="317" r:id="rId27"/>
    <p:sldId id="328" r:id="rId28"/>
    <p:sldId id="265" r:id="rId29"/>
    <p:sldId id="330" r:id="rId30"/>
    <p:sldId id="331" r:id="rId31"/>
    <p:sldId id="332" r:id="rId32"/>
    <p:sldId id="333" r:id="rId33"/>
    <p:sldId id="334" r:id="rId34"/>
    <p:sldId id="387" r:id="rId35"/>
    <p:sldId id="388" r:id="rId36"/>
    <p:sldId id="389" r:id="rId37"/>
    <p:sldId id="390" r:id="rId38"/>
    <p:sldId id="391" r:id="rId39"/>
    <p:sldId id="342" r:id="rId40"/>
    <p:sldId id="344" r:id="rId41"/>
    <p:sldId id="346" r:id="rId42"/>
    <p:sldId id="345" r:id="rId43"/>
    <p:sldId id="347" r:id="rId44"/>
    <p:sldId id="348" r:id="rId45"/>
    <p:sldId id="270" r:id="rId46"/>
    <p:sldId id="341" r:id="rId47"/>
    <p:sldId id="350" r:id="rId48"/>
    <p:sldId id="349" r:id="rId49"/>
    <p:sldId id="351" r:id="rId50"/>
    <p:sldId id="352" r:id="rId51"/>
    <p:sldId id="353" r:id="rId52"/>
    <p:sldId id="354" r:id="rId53"/>
    <p:sldId id="356" r:id="rId54"/>
    <p:sldId id="357" r:id="rId55"/>
    <p:sldId id="358" r:id="rId56"/>
    <p:sldId id="359" r:id="rId57"/>
    <p:sldId id="360" r:id="rId58"/>
    <p:sldId id="361" r:id="rId59"/>
    <p:sldId id="362" r:id="rId60"/>
    <p:sldId id="363" r:id="rId61"/>
    <p:sldId id="355" r:id="rId62"/>
    <p:sldId id="372" r:id="rId63"/>
    <p:sldId id="375" r:id="rId64"/>
    <p:sldId id="364" r:id="rId65"/>
    <p:sldId id="365" r:id="rId66"/>
    <p:sldId id="366" r:id="rId67"/>
    <p:sldId id="367" r:id="rId68"/>
    <p:sldId id="368" r:id="rId69"/>
    <p:sldId id="369" r:id="rId70"/>
    <p:sldId id="370" r:id="rId71"/>
    <p:sldId id="373" r:id="rId72"/>
    <p:sldId id="376" r:id="rId73"/>
    <p:sldId id="378" r:id="rId74"/>
    <p:sldId id="379" r:id="rId75"/>
    <p:sldId id="380" r:id="rId76"/>
  </p:sldIdLst>
  <p:sldSz cx="10083800" cy="7556500"/>
  <p:notesSz cx="7315200" cy="9601200"/>
  <p:defaultTextStyle>
    <a:defPPr>
      <a:defRPr lang="en-US"/>
    </a:defPPr>
    <a:lvl1pPr marL="0" algn="l" defTabSz="9141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58" algn="l" defTabSz="9141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15" algn="l" defTabSz="9141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73" algn="l" defTabSz="9141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31" algn="l" defTabSz="9141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89" algn="l" defTabSz="9141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47" algn="l" defTabSz="9141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405" algn="l" defTabSz="9141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462" algn="l" defTabSz="9141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BFB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14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4.wmf"/><Relationship Id="rId4" Type="http://schemas.openxmlformats.org/officeDocument/2006/relationships/image" Target="../media/image5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4" Type="http://schemas.openxmlformats.org/officeDocument/2006/relationships/image" Target="../media/image6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4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4" Type="http://schemas.openxmlformats.org/officeDocument/2006/relationships/image" Target="../media/image7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6" Type="http://schemas.openxmlformats.org/officeDocument/2006/relationships/image" Target="../media/image84.wmf"/><Relationship Id="rId5" Type="http://schemas.openxmlformats.org/officeDocument/2006/relationships/image" Target="../media/image83.wmf"/><Relationship Id="rId4" Type="http://schemas.openxmlformats.org/officeDocument/2006/relationships/image" Target="../media/image82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4" Type="http://schemas.openxmlformats.org/officeDocument/2006/relationships/image" Target="../media/image88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4.wmf"/><Relationship Id="rId1" Type="http://schemas.openxmlformats.org/officeDocument/2006/relationships/image" Target="../media/image89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Relationship Id="rId6" Type="http://schemas.openxmlformats.org/officeDocument/2006/relationships/image" Target="../media/image99.wmf"/><Relationship Id="rId5" Type="http://schemas.openxmlformats.org/officeDocument/2006/relationships/image" Target="../media/image98.wmf"/><Relationship Id="rId4" Type="http://schemas.openxmlformats.org/officeDocument/2006/relationships/image" Target="../media/image56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Relationship Id="rId4" Type="http://schemas.openxmlformats.org/officeDocument/2006/relationships/image" Target="../media/image103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7" Type="http://schemas.openxmlformats.org/officeDocument/2006/relationships/image" Target="../media/image110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Relationship Id="rId6" Type="http://schemas.openxmlformats.org/officeDocument/2006/relationships/image" Target="../media/image109.wmf"/><Relationship Id="rId5" Type="http://schemas.openxmlformats.org/officeDocument/2006/relationships/image" Target="../media/image108.wmf"/><Relationship Id="rId4" Type="http://schemas.openxmlformats.org/officeDocument/2006/relationships/image" Target="../media/image107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2" Type="http://schemas.openxmlformats.org/officeDocument/2006/relationships/image" Target="../media/image112.wmf"/><Relationship Id="rId1" Type="http://schemas.openxmlformats.org/officeDocument/2006/relationships/image" Target="../media/image111.wmf"/><Relationship Id="rId6" Type="http://schemas.openxmlformats.org/officeDocument/2006/relationships/image" Target="../media/image116.wmf"/><Relationship Id="rId5" Type="http://schemas.openxmlformats.org/officeDocument/2006/relationships/image" Target="../media/image115.wmf"/><Relationship Id="rId4" Type="http://schemas.openxmlformats.org/officeDocument/2006/relationships/image" Target="../media/image114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image" Target="../media/image118.wmf"/><Relationship Id="rId1" Type="http://schemas.openxmlformats.org/officeDocument/2006/relationships/image" Target="../media/image1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0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wmf"/><Relationship Id="rId1" Type="http://schemas.openxmlformats.org/officeDocument/2006/relationships/image" Target="../media/image121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3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wmf"/><Relationship Id="rId2" Type="http://schemas.openxmlformats.org/officeDocument/2006/relationships/image" Target="../media/image125.wmf"/><Relationship Id="rId1" Type="http://schemas.openxmlformats.org/officeDocument/2006/relationships/image" Target="../media/image124.wmf"/><Relationship Id="rId5" Type="http://schemas.openxmlformats.org/officeDocument/2006/relationships/image" Target="../media/image114.wmf"/><Relationship Id="rId4" Type="http://schemas.openxmlformats.org/officeDocument/2006/relationships/image" Target="../media/image127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wmf"/><Relationship Id="rId2" Type="http://schemas.openxmlformats.org/officeDocument/2006/relationships/image" Target="../media/image129.wmf"/><Relationship Id="rId1" Type="http://schemas.openxmlformats.org/officeDocument/2006/relationships/image" Target="../media/image128.wmf"/><Relationship Id="rId4" Type="http://schemas.openxmlformats.org/officeDocument/2006/relationships/image" Target="../media/image131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wmf"/><Relationship Id="rId2" Type="http://schemas.openxmlformats.org/officeDocument/2006/relationships/image" Target="../media/image133.wmf"/><Relationship Id="rId1" Type="http://schemas.openxmlformats.org/officeDocument/2006/relationships/image" Target="../media/image132.wmf"/><Relationship Id="rId5" Type="http://schemas.openxmlformats.org/officeDocument/2006/relationships/image" Target="../media/image131.wmf"/><Relationship Id="rId4" Type="http://schemas.openxmlformats.org/officeDocument/2006/relationships/image" Target="../media/image135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wmf"/><Relationship Id="rId2" Type="http://schemas.openxmlformats.org/officeDocument/2006/relationships/image" Target="../media/image139.wmf"/><Relationship Id="rId1" Type="http://schemas.openxmlformats.org/officeDocument/2006/relationships/image" Target="../media/image138.wmf"/><Relationship Id="rId4" Type="http://schemas.openxmlformats.org/officeDocument/2006/relationships/image" Target="../media/image141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wmf"/><Relationship Id="rId7" Type="http://schemas.openxmlformats.org/officeDocument/2006/relationships/image" Target="../media/image149.wmf"/><Relationship Id="rId2" Type="http://schemas.openxmlformats.org/officeDocument/2006/relationships/image" Target="../media/image144.wmf"/><Relationship Id="rId1" Type="http://schemas.openxmlformats.org/officeDocument/2006/relationships/image" Target="../media/image143.wmf"/><Relationship Id="rId6" Type="http://schemas.openxmlformats.org/officeDocument/2006/relationships/image" Target="../media/image148.wmf"/><Relationship Id="rId5" Type="http://schemas.openxmlformats.org/officeDocument/2006/relationships/image" Target="../media/image147.wmf"/><Relationship Id="rId4" Type="http://schemas.openxmlformats.org/officeDocument/2006/relationships/image" Target="../media/image146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2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wmf"/><Relationship Id="rId2" Type="http://schemas.openxmlformats.org/officeDocument/2006/relationships/image" Target="../media/image155.wmf"/><Relationship Id="rId1" Type="http://schemas.openxmlformats.org/officeDocument/2006/relationships/image" Target="../media/image15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wmf"/><Relationship Id="rId2" Type="http://schemas.openxmlformats.org/officeDocument/2006/relationships/image" Target="../media/image158.wmf"/><Relationship Id="rId1" Type="http://schemas.openxmlformats.org/officeDocument/2006/relationships/image" Target="../media/image157.wmf"/><Relationship Id="rId5" Type="http://schemas.openxmlformats.org/officeDocument/2006/relationships/image" Target="../media/image161.wmf"/><Relationship Id="rId4" Type="http://schemas.openxmlformats.org/officeDocument/2006/relationships/image" Target="../media/image160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wmf"/><Relationship Id="rId2" Type="http://schemas.openxmlformats.org/officeDocument/2006/relationships/image" Target="../media/image163.wmf"/><Relationship Id="rId1" Type="http://schemas.openxmlformats.org/officeDocument/2006/relationships/image" Target="../media/image162.wmf"/><Relationship Id="rId6" Type="http://schemas.openxmlformats.org/officeDocument/2006/relationships/image" Target="../media/image167.wmf"/><Relationship Id="rId5" Type="http://schemas.openxmlformats.org/officeDocument/2006/relationships/image" Target="../media/image166.wmf"/><Relationship Id="rId4" Type="http://schemas.openxmlformats.org/officeDocument/2006/relationships/image" Target="../media/image165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wmf"/><Relationship Id="rId2" Type="http://schemas.openxmlformats.org/officeDocument/2006/relationships/image" Target="../media/image168.wmf"/><Relationship Id="rId1" Type="http://schemas.openxmlformats.org/officeDocument/2006/relationships/image" Target="../media/image162.wmf"/><Relationship Id="rId5" Type="http://schemas.openxmlformats.org/officeDocument/2006/relationships/image" Target="../media/image171.wmf"/><Relationship Id="rId4" Type="http://schemas.openxmlformats.org/officeDocument/2006/relationships/image" Target="../media/image170.w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wmf"/><Relationship Id="rId1" Type="http://schemas.openxmlformats.org/officeDocument/2006/relationships/image" Target="../media/image171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9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wmf"/><Relationship Id="rId2" Type="http://schemas.openxmlformats.org/officeDocument/2006/relationships/image" Target="../media/image178.wmf"/><Relationship Id="rId1" Type="http://schemas.openxmlformats.org/officeDocument/2006/relationships/image" Target="../media/image177.wmf"/><Relationship Id="rId5" Type="http://schemas.openxmlformats.org/officeDocument/2006/relationships/image" Target="../media/image181.wmf"/><Relationship Id="rId4" Type="http://schemas.openxmlformats.org/officeDocument/2006/relationships/image" Target="../media/image180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wmf"/><Relationship Id="rId7" Type="http://schemas.openxmlformats.org/officeDocument/2006/relationships/image" Target="../media/image187.wmf"/><Relationship Id="rId2" Type="http://schemas.openxmlformats.org/officeDocument/2006/relationships/image" Target="../media/image182.wmf"/><Relationship Id="rId1" Type="http://schemas.openxmlformats.org/officeDocument/2006/relationships/image" Target="../media/image170.wmf"/><Relationship Id="rId6" Type="http://schemas.openxmlformats.org/officeDocument/2006/relationships/image" Target="../media/image186.wmf"/><Relationship Id="rId5" Type="http://schemas.openxmlformats.org/officeDocument/2006/relationships/image" Target="../media/image185.wmf"/><Relationship Id="rId4" Type="http://schemas.openxmlformats.org/officeDocument/2006/relationships/image" Target="../media/image184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wmf"/><Relationship Id="rId2" Type="http://schemas.openxmlformats.org/officeDocument/2006/relationships/image" Target="../media/image189.wmf"/><Relationship Id="rId1" Type="http://schemas.openxmlformats.org/officeDocument/2006/relationships/image" Target="../media/image188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wmf"/><Relationship Id="rId7" Type="http://schemas.openxmlformats.org/officeDocument/2006/relationships/image" Target="../media/image196.wmf"/><Relationship Id="rId2" Type="http://schemas.openxmlformats.org/officeDocument/2006/relationships/image" Target="../media/image192.wmf"/><Relationship Id="rId1" Type="http://schemas.openxmlformats.org/officeDocument/2006/relationships/image" Target="../media/image191.wmf"/><Relationship Id="rId6" Type="http://schemas.openxmlformats.org/officeDocument/2006/relationships/image" Target="../media/image195.wmf"/><Relationship Id="rId5" Type="http://schemas.openxmlformats.org/officeDocument/2006/relationships/image" Target="../media/image194.wmf"/><Relationship Id="rId4" Type="http://schemas.openxmlformats.org/officeDocument/2006/relationships/image" Target="../media/image154.w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wmf"/><Relationship Id="rId2" Type="http://schemas.openxmlformats.org/officeDocument/2006/relationships/image" Target="../media/image199.wmf"/><Relationship Id="rId1" Type="http://schemas.openxmlformats.org/officeDocument/2006/relationships/image" Target="../media/image198.wmf"/><Relationship Id="rId6" Type="http://schemas.openxmlformats.org/officeDocument/2006/relationships/image" Target="../media/image203.wmf"/><Relationship Id="rId5" Type="http://schemas.openxmlformats.org/officeDocument/2006/relationships/image" Target="../media/image202.wmf"/><Relationship Id="rId4" Type="http://schemas.openxmlformats.org/officeDocument/2006/relationships/image" Target="../media/image201.wmf"/></Relationships>
</file>

<file path=ppt/drawings/_rels/vmlDrawing5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wmf"/><Relationship Id="rId3" Type="http://schemas.openxmlformats.org/officeDocument/2006/relationships/image" Target="../media/image203.wmf"/><Relationship Id="rId7" Type="http://schemas.openxmlformats.org/officeDocument/2006/relationships/image" Target="../media/image208.wmf"/><Relationship Id="rId2" Type="http://schemas.openxmlformats.org/officeDocument/2006/relationships/image" Target="../media/image204.wmf"/><Relationship Id="rId1" Type="http://schemas.openxmlformats.org/officeDocument/2006/relationships/image" Target="../media/image199.wmf"/><Relationship Id="rId6" Type="http://schemas.openxmlformats.org/officeDocument/2006/relationships/image" Target="../media/image207.wmf"/><Relationship Id="rId5" Type="http://schemas.openxmlformats.org/officeDocument/2006/relationships/image" Target="../media/image206.wmf"/><Relationship Id="rId4" Type="http://schemas.openxmlformats.org/officeDocument/2006/relationships/image" Target="../media/image205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wmf"/><Relationship Id="rId2" Type="http://schemas.openxmlformats.org/officeDocument/2006/relationships/image" Target="../media/image208.wmf"/><Relationship Id="rId1" Type="http://schemas.openxmlformats.org/officeDocument/2006/relationships/image" Target="../media/image210.wmf"/><Relationship Id="rId6" Type="http://schemas.openxmlformats.org/officeDocument/2006/relationships/image" Target="../media/image214.wmf"/><Relationship Id="rId5" Type="http://schemas.openxmlformats.org/officeDocument/2006/relationships/image" Target="../media/image213.wmf"/><Relationship Id="rId4" Type="http://schemas.openxmlformats.org/officeDocument/2006/relationships/image" Target="../media/image212.wmf"/></Relationships>
</file>

<file path=ppt/drawings/_rels/vmlDrawing5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6.wmf"/><Relationship Id="rId1" Type="http://schemas.openxmlformats.org/officeDocument/2006/relationships/image" Target="../media/image215.wmf"/></Relationships>
</file>

<file path=ppt/drawings/_rels/vmlDrawing5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wmf"/><Relationship Id="rId2" Type="http://schemas.openxmlformats.org/officeDocument/2006/relationships/image" Target="../media/image218.wmf"/><Relationship Id="rId1" Type="http://schemas.openxmlformats.org/officeDocument/2006/relationships/image" Target="../media/image217.wmf"/></Relationships>
</file>

<file path=ppt/drawings/_rels/vmlDrawing5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wmf"/><Relationship Id="rId2" Type="http://schemas.openxmlformats.org/officeDocument/2006/relationships/image" Target="../media/image221.wmf"/><Relationship Id="rId1" Type="http://schemas.openxmlformats.org/officeDocument/2006/relationships/image" Target="../media/image220.wmf"/><Relationship Id="rId4" Type="http://schemas.openxmlformats.org/officeDocument/2006/relationships/image" Target="../media/image223.wmf"/></Relationships>
</file>

<file path=ppt/drawings/_rels/vmlDrawing5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wmf"/><Relationship Id="rId7" Type="http://schemas.openxmlformats.org/officeDocument/2006/relationships/image" Target="../media/image229.wmf"/><Relationship Id="rId2" Type="http://schemas.openxmlformats.org/officeDocument/2006/relationships/image" Target="../media/image224.wmf"/><Relationship Id="rId1" Type="http://schemas.openxmlformats.org/officeDocument/2006/relationships/image" Target="../media/image223.wmf"/><Relationship Id="rId6" Type="http://schemas.openxmlformats.org/officeDocument/2006/relationships/image" Target="../media/image228.wmf"/><Relationship Id="rId5" Type="http://schemas.openxmlformats.org/officeDocument/2006/relationships/image" Target="../media/image227.wmf"/><Relationship Id="rId4" Type="http://schemas.openxmlformats.org/officeDocument/2006/relationships/image" Target="../media/image226.wmf"/></Relationships>
</file>

<file path=ppt/drawings/_rels/vmlDrawing5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wmf"/><Relationship Id="rId2" Type="http://schemas.openxmlformats.org/officeDocument/2006/relationships/image" Target="../media/image231.wmf"/><Relationship Id="rId1" Type="http://schemas.openxmlformats.org/officeDocument/2006/relationships/image" Target="../media/image230.wmf"/></Relationships>
</file>

<file path=ppt/drawings/_rels/vmlDrawing5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wmf"/><Relationship Id="rId1" Type="http://schemas.openxmlformats.org/officeDocument/2006/relationships/image" Target="../media/image233.wmf"/></Relationships>
</file>

<file path=ppt/drawings/_rels/vmlDrawing5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6.wmf"/><Relationship Id="rId2" Type="http://schemas.openxmlformats.org/officeDocument/2006/relationships/image" Target="../media/image235.wmf"/><Relationship Id="rId1" Type="http://schemas.openxmlformats.org/officeDocument/2006/relationships/image" Target="../media/image23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6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9.wmf"/><Relationship Id="rId2" Type="http://schemas.openxmlformats.org/officeDocument/2006/relationships/image" Target="../media/image238.wmf"/><Relationship Id="rId1" Type="http://schemas.openxmlformats.org/officeDocument/2006/relationships/image" Target="../media/image237.wmf"/><Relationship Id="rId5" Type="http://schemas.openxmlformats.org/officeDocument/2006/relationships/image" Target="../media/image241.wmf"/><Relationship Id="rId4" Type="http://schemas.openxmlformats.org/officeDocument/2006/relationships/image" Target="../media/image240.wmf"/></Relationships>
</file>

<file path=ppt/drawings/_rels/vmlDrawing6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4.wmf"/><Relationship Id="rId2" Type="http://schemas.openxmlformats.org/officeDocument/2006/relationships/image" Target="../media/image243.wmf"/><Relationship Id="rId1" Type="http://schemas.openxmlformats.org/officeDocument/2006/relationships/image" Target="../media/image242.wmf"/></Relationships>
</file>

<file path=ppt/drawings/_rels/vmlDrawing6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4.wmf"/><Relationship Id="rId2" Type="http://schemas.openxmlformats.org/officeDocument/2006/relationships/image" Target="../media/image243.wmf"/><Relationship Id="rId1" Type="http://schemas.openxmlformats.org/officeDocument/2006/relationships/image" Target="../media/image242.wmf"/></Relationships>
</file>

<file path=ppt/drawings/_rels/vmlDrawing6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wmf"/><Relationship Id="rId2" Type="http://schemas.openxmlformats.org/officeDocument/2006/relationships/image" Target="../media/image246.wmf"/><Relationship Id="rId1" Type="http://schemas.openxmlformats.org/officeDocument/2006/relationships/image" Target="../media/image245.wmf"/><Relationship Id="rId4" Type="http://schemas.openxmlformats.org/officeDocument/2006/relationships/image" Target="../media/image247.wmf"/></Relationships>
</file>

<file path=ppt/drawings/_rels/vmlDrawing6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wmf"/><Relationship Id="rId2" Type="http://schemas.openxmlformats.org/officeDocument/2006/relationships/image" Target="../media/image249.wmf"/><Relationship Id="rId1" Type="http://schemas.openxmlformats.org/officeDocument/2006/relationships/image" Target="../media/image248.wmf"/><Relationship Id="rId4" Type="http://schemas.openxmlformats.org/officeDocument/2006/relationships/image" Target="../media/image251.wmf"/></Relationships>
</file>

<file path=ppt/drawings/_rels/vmlDrawing6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wmf"/><Relationship Id="rId2" Type="http://schemas.openxmlformats.org/officeDocument/2006/relationships/image" Target="../media/image249.wmf"/><Relationship Id="rId1" Type="http://schemas.openxmlformats.org/officeDocument/2006/relationships/image" Target="../media/image248.wmf"/><Relationship Id="rId4" Type="http://schemas.openxmlformats.org/officeDocument/2006/relationships/image" Target="../media/image251.wmf"/></Relationships>
</file>

<file path=ppt/drawings/_rels/vmlDrawing6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4.wmf"/><Relationship Id="rId7" Type="http://schemas.openxmlformats.org/officeDocument/2006/relationships/image" Target="../media/image258.wmf"/><Relationship Id="rId2" Type="http://schemas.openxmlformats.org/officeDocument/2006/relationships/image" Target="../media/image253.wmf"/><Relationship Id="rId1" Type="http://schemas.openxmlformats.org/officeDocument/2006/relationships/image" Target="../media/image252.wmf"/><Relationship Id="rId6" Type="http://schemas.openxmlformats.org/officeDocument/2006/relationships/image" Target="../media/image257.wmf"/><Relationship Id="rId5" Type="http://schemas.openxmlformats.org/officeDocument/2006/relationships/image" Target="../media/image256.wmf"/><Relationship Id="rId4" Type="http://schemas.openxmlformats.org/officeDocument/2006/relationships/image" Target="../media/image25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25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16C163F-57DD-4F21-8026-0FF715541ABD}" type="datetimeFigureOut">
              <a:rPr lang="en-US" smtClean="0"/>
              <a:pPr/>
              <a:t>5/20/2011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63C025E-2A77-4F9F-A3AD-E39F08F0F9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88222" y="1511300"/>
            <a:ext cx="8658623" cy="2015067"/>
          </a:xfrm>
          <a:ln>
            <a:noFill/>
          </a:ln>
        </p:spPr>
        <p:txBody>
          <a:bodyPr vert="horz" tIns="0" rIns="20159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2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88222" y="3557368"/>
            <a:ext cx="8661984" cy="1931106"/>
          </a:xfrm>
        </p:spPr>
        <p:txBody>
          <a:bodyPr lIns="0" rIns="20159"/>
          <a:lstStyle>
            <a:lvl1pPr marL="0" marR="50397" indent="0" algn="r">
              <a:buNone/>
              <a:defRPr>
                <a:solidFill>
                  <a:schemeClr val="tx1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755" y="1007535"/>
            <a:ext cx="2268855" cy="574259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190" y="1007535"/>
            <a:ext cx="6638502" cy="574259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860" y="1450848"/>
            <a:ext cx="8571230" cy="1501225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2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860" y="2980139"/>
            <a:ext cx="8571230" cy="1663479"/>
          </a:xfrm>
        </p:spPr>
        <p:txBody>
          <a:bodyPr lIns="50397" rIns="50397" anchor="t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190" y="775801"/>
            <a:ext cx="9075420" cy="1259417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190" y="2115649"/>
            <a:ext cx="4453678" cy="4886537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932" y="2115649"/>
            <a:ext cx="4453678" cy="4886537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190" y="775801"/>
            <a:ext cx="9075420" cy="1259417"/>
          </a:xfrm>
        </p:spPr>
        <p:txBody>
          <a:bodyPr tIns="50397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190" y="2044209"/>
            <a:ext cx="4455430" cy="726508"/>
          </a:xfrm>
        </p:spPr>
        <p:txBody>
          <a:bodyPr lIns="50397" tIns="0" rIns="50397" bIns="0" anchor="ctr">
            <a:noAutofit/>
          </a:bodyPr>
          <a:lstStyle>
            <a:lvl1pPr marL="0" indent="0">
              <a:buNone/>
              <a:defRPr sz="26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22431" y="2049177"/>
            <a:ext cx="4457180" cy="721540"/>
          </a:xfrm>
        </p:spPr>
        <p:txBody>
          <a:bodyPr lIns="50397" tIns="0" rIns="50397" bIns="0" anchor="ctr"/>
          <a:lstStyle>
            <a:lvl1pPr marL="0" indent="0">
              <a:buNone/>
              <a:defRPr sz="26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4190" y="2770717"/>
            <a:ext cx="4455430" cy="4237414"/>
          </a:xfrm>
        </p:spPr>
        <p:txBody>
          <a:bodyPr tIns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2431" y="2770717"/>
            <a:ext cx="4457180" cy="4237414"/>
          </a:xfrm>
        </p:spPr>
        <p:txBody>
          <a:bodyPr tIns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190" y="775801"/>
            <a:ext cx="9159452" cy="1259417"/>
          </a:xfrm>
        </p:spPr>
        <p:txBody>
          <a:bodyPr vert="horz" tIns="50397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5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5" y="566740"/>
            <a:ext cx="3025140" cy="1280407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9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56285" y="1847144"/>
            <a:ext cx="3025140" cy="5037667"/>
          </a:xfrm>
        </p:spPr>
        <p:txBody>
          <a:bodyPr lIns="20159" rIns="20159"/>
          <a:lstStyle>
            <a:lvl1pPr marL="0" indent="0" algn="l">
              <a:buNone/>
              <a:defRPr sz="1500"/>
            </a:lvl1pPr>
            <a:lvl2pPr indent="0" algn="l">
              <a:buNone/>
              <a:defRPr sz="1300"/>
            </a:lvl2pPr>
            <a:lvl3pPr indent="0" algn="l">
              <a:buNone/>
              <a:defRPr sz="1100"/>
            </a:lvl3pPr>
            <a:lvl4pPr indent="0" algn="l">
              <a:buNone/>
              <a:defRPr sz="1000"/>
            </a:lvl4pPr>
            <a:lvl5pPr indent="0" algn="l">
              <a:buNone/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42486" y="1847144"/>
            <a:ext cx="5637124" cy="5037667"/>
          </a:xfrm>
        </p:spPr>
        <p:txBody>
          <a:bodyPr tIns="0"/>
          <a:lstStyle>
            <a:lvl1pPr>
              <a:defRPr sz="3100"/>
            </a:lvl1pPr>
            <a:lvl2pPr>
              <a:defRPr sz="2900"/>
            </a:lvl2pPr>
            <a:lvl3pPr>
              <a:defRPr sz="2600"/>
            </a:lvl3pPr>
            <a:lvl4pPr>
              <a:defRPr sz="22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491122" y="1220937"/>
            <a:ext cx="5798185" cy="45339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826781" y="5905671"/>
            <a:ext cx="171425" cy="171281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253" y="1296876"/>
            <a:ext cx="2440280" cy="1743814"/>
          </a:xfrm>
        </p:spPr>
        <p:txBody>
          <a:bodyPr vert="horz" lIns="50397" tIns="50397" rIns="50397" bIns="50397" anchor="b"/>
          <a:lstStyle>
            <a:lvl1pPr algn="l"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2254" y="3116902"/>
            <a:ext cx="2436918" cy="2401288"/>
          </a:xfrm>
        </p:spPr>
        <p:txBody>
          <a:bodyPr lIns="70556" rIns="50397" bIns="50397" anchor="t"/>
          <a:lstStyle>
            <a:lvl1pPr marL="0" indent="0" algn="l">
              <a:spcBef>
                <a:spcPts val="276"/>
              </a:spcBef>
              <a:buFontTx/>
              <a:buNone/>
              <a:defRPr sz="14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07357" y="7003756"/>
            <a:ext cx="672253" cy="40231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844055" y="1321690"/>
            <a:ext cx="5092319" cy="4332393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5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0504" y="6409031"/>
            <a:ext cx="10104808" cy="114746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831821" y="6853326"/>
            <a:ext cx="5251979" cy="70317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0504" y="-7872"/>
            <a:ext cx="10104808" cy="114746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831821" y="-7871"/>
            <a:ext cx="5251979" cy="70317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04190" y="775801"/>
            <a:ext cx="9075420" cy="1259417"/>
          </a:xfrm>
          <a:prstGeom prst="rect">
            <a:avLst/>
          </a:prstGeom>
        </p:spPr>
        <p:txBody>
          <a:bodyPr vert="horz" lIns="0" tIns="50397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504190" y="2132612"/>
            <a:ext cx="9075420" cy="4836160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504190" y="7003756"/>
            <a:ext cx="2352887" cy="40231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941109" y="7003756"/>
            <a:ext cx="3697393" cy="40231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739293" y="7003756"/>
            <a:ext cx="840317" cy="40231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0971" y="223023"/>
            <a:ext cx="10124104" cy="715349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5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02383" indent="-30238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05560" indent="-27214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indent="-27214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10326" indent="-231827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709" indent="-231827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915092" indent="-231827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16681" indent="-201589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19063" indent="-201589" algn="l" rtl="0" eaLnBrk="1" latinLnBrk="0" hangingPunct="1">
        <a:spcBef>
          <a:spcPct val="20000"/>
        </a:spcBef>
        <a:buClr>
          <a:schemeClr val="tx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721446" indent="-201589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20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Relationship Id="rId9" Type="http://schemas.openxmlformats.org/officeDocument/2006/relationships/oleObject" Target="../embeddings/oleObject28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8.bin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41.bin"/><Relationship Id="rId4" Type="http://schemas.openxmlformats.org/officeDocument/2006/relationships/oleObject" Target="../embeddings/oleObject40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image" Target="../media/image48.jpeg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4.bin"/><Relationship Id="rId5" Type="http://schemas.openxmlformats.org/officeDocument/2006/relationships/oleObject" Target="../embeddings/oleObject43.bin"/><Relationship Id="rId4" Type="http://schemas.openxmlformats.org/officeDocument/2006/relationships/oleObject" Target="../embeddings/oleObject42.bin"/><Relationship Id="rId9" Type="http://schemas.openxmlformats.org/officeDocument/2006/relationships/oleObject" Target="../embeddings/oleObject4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0.bin"/><Relationship Id="rId5" Type="http://schemas.openxmlformats.org/officeDocument/2006/relationships/oleObject" Target="../embeddings/oleObject49.bin"/><Relationship Id="rId4" Type="http://schemas.openxmlformats.org/officeDocument/2006/relationships/oleObject" Target="../embeddings/oleObject4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5.bin"/><Relationship Id="rId5" Type="http://schemas.openxmlformats.org/officeDocument/2006/relationships/oleObject" Target="../embeddings/oleObject54.bin"/><Relationship Id="rId4" Type="http://schemas.openxmlformats.org/officeDocument/2006/relationships/oleObject" Target="../embeddings/oleObject5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9.bin"/><Relationship Id="rId5" Type="http://schemas.openxmlformats.org/officeDocument/2006/relationships/oleObject" Target="../embeddings/oleObject58.bin"/><Relationship Id="rId4" Type="http://schemas.openxmlformats.org/officeDocument/2006/relationships/oleObject" Target="../embeddings/oleObject57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4.bin"/><Relationship Id="rId5" Type="http://schemas.openxmlformats.org/officeDocument/2006/relationships/oleObject" Target="../embeddings/oleObject63.bin"/><Relationship Id="rId4" Type="http://schemas.openxmlformats.org/officeDocument/2006/relationships/oleObject" Target="../embeddings/oleObject6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68.bin"/><Relationship Id="rId5" Type="http://schemas.openxmlformats.org/officeDocument/2006/relationships/oleObject" Target="../embeddings/oleObject67.bin"/><Relationship Id="rId4" Type="http://schemas.openxmlformats.org/officeDocument/2006/relationships/oleObject" Target="../embeddings/oleObject6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71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75.bin"/><Relationship Id="rId5" Type="http://schemas.openxmlformats.org/officeDocument/2006/relationships/oleObject" Target="../embeddings/oleObject74.bin"/><Relationship Id="rId4" Type="http://schemas.openxmlformats.org/officeDocument/2006/relationships/oleObject" Target="../embeddings/oleObject7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81.bin"/><Relationship Id="rId5" Type="http://schemas.openxmlformats.org/officeDocument/2006/relationships/oleObject" Target="../embeddings/oleObject80.bin"/><Relationship Id="rId4" Type="http://schemas.openxmlformats.org/officeDocument/2006/relationships/oleObject" Target="../embeddings/oleObject79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3" Type="http://schemas.openxmlformats.org/officeDocument/2006/relationships/oleObject" Target="../embeddings/oleObject82.bin"/><Relationship Id="rId7" Type="http://schemas.openxmlformats.org/officeDocument/2006/relationships/oleObject" Target="../embeddings/oleObject8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85.bin"/><Relationship Id="rId5" Type="http://schemas.openxmlformats.org/officeDocument/2006/relationships/oleObject" Target="../embeddings/oleObject84.bin"/><Relationship Id="rId4" Type="http://schemas.openxmlformats.org/officeDocument/2006/relationships/oleObject" Target="../embeddings/oleObject8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91.bin"/><Relationship Id="rId5" Type="http://schemas.openxmlformats.org/officeDocument/2006/relationships/oleObject" Target="../embeddings/oleObject90.bin"/><Relationship Id="rId4" Type="http://schemas.openxmlformats.org/officeDocument/2006/relationships/oleObject" Target="../embeddings/oleObject89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5" Type="http://schemas.openxmlformats.org/officeDocument/2006/relationships/oleObject" Target="../embeddings/oleObject94.bin"/><Relationship Id="rId4" Type="http://schemas.openxmlformats.org/officeDocument/2006/relationships/oleObject" Target="../embeddings/oleObject9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5" Type="http://schemas.openxmlformats.org/officeDocument/2006/relationships/oleObject" Target="../embeddings/oleObject97.bin"/><Relationship Id="rId4" Type="http://schemas.openxmlformats.org/officeDocument/2006/relationships/oleObject" Target="../embeddings/oleObject96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9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5.bin"/><Relationship Id="rId3" Type="http://schemas.openxmlformats.org/officeDocument/2006/relationships/oleObject" Target="../embeddings/oleObject100.bin"/><Relationship Id="rId7" Type="http://schemas.openxmlformats.org/officeDocument/2006/relationships/oleObject" Target="../embeddings/oleObject10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03.bin"/><Relationship Id="rId5" Type="http://schemas.openxmlformats.org/officeDocument/2006/relationships/oleObject" Target="../embeddings/oleObject102.bin"/><Relationship Id="rId4" Type="http://schemas.openxmlformats.org/officeDocument/2006/relationships/oleObject" Target="../embeddings/oleObject10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09.bin"/><Relationship Id="rId5" Type="http://schemas.openxmlformats.org/officeDocument/2006/relationships/oleObject" Target="../embeddings/oleObject108.bin"/><Relationship Id="rId4" Type="http://schemas.openxmlformats.org/officeDocument/2006/relationships/oleObject" Target="../embeddings/oleObject107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5.bin"/><Relationship Id="rId3" Type="http://schemas.openxmlformats.org/officeDocument/2006/relationships/oleObject" Target="../embeddings/oleObject110.bin"/><Relationship Id="rId7" Type="http://schemas.openxmlformats.org/officeDocument/2006/relationships/oleObject" Target="../embeddings/oleObject11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13.bin"/><Relationship Id="rId5" Type="http://schemas.openxmlformats.org/officeDocument/2006/relationships/oleObject" Target="../embeddings/oleObject112.bin"/><Relationship Id="rId4" Type="http://schemas.openxmlformats.org/officeDocument/2006/relationships/oleObject" Target="../embeddings/oleObject111.bin"/><Relationship Id="rId9" Type="http://schemas.openxmlformats.org/officeDocument/2006/relationships/oleObject" Target="../embeddings/oleObject116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2.bin"/><Relationship Id="rId3" Type="http://schemas.openxmlformats.org/officeDocument/2006/relationships/oleObject" Target="../embeddings/oleObject117.bin"/><Relationship Id="rId7" Type="http://schemas.openxmlformats.org/officeDocument/2006/relationships/oleObject" Target="../embeddings/oleObject12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20.bin"/><Relationship Id="rId5" Type="http://schemas.openxmlformats.org/officeDocument/2006/relationships/oleObject" Target="../embeddings/oleObject119.bin"/><Relationship Id="rId4" Type="http://schemas.openxmlformats.org/officeDocument/2006/relationships/oleObject" Target="../embeddings/oleObject118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9.vml"/><Relationship Id="rId5" Type="http://schemas.openxmlformats.org/officeDocument/2006/relationships/oleObject" Target="../embeddings/oleObject125.bin"/><Relationship Id="rId4" Type="http://schemas.openxmlformats.org/officeDocument/2006/relationships/oleObject" Target="../embeddings/oleObject124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0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1.vml"/><Relationship Id="rId4" Type="http://schemas.openxmlformats.org/officeDocument/2006/relationships/oleObject" Target="../embeddings/oleObject128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2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0.bin"/><Relationship Id="rId7" Type="http://schemas.openxmlformats.org/officeDocument/2006/relationships/oleObject" Target="../embeddings/oleObject13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33.bin"/><Relationship Id="rId5" Type="http://schemas.openxmlformats.org/officeDocument/2006/relationships/oleObject" Target="../embeddings/oleObject132.bin"/><Relationship Id="rId4" Type="http://schemas.openxmlformats.org/officeDocument/2006/relationships/oleObject" Target="../embeddings/oleObject131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38.bin"/><Relationship Id="rId5" Type="http://schemas.openxmlformats.org/officeDocument/2006/relationships/oleObject" Target="../embeddings/oleObject137.bin"/><Relationship Id="rId4" Type="http://schemas.openxmlformats.org/officeDocument/2006/relationships/oleObject" Target="../embeddings/oleObject136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2.bin"/><Relationship Id="rId3" Type="http://schemas.openxmlformats.org/officeDocument/2006/relationships/image" Target="../media/image136.png"/><Relationship Id="rId7" Type="http://schemas.openxmlformats.org/officeDocument/2006/relationships/image" Target="../media/image13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41.bin"/><Relationship Id="rId5" Type="http://schemas.openxmlformats.org/officeDocument/2006/relationships/oleObject" Target="../embeddings/oleObject140.bin"/><Relationship Id="rId4" Type="http://schemas.openxmlformats.org/officeDocument/2006/relationships/oleObject" Target="../embeddings/oleObject139.bin"/><Relationship Id="rId9" Type="http://schemas.openxmlformats.org/officeDocument/2006/relationships/oleObject" Target="../embeddings/oleObject143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8.bin"/><Relationship Id="rId3" Type="http://schemas.openxmlformats.org/officeDocument/2006/relationships/image" Target="../media/image142.jpeg"/><Relationship Id="rId7" Type="http://schemas.openxmlformats.org/officeDocument/2006/relationships/oleObject" Target="../embeddings/oleObject14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46.bin"/><Relationship Id="rId5" Type="http://schemas.openxmlformats.org/officeDocument/2006/relationships/oleObject" Target="../embeddings/oleObject145.bin"/><Relationship Id="rId4" Type="http://schemas.openxmlformats.org/officeDocument/2006/relationships/oleObject" Target="../embeddings/oleObject144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4.bin"/><Relationship Id="rId3" Type="http://schemas.openxmlformats.org/officeDocument/2006/relationships/oleObject" Target="../embeddings/oleObject149.bin"/><Relationship Id="rId7" Type="http://schemas.openxmlformats.org/officeDocument/2006/relationships/oleObject" Target="../embeddings/oleObject15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152.bin"/><Relationship Id="rId5" Type="http://schemas.openxmlformats.org/officeDocument/2006/relationships/oleObject" Target="../embeddings/oleObject151.bin"/><Relationship Id="rId10" Type="http://schemas.openxmlformats.org/officeDocument/2006/relationships/image" Target="../media/image150.gif"/><Relationship Id="rId4" Type="http://schemas.openxmlformats.org/officeDocument/2006/relationships/oleObject" Target="../embeddings/oleObject150.bin"/><Relationship Id="rId9" Type="http://schemas.openxmlformats.org/officeDocument/2006/relationships/oleObject" Target="../embeddings/oleObject155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gi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153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9.vml"/><Relationship Id="rId5" Type="http://schemas.openxmlformats.org/officeDocument/2006/relationships/oleObject" Target="../embeddings/oleObject159.bin"/><Relationship Id="rId4" Type="http://schemas.openxmlformats.org/officeDocument/2006/relationships/oleObject" Target="../embeddings/oleObject158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0.bin"/><Relationship Id="rId7" Type="http://schemas.openxmlformats.org/officeDocument/2006/relationships/oleObject" Target="../embeddings/oleObject16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163.bin"/><Relationship Id="rId5" Type="http://schemas.openxmlformats.org/officeDocument/2006/relationships/oleObject" Target="../embeddings/oleObject162.bin"/><Relationship Id="rId4" Type="http://schemas.openxmlformats.org/officeDocument/2006/relationships/oleObject" Target="../embeddings/oleObject161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0.bin"/><Relationship Id="rId3" Type="http://schemas.openxmlformats.org/officeDocument/2006/relationships/oleObject" Target="../embeddings/oleObject165.bin"/><Relationship Id="rId7" Type="http://schemas.openxmlformats.org/officeDocument/2006/relationships/oleObject" Target="../embeddings/oleObject16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168.bin"/><Relationship Id="rId5" Type="http://schemas.openxmlformats.org/officeDocument/2006/relationships/oleObject" Target="../embeddings/oleObject167.bin"/><Relationship Id="rId4" Type="http://schemas.openxmlformats.org/officeDocument/2006/relationships/oleObject" Target="../embeddings/oleObject166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9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1.bin"/><Relationship Id="rId7" Type="http://schemas.openxmlformats.org/officeDocument/2006/relationships/oleObject" Target="../embeddings/oleObject17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174.bin"/><Relationship Id="rId5" Type="http://schemas.openxmlformats.org/officeDocument/2006/relationships/oleObject" Target="../embeddings/oleObject173.bin"/><Relationship Id="rId4" Type="http://schemas.openxmlformats.org/officeDocument/2006/relationships/oleObject" Target="../embeddings/oleObject172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74.jpeg"/><Relationship Id="rId5" Type="http://schemas.openxmlformats.org/officeDocument/2006/relationships/oleObject" Target="../embeddings/oleObject177.bin"/><Relationship Id="rId4" Type="http://schemas.openxmlformats.org/officeDocument/2006/relationships/oleObject" Target="../embeddings/oleObject176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4.vml"/><Relationship Id="rId5" Type="http://schemas.openxmlformats.org/officeDocument/2006/relationships/oleObject" Target="../embeddings/oleObject178.bin"/><Relationship Id="rId4" Type="http://schemas.openxmlformats.org/officeDocument/2006/relationships/image" Target="../media/image176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9.bin"/><Relationship Id="rId7" Type="http://schemas.openxmlformats.org/officeDocument/2006/relationships/oleObject" Target="../embeddings/oleObject18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182.bin"/><Relationship Id="rId5" Type="http://schemas.openxmlformats.org/officeDocument/2006/relationships/oleObject" Target="../embeddings/oleObject181.bin"/><Relationship Id="rId4" Type="http://schemas.openxmlformats.org/officeDocument/2006/relationships/oleObject" Target="../embeddings/oleObject180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9.bin"/><Relationship Id="rId3" Type="http://schemas.openxmlformats.org/officeDocument/2006/relationships/oleObject" Target="../embeddings/oleObject184.bin"/><Relationship Id="rId7" Type="http://schemas.openxmlformats.org/officeDocument/2006/relationships/oleObject" Target="../embeddings/oleObject18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187.bin"/><Relationship Id="rId5" Type="http://schemas.openxmlformats.org/officeDocument/2006/relationships/oleObject" Target="../embeddings/oleObject186.bin"/><Relationship Id="rId4" Type="http://schemas.openxmlformats.org/officeDocument/2006/relationships/oleObject" Target="../embeddings/oleObject185.bin"/><Relationship Id="rId9" Type="http://schemas.openxmlformats.org/officeDocument/2006/relationships/oleObject" Target="../embeddings/oleObject190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193.bin"/><Relationship Id="rId5" Type="http://schemas.openxmlformats.org/officeDocument/2006/relationships/oleObject" Target="../embeddings/oleObject192.bin"/><Relationship Id="rId4" Type="http://schemas.openxmlformats.org/officeDocument/2006/relationships/oleObject" Target="../embeddings/oleObject191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9.bin"/><Relationship Id="rId3" Type="http://schemas.openxmlformats.org/officeDocument/2006/relationships/oleObject" Target="../embeddings/oleObject194.bin"/><Relationship Id="rId7" Type="http://schemas.openxmlformats.org/officeDocument/2006/relationships/oleObject" Target="../embeddings/oleObject19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8.vml"/><Relationship Id="rId6" Type="http://schemas.openxmlformats.org/officeDocument/2006/relationships/oleObject" Target="../embeddings/oleObject197.bin"/><Relationship Id="rId5" Type="http://schemas.openxmlformats.org/officeDocument/2006/relationships/oleObject" Target="../embeddings/oleObject196.bin"/><Relationship Id="rId4" Type="http://schemas.openxmlformats.org/officeDocument/2006/relationships/oleObject" Target="../embeddings/oleObject195.bin"/><Relationship Id="rId9" Type="http://schemas.openxmlformats.org/officeDocument/2006/relationships/oleObject" Target="../embeddings/oleObject200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9.v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7.bin"/><Relationship Id="rId3" Type="http://schemas.openxmlformats.org/officeDocument/2006/relationships/oleObject" Target="../embeddings/oleObject202.bin"/><Relationship Id="rId7" Type="http://schemas.openxmlformats.org/officeDocument/2006/relationships/oleObject" Target="../embeddings/oleObject20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0.vml"/><Relationship Id="rId6" Type="http://schemas.openxmlformats.org/officeDocument/2006/relationships/oleObject" Target="../embeddings/oleObject205.bin"/><Relationship Id="rId5" Type="http://schemas.openxmlformats.org/officeDocument/2006/relationships/oleObject" Target="../embeddings/oleObject204.bin"/><Relationship Id="rId4" Type="http://schemas.openxmlformats.org/officeDocument/2006/relationships/oleObject" Target="../embeddings/oleObject203.bin"/><Relationship Id="rId9" Type="http://schemas.openxmlformats.org/officeDocument/2006/relationships/oleObject" Target="../embeddings/oleObject208.bin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4.bin"/><Relationship Id="rId3" Type="http://schemas.openxmlformats.org/officeDocument/2006/relationships/oleObject" Target="../embeddings/oleObject209.bin"/><Relationship Id="rId7" Type="http://schemas.openxmlformats.org/officeDocument/2006/relationships/oleObject" Target="../embeddings/oleObject213.bin"/><Relationship Id="rId12" Type="http://schemas.openxmlformats.org/officeDocument/2006/relationships/oleObject" Target="../embeddings/oleObject21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1.vml"/><Relationship Id="rId6" Type="http://schemas.openxmlformats.org/officeDocument/2006/relationships/oleObject" Target="../embeddings/oleObject212.bin"/><Relationship Id="rId11" Type="http://schemas.openxmlformats.org/officeDocument/2006/relationships/oleObject" Target="../embeddings/oleObject217.bin"/><Relationship Id="rId5" Type="http://schemas.openxmlformats.org/officeDocument/2006/relationships/oleObject" Target="../embeddings/oleObject211.bin"/><Relationship Id="rId10" Type="http://schemas.openxmlformats.org/officeDocument/2006/relationships/oleObject" Target="../embeddings/oleObject216.bin"/><Relationship Id="rId4" Type="http://schemas.openxmlformats.org/officeDocument/2006/relationships/oleObject" Target="../embeddings/oleObject210.bin"/><Relationship Id="rId9" Type="http://schemas.openxmlformats.org/officeDocument/2006/relationships/oleObject" Target="../embeddings/oleObject215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4.bin"/><Relationship Id="rId3" Type="http://schemas.openxmlformats.org/officeDocument/2006/relationships/oleObject" Target="../embeddings/oleObject219.bin"/><Relationship Id="rId7" Type="http://schemas.openxmlformats.org/officeDocument/2006/relationships/oleObject" Target="../embeddings/oleObject22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2.vml"/><Relationship Id="rId6" Type="http://schemas.openxmlformats.org/officeDocument/2006/relationships/oleObject" Target="../embeddings/oleObject222.bin"/><Relationship Id="rId5" Type="http://schemas.openxmlformats.org/officeDocument/2006/relationships/oleObject" Target="../embeddings/oleObject221.bin"/><Relationship Id="rId4" Type="http://schemas.openxmlformats.org/officeDocument/2006/relationships/oleObject" Target="../embeddings/oleObject220.bin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3.vml"/><Relationship Id="rId4" Type="http://schemas.openxmlformats.org/officeDocument/2006/relationships/oleObject" Target="../embeddings/oleObject226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4.vml"/><Relationship Id="rId5" Type="http://schemas.openxmlformats.org/officeDocument/2006/relationships/oleObject" Target="../embeddings/oleObject229.bin"/><Relationship Id="rId4" Type="http://schemas.openxmlformats.org/officeDocument/2006/relationships/oleObject" Target="../embeddings/oleObject228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5.vml"/><Relationship Id="rId6" Type="http://schemas.openxmlformats.org/officeDocument/2006/relationships/oleObject" Target="../embeddings/oleObject233.bin"/><Relationship Id="rId5" Type="http://schemas.openxmlformats.org/officeDocument/2006/relationships/oleObject" Target="../embeddings/oleObject232.bin"/><Relationship Id="rId4" Type="http://schemas.openxmlformats.org/officeDocument/2006/relationships/oleObject" Target="../embeddings/oleObject231.bin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9.bin"/><Relationship Id="rId3" Type="http://schemas.openxmlformats.org/officeDocument/2006/relationships/oleObject" Target="../embeddings/oleObject234.bin"/><Relationship Id="rId7" Type="http://schemas.openxmlformats.org/officeDocument/2006/relationships/oleObject" Target="../embeddings/oleObject23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6.vml"/><Relationship Id="rId6" Type="http://schemas.openxmlformats.org/officeDocument/2006/relationships/oleObject" Target="../embeddings/oleObject237.bin"/><Relationship Id="rId5" Type="http://schemas.openxmlformats.org/officeDocument/2006/relationships/oleObject" Target="../embeddings/oleObject236.bin"/><Relationship Id="rId4" Type="http://schemas.openxmlformats.org/officeDocument/2006/relationships/oleObject" Target="../embeddings/oleObject235.bin"/><Relationship Id="rId9" Type="http://schemas.openxmlformats.org/officeDocument/2006/relationships/oleObject" Target="../embeddings/oleObject240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7.vml"/><Relationship Id="rId5" Type="http://schemas.openxmlformats.org/officeDocument/2006/relationships/oleObject" Target="../embeddings/oleObject243.bin"/><Relationship Id="rId4" Type="http://schemas.openxmlformats.org/officeDocument/2006/relationships/oleObject" Target="../embeddings/oleObject242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8.vml"/><Relationship Id="rId4" Type="http://schemas.openxmlformats.org/officeDocument/2006/relationships/oleObject" Target="../embeddings/oleObject245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9.vml"/><Relationship Id="rId5" Type="http://schemas.openxmlformats.org/officeDocument/2006/relationships/oleObject" Target="../embeddings/oleObject248.bin"/><Relationship Id="rId4" Type="http://schemas.openxmlformats.org/officeDocument/2006/relationships/oleObject" Target="../embeddings/oleObject247.bin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4.bin"/><Relationship Id="rId3" Type="http://schemas.openxmlformats.org/officeDocument/2006/relationships/oleObject" Target="../embeddings/oleObject249.bin"/><Relationship Id="rId7" Type="http://schemas.openxmlformats.org/officeDocument/2006/relationships/oleObject" Target="../embeddings/oleObject25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0.vml"/><Relationship Id="rId6" Type="http://schemas.openxmlformats.org/officeDocument/2006/relationships/oleObject" Target="../embeddings/oleObject252.bin"/><Relationship Id="rId5" Type="http://schemas.openxmlformats.org/officeDocument/2006/relationships/oleObject" Target="../embeddings/oleObject251.bin"/><Relationship Id="rId4" Type="http://schemas.openxmlformats.org/officeDocument/2006/relationships/oleObject" Target="../embeddings/oleObject250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1.vml"/><Relationship Id="rId5" Type="http://schemas.openxmlformats.org/officeDocument/2006/relationships/oleObject" Target="../embeddings/oleObject257.bin"/><Relationship Id="rId4" Type="http://schemas.openxmlformats.org/officeDocument/2006/relationships/oleObject" Target="../embeddings/oleObject256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2.vml"/><Relationship Id="rId5" Type="http://schemas.openxmlformats.org/officeDocument/2006/relationships/oleObject" Target="../embeddings/oleObject260.bin"/><Relationship Id="rId4" Type="http://schemas.openxmlformats.org/officeDocument/2006/relationships/oleObject" Target="../embeddings/oleObject259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3.vml"/><Relationship Id="rId6" Type="http://schemas.openxmlformats.org/officeDocument/2006/relationships/oleObject" Target="../embeddings/oleObject264.bin"/><Relationship Id="rId5" Type="http://schemas.openxmlformats.org/officeDocument/2006/relationships/oleObject" Target="../embeddings/oleObject263.bin"/><Relationship Id="rId4" Type="http://schemas.openxmlformats.org/officeDocument/2006/relationships/oleObject" Target="../embeddings/oleObject262.bin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4.vml"/><Relationship Id="rId6" Type="http://schemas.openxmlformats.org/officeDocument/2006/relationships/oleObject" Target="../embeddings/oleObject268.bin"/><Relationship Id="rId5" Type="http://schemas.openxmlformats.org/officeDocument/2006/relationships/oleObject" Target="../embeddings/oleObject267.bin"/><Relationship Id="rId4" Type="http://schemas.openxmlformats.org/officeDocument/2006/relationships/oleObject" Target="../embeddings/oleObject266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5.vml"/><Relationship Id="rId6" Type="http://schemas.openxmlformats.org/officeDocument/2006/relationships/oleObject" Target="../embeddings/oleObject272.bin"/><Relationship Id="rId5" Type="http://schemas.openxmlformats.org/officeDocument/2006/relationships/oleObject" Target="../embeddings/oleObject271.bin"/><Relationship Id="rId4" Type="http://schemas.openxmlformats.org/officeDocument/2006/relationships/oleObject" Target="../embeddings/oleObject270.bin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8.bin"/><Relationship Id="rId3" Type="http://schemas.openxmlformats.org/officeDocument/2006/relationships/oleObject" Target="../embeddings/oleObject273.bin"/><Relationship Id="rId7" Type="http://schemas.openxmlformats.org/officeDocument/2006/relationships/oleObject" Target="../embeddings/oleObject27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6.vml"/><Relationship Id="rId6" Type="http://schemas.openxmlformats.org/officeDocument/2006/relationships/oleObject" Target="../embeddings/oleObject276.bin"/><Relationship Id="rId5" Type="http://schemas.openxmlformats.org/officeDocument/2006/relationships/oleObject" Target="../embeddings/oleObject275.bin"/><Relationship Id="rId10" Type="http://schemas.openxmlformats.org/officeDocument/2006/relationships/oleObject" Target="../embeddings/oleObject280.bin"/><Relationship Id="rId4" Type="http://schemas.openxmlformats.org/officeDocument/2006/relationships/oleObject" Target="../embeddings/oleObject274.bin"/><Relationship Id="rId9" Type="http://schemas.openxmlformats.org/officeDocument/2006/relationships/oleObject" Target="../embeddings/oleObject27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irstqsos_e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1629739" cy="8731250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3" y="0"/>
            <a:ext cx="10079990" cy="7559040"/>
          </a:xfrm>
          <a:custGeom>
            <a:avLst/>
            <a:gdLst>
              <a:gd name="connsiteX0" fmla="*/ 0 w 10079990"/>
              <a:gd name="connsiteY0" fmla="*/ 0 h 7559040"/>
              <a:gd name="connsiteX1" fmla="*/ 10079990 w 10079990"/>
              <a:gd name="connsiteY1" fmla="*/ 0 h 7559040"/>
              <a:gd name="connsiteX2" fmla="*/ 10079990 w 10079990"/>
              <a:gd name="connsiteY2" fmla="*/ 7559040 h 7559040"/>
              <a:gd name="connsiteX3" fmla="*/ 0 w 10079990"/>
              <a:gd name="connsiteY3" fmla="*/ 7559040 h 7559040"/>
              <a:gd name="connsiteX4" fmla="*/ 0 w 10079990"/>
              <a:gd name="connsiteY4" fmla="*/ 0 h 75590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079990" h="7559040">
                <a:moveTo>
                  <a:pt x="0" y="0"/>
                </a:moveTo>
                <a:lnTo>
                  <a:pt x="10079990" y="0"/>
                </a:lnTo>
                <a:lnTo>
                  <a:pt x="10079990" y="7559040"/>
                </a:lnTo>
                <a:lnTo>
                  <a:pt x="0" y="755904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endParaRPr lang="zh-CN" altLang="en-US"/>
          </a:p>
        </p:txBody>
      </p:sp>
      <p:sp>
        <p:nvSpPr>
          <p:cNvPr id="6" name="TextBox 1"/>
          <p:cNvSpPr txBox="1"/>
          <p:nvPr/>
        </p:nvSpPr>
        <p:spPr>
          <a:xfrm>
            <a:off x="774700" y="2635250"/>
            <a:ext cx="7025962" cy="2482717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5000"/>
              </a:lnSpc>
              <a:tabLst>
                <a:tab pos="330097" algn="l"/>
                <a:tab pos="469753" algn="l"/>
                <a:tab pos="761764" algn="l"/>
                <a:tab pos="1498134" algn="l"/>
              </a:tabLst>
            </a:pPr>
            <a:r>
              <a:rPr lang="en-US" altLang="zh-CN" dirty="0" smtClean="0"/>
              <a:t>	    </a:t>
            </a: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</a:t>
            </a:r>
            <a:r>
              <a:rPr lang="en-US" altLang="zh-CN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18" charset="0"/>
                <a:cs typeface="Comic Sans MS" pitchFamily="18" charset="0"/>
              </a:rPr>
              <a:t>Astrophysical</a:t>
            </a:r>
            <a:r>
              <a:rPr lang="en-US" altLang="zh-CN" sz="6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lnSpc>
                <a:spcPts val="5000"/>
              </a:lnSpc>
              <a:tabLst>
                <a:tab pos="330097" algn="l"/>
                <a:tab pos="469753" algn="l"/>
                <a:tab pos="761764" algn="l"/>
                <a:tab pos="1498134" algn="l"/>
              </a:tabLst>
            </a:pPr>
            <a:endParaRPr lang="en-US" altLang="zh-CN" sz="6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5000"/>
              </a:lnSpc>
              <a:tabLst>
                <a:tab pos="330097" algn="l"/>
                <a:tab pos="469753" algn="l"/>
                <a:tab pos="761764" algn="l"/>
                <a:tab pos="1498134" algn="l"/>
              </a:tabLst>
            </a:pPr>
            <a:r>
              <a:rPr lang="en-US" altLang="zh-CN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altLang="zh-CN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18" charset="0"/>
                <a:cs typeface="Times New Roman" pitchFamily="18" charset="0"/>
              </a:rPr>
              <a:t>Fluid D</a:t>
            </a:r>
            <a:r>
              <a:rPr lang="en-US" altLang="zh-CN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18" charset="0"/>
                <a:cs typeface="Comic Sans MS" pitchFamily="18" charset="0"/>
              </a:rPr>
              <a:t>ynamics</a:t>
            </a:r>
          </a:p>
          <a:p>
            <a:pPr>
              <a:lnSpc>
                <a:spcPts val="1000"/>
              </a:lnSpc>
            </a:pPr>
            <a:endParaRPr lang="en-US" altLang="zh-CN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ts val="1000"/>
              </a:lnSpc>
            </a:pPr>
            <a:endParaRPr lang="en-US" altLang="zh-CN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0" y="1416050"/>
            <a:ext cx="10223500" cy="61404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1"/>
          <p:cNvSpPr txBox="1"/>
          <p:nvPr/>
        </p:nvSpPr>
        <p:spPr>
          <a:xfrm>
            <a:off x="850900" y="349250"/>
            <a:ext cx="7638309" cy="3264982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5000"/>
              </a:lnSpc>
              <a:tabLst>
                <a:tab pos="850635" algn="l"/>
                <a:tab pos="3440629" algn="l"/>
              </a:tabLst>
            </a:pPr>
            <a:r>
              <a:rPr lang="en-US" altLang="zh-CN" dirty="0" smtClean="0"/>
              <a:t>	</a:t>
            </a:r>
            <a:r>
              <a:rPr lang="en-US" altLang="zh-CN" sz="3600" b="1" dirty="0" smtClean="0">
                <a:solidFill>
                  <a:srgbClr val="FFFFFF"/>
                </a:solidFill>
                <a:latin typeface="Comic Sans MS" pitchFamily="18" charset="0"/>
              </a:rPr>
              <a:t>Lagrangian  vs.  Eulerian View</a:t>
            </a:r>
          </a:p>
          <a:p>
            <a:pPr>
              <a:lnSpc>
                <a:spcPts val="1000"/>
              </a:lnSpc>
            </a:pPr>
            <a:endParaRPr lang="en-US" altLang="zh-CN" sz="3600" b="1" dirty="0" smtClean="0">
              <a:solidFill>
                <a:srgbClr val="FFFFFF"/>
              </a:solidFill>
              <a:latin typeface="Comic Sans MS" pitchFamily="18" charset="0"/>
            </a:endParaRPr>
          </a:p>
          <a:p>
            <a:pPr>
              <a:lnSpc>
                <a:spcPts val="1000"/>
              </a:lnSpc>
            </a:pPr>
            <a:endParaRPr lang="en-US" altLang="zh-CN" sz="3600" b="1" dirty="0" smtClean="0">
              <a:solidFill>
                <a:srgbClr val="FFFFFF"/>
              </a:solidFill>
              <a:latin typeface="Comic Sans MS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98"/>
              </a:lnSpc>
              <a:tabLst>
                <a:tab pos="850635" algn="l"/>
                <a:tab pos="3440629" algn="l"/>
              </a:tabLst>
            </a:pPr>
            <a:r>
              <a:rPr lang="en-US" altLang="zh-CN" sz="17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Consider</a:t>
            </a:r>
            <a:r>
              <a:rPr lang="en-US" altLang="zh-CN" sz="17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the</a:t>
            </a:r>
            <a:r>
              <a:rPr lang="en-US" altLang="zh-CN" sz="17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change</a:t>
            </a:r>
            <a:r>
              <a:rPr lang="en-US" altLang="zh-CN" sz="17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of a fluid quantity               at a location </a:t>
            </a:r>
          </a:p>
          <a:p>
            <a:pPr>
              <a:lnSpc>
                <a:spcPts val="2298"/>
              </a:lnSpc>
              <a:tabLst>
                <a:tab pos="850635" algn="l"/>
                <a:tab pos="3440629" algn="l"/>
              </a:tabLst>
            </a:pPr>
            <a:endParaRPr lang="en-US" altLang="zh-CN" sz="17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298"/>
              </a:lnSpc>
              <a:tabLst>
                <a:tab pos="850635" algn="l"/>
                <a:tab pos="3440629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298"/>
              </a:lnSpc>
              <a:tabLst>
                <a:tab pos="850635" algn="l"/>
                <a:tab pos="3440629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ts val="2298"/>
              </a:lnSpc>
              <a:tabLst>
                <a:tab pos="850635" algn="l"/>
                <a:tab pos="3440629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298"/>
              </a:lnSpc>
              <a:tabLst>
                <a:tab pos="850635" algn="l"/>
                <a:tab pos="3440629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298"/>
              </a:lnSpc>
              <a:tabLst>
                <a:tab pos="850635" algn="l"/>
                <a:tab pos="3440629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3" y="0"/>
            <a:ext cx="10079990" cy="7559040"/>
          </a:xfrm>
          <a:custGeom>
            <a:avLst/>
            <a:gdLst>
              <a:gd name="connsiteX0" fmla="*/ 0 w 10079990"/>
              <a:gd name="connsiteY0" fmla="*/ 0 h 7559040"/>
              <a:gd name="connsiteX1" fmla="*/ 10079990 w 10079990"/>
              <a:gd name="connsiteY1" fmla="*/ 0 h 7559040"/>
              <a:gd name="connsiteX2" fmla="*/ 10079990 w 10079990"/>
              <a:gd name="connsiteY2" fmla="*/ 7559040 h 7559040"/>
              <a:gd name="connsiteX3" fmla="*/ 0 w 10079990"/>
              <a:gd name="connsiteY3" fmla="*/ 7559040 h 7559040"/>
              <a:gd name="connsiteX4" fmla="*/ 0 w 10079990"/>
              <a:gd name="connsiteY4" fmla="*/ 0 h 75590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079990" h="7559040">
                <a:moveTo>
                  <a:pt x="0" y="0"/>
                </a:moveTo>
                <a:lnTo>
                  <a:pt x="10079990" y="0"/>
                </a:lnTo>
                <a:lnTo>
                  <a:pt x="10079990" y="7559040"/>
                </a:lnTo>
                <a:lnTo>
                  <a:pt x="0" y="755904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7556500" y="1644650"/>
            <a:ext cx="899160" cy="900429"/>
          </a:xfrm>
          <a:custGeom>
            <a:avLst/>
            <a:gdLst>
              <a:gd name="connsiteX0" fmla="*/ 449580 w 899160"/>
              <a:gd name="connsiteY0" fmla="*/ 900429 h 900429"/>
              <a:gd name="connsiteX1" fmla="*/ 0 w 899160"/>
              <a:gd name="connsiteY1" fmla="*/ 900429 h 900429"/>
              <a:gd name="connsiteX2" fmla="*/ 0 w 899160"/>
              <a:gd name="connsiteY2" fmla="*/ 0 h 900429"/>
              <a:gd name="connsiteX3" fmla="*/ 899159 w 899160"/>
              <a:gd name="connsiteY3" fmla="*/ 0 h 900429"/>
              <a:gd name="connsiteX4" fmla="*/ 899159 w 899160"/>
              <a:gd name="connsiteY4" fmla="*/ 900429 h 900429"/>
              <a:gd name="connsiteX5" fmla="*/ 449580 w 899160"/>
              <a:gd name="connsiteY5" fmla="*/ 900429 h 9004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899160" h="900429">
                <a:moveTo>
                  <a:pt x="449580" y="900429"/>
                </a:moveTo>
                <a:lnTo>
                  <a:pt x="0" y="900429"/>
                </a:lnTo>
                <a:lnTo>
                  <a:pt x="0" y="0"/>
                </a:lnTo>
                <a:lnTo>
                  <a:pt x="899159" y="0"/>
                </a:lnTo>
                <a:lnTo>
                  <a:pt x="899159" y="900429"/>
                </a:lnTo>
                <a:lnTo>
                  <a:pt x="449580" y="90042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endParaRPr lang="zh-CN" altLang="en-US"/>
          </a:p>
        </p:txBody>
      </p:sp>
      <p:sp>
        <p:nvSpPr>
          <p:cNvPr id="1024" name="TextBox 1"/>
          <p:cNvSpPr txBox="1"/>
          <p:nvPr/>
        </p:nvSpPr>
        <p:spPr>
          <a:xfrm>
            <a:off x="850900" y="1492250"/>
            <a:ext cx="4557338" cy="3636879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buAutoNum type="arabicParenR"/>
            </a:pPr>
            <a:r>
              <a:rPr lang="en-US" altLang="zh-CN" sz="17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Eulerian view:</a:t>
            </a:r>
          </a:p>
          <a:p>
            <a:pPr marL="342900" indent="-342900">
              <a:lnSpc>
                <a:spcPts val="2000"/>
              </a:lnSpc>
            </a:pPr>
            <a:r>
              <a:rPr lang="en-US" altLang="zh-CN" sz="17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     change in quantity Q  in interval </a:t>
            </a:r>
            <a:r>
              <a:rPr lang="en-US" altLang="zh-CN" sz="17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Mathematica1"/>
              </a:rPr>
              <a:t>t, </a:t>
            </a:r>
          </a:p>
          <a:p>
            <a:pPr marL="342900" indent="-342900">
              <a:lnSpc>
                <a:spcPts val="2000"/>
              </a:lnSpc>
            </a:pPr>
            <a:r>
              <a:rPr lang="en-US" altLang="zh-CN" sz="17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Mathematica1"/>
              </a:rPr>
              <a:t>      at location    :</a:t>
            </a:r>
          </a:p>
          <a:p>
            <a:pPr marL="342900" indent="-342900">
              <a:lnSpc>
                <a:spcPts val="2000"/>
              </a:lnSpc>
            </a:pPr>
            <a:endParaRPr lang="en-US" altLang="zh-CN" sz="17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 marL="342900" indent="-342900">
              <a:lnSpc>
                <a:spcPts val="2000"/>
              </a:lnSpc>
            </a:pPr>
            <a:endParaRPr lang="en-US" altLang="zh-CN" sz="17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 marL="342900" indent="-342900">
              <a:lnSpc>
                <a:spcPts val="2000"/>
              </a:lnSpc>
            </a:pPr>
            <a:endParaRPr lang="en-US" altLang="zh-CN" sz="17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 marL="342900" indent="-342900">
              <a:lnSpc>
                <a:spcPts val="2000"/>
              </a:lnSpc>
            </a:pPr>
            <a:endParaRPr lang="en-US" altLang="zh-CN" sz="17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 marL="342900" indent="-342900">
              <a:lnSpc>
                <a:spcPts val="2000"/>
              </a:lnSpc>
              <a:buAutoNum type="arabicParenR" startAt="2"/>
            </a:pPr>
            <a:r>
              <a:rPr lang="en-US" altLang="zh-CN" sz="17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Mathematica1"/>
              </a:rPr>
              <a:t>Lagrangian view:</a:t>
            </a:r>
          </a:p>
          <a:p>
            <a:pPr marL="342900" indent="-342900">
              <a:lnSpc>
                <a:spcPts val="2000"/>
              </a:lnSpc>
            </a:pPr>
            <a:r>
              <a:rPr lang="en-US" altLang="zh-CN" sz="17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Mathematica1"/>
              </a:rPr>
              <a:t>       change in quantity Q in time interval t, </a:t>
            </a:r>
          </a:p>
          <a:p>
            <a:pPr marL="342900" indent="-342900">
              <a:lnSpc>
                <a:spcPts val="2000"/>
              </a:lnSpc>
            </a:pPr>
            <a:r>
              <a:rPr lang="en-US" altLang="zh-CN" sz="17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Mathematica1"/>
              </a:rPr>
              <a:t>       while fluid element moves from      </a:t>
            </a:r>
          </a:p>
          <a:p>
            <a:pPr marL="342900" indent="-342900">
              <a:lnSpc>
                <a:spcPts val="2000"/>
              </a:lnSpc>
            </a:pPr>
            <a:r>
              <a:rPr lang="en-US" altLang="zh-CN" sz="17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Mathematica1"/>
              </a:rPr>
              <a:t>           to </a:t>
            </a: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Mathematica1"/>
              </a:rPr>
              <a:t>   </a:t>
            </a: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5880100" y="3321050"/>
          <a:ext cx="4089400" cy="1679575"/>
        </p:xfrm>
        <a:graphic>
          <a:graphicData uri="http://schemas.openxmlformats.org/presentationml/2006/ole">
            <p:oleObj spid="_x0000_s3074" name="Equation" r:id="rId3" imgW="1981080" imgH="812520" progId="Equation.DSMT4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4889500" y="1416050"/>
          <a:ext cx="765175" cy="350816"/>
        </p:xfrm>
        <a:graphic>
          <a:graphicData uri="http://schemas.openxmlformats.org/presentationml/2006/ole">
            <p:oleObj spid="_x0000_s3075" name="Equation" r:id="rId4" imgW="444240" imgH="203040" progId="Equation.DSMT4">
              <p:embed/>
            </p:oleObj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5956300" y="2101850"/>
          <a:ext cx="3589338" cy="863600"/>
        </p:xfrm>
        <a:graphic>
          <a:graphicData uri="http://schemas.openxmlformats.org/presentationml/2006/ole">
            <p:oleObj spid="_x0000_s3078" name="Equation" r:id="rId5" imgW="1638000" imgH="393480" progId="Equation.DSMT4">
              <p:embed/>
            </p:oleObj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7023100" y="1492250"/>
          <a:ext cx="200025" cy="260350"/>
        </p:xfrm>
        <a:graphic>
          <a:graphicData uri="http://schemas.openxmlformats.org/presentationml/2006/ole">
            <p:oleObj spid="_x0000_s3080" name="Equation" r:id="rId6" imgW="126720" imgH="164880" progId="Equation.DSMT4">
              <p:embed/>
            </p:oleObj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2374900" y="2482850"/>
          <a:ext cx="200025" cy="260350"/>
        </p:xfrm>
        <a:graphic>
          <a:graphicData uri="http://schemas.openxmlformats.org/presentationml/2006/ole">
            <p:oleObj spid="_x0000_s3081" name="Equation" r:id="rId7" imgW="126720" imgH="164880" progId="Equation.DSMT4">
              <p:embed/>
            </p:oleObj>
          </a:graphicData>
        </a:graphic>
      </p:graphicFrame>
      <p:graphicFrame>
        <p:nvGraphicFramePr>
          <p:cNvPr id="3082" name="Object 10"/>
          <p:cNvGraphicFramePr>
            <a:graphicFrameLocks noChangeAspect="1"/>
          </p:cNvGraphicFramePr>
          <p:nvPr/>
        </p:nvGraphicFramePr>
        <p:xfrm>
          <a:off x="1308100" y="4540250"/>
          <a:ext cx="200025" cy="260350"/>
        </p:xfrm>
        <a:graphic>
          <a:graphicData uri="http://schemas.openxmlformats.org/presentationml/2006/ole">
            <p:oleObj spid="_x0000_s3082" name="Equation" r:id="rId8" imgW="126720" imgH="164880" progId="Equation.DSMT4">
              <p:embed/>
            </p:oleObj>
          </a:graphicData>
        </a:graphic>
      </p:graphicFrame>
      <p:graphicFrame>
        <p:nvGraphicFramePr>
          <p:cNvPr id="3083" name="Object 11"/>
          <p:cNvGraphicFramePr>
            <a:graphicFrameLocks noChangeAspect="1"/>
          </p:cNvGraphicFramePr>
          <p:nvPr/>
        </p:nvGraphicFramePr>
        <p:xfrm>
          <a:off x="1917700" y="4540250"/>
          <a:ext cx="681037" cy="279400"/>
        </p:xfrm>
        <a:graphic>
          <a:graphicData uri="http://schemas.openxmlformats.org/presentationml/2006/ole">
            <p:oleObj spid="_x0000_s3083" name="Equation" r:id="rId9" imgW="431640" imgH="177480" progId="Equation.DSMT4">
              <p:embed/>
            </p:oleObj>
          </a:graphicData>
        </a:graphic>
      </p:graphicFrame>
      <p:sp>
        <p:nvSpPr>
          <p:cNvPr id="35" name="Rectangle 34"/>
          <p:cNvSpPr/>
          <p:nvPr/>
        </p:nvSpPr>
        <p:spPr>
          <a:xfrm>
            <a:off x="5803900" y="2025650"/>
            <a:ext cx="4191000" cy="9906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803900" y="3168650"/>
            <a:ext cx="4191000" cy="20574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84" name="Object 12"/>
          <p:cNvGraphicFramePr>
            <a:graphicFrameLocks noChangeAspect="1"/>
          </p:cNvGraphicFramePr>
          <p:nvPr/>
        </p:nvGraphicFramePr>
        <p:xfrm>
          <a:off x="927100" y="5454650"/>
          <a:ext cx="4311650" cy="1809750"/>
        </p:xfrm>
        <a:graphic>
          <a:graphicData uri="http://schemas.openxmlformats.org/presentationml/2006/ole">
            <p:oleObj spid="_x0000_s3084" name="Equation" r:id="rId10" imgW="939600" imgH="393480" progId="Equation.DSMT4">
              <p:embed/>
            </p:oleObj>
          </a:graphicData>
        </a:graphic>
      </p:graphicFrame>
      <p:sp>
        <p:nvSpPr>
          <p:cNvPr id="38" name="Rectangle 37"/>
          <p:cNvSpPr/>
          <p:nvPr/>
        </p:nvSpPr>
        <p:spPr>
          <a:xfrm>
            <a:off x="850900" y="5378450"/>
            <a:ext cx="9144000" cy="19812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1"/>
          <p:cNvSpPr txBox="1"/>
          <p:nvPr/>
        </p:nvSpPr>
        <p:spPr>
          <a:xfrm>
            <a:off x="7023100" y="5226050"/>
            <a:ext cx="3066545" cy="2867438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Mathematica1"/>
            </a:endParaRPr>
          </a:p>
          <a:p>
            <a:pPr marL="342900" indent="-342900">
              <a:lnSpc>
                <a:spcPts val="2000"/>
              </a:lnSpc>
            </a:pPr>
            <a:r>
              <a:rPr lang="en-US" altLang="zh-CN" sz="3500" b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Mathematica1"/>
              </a:rPr>
              <a:t>Convective/   </a:t>
            </a:r>
          </a:p>
          <a:p>
            <a:pPr marL="342900" indent="-342900">
              <a:lnSpc>
                <a:spcPts val="2000"/>
              </a:lnSpc>
            </a:pPr>
            <a:endParaRPr lang="en-US" altLang="zh-CN" sz="3500" b="1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 marL="342900" indent="-342900">
              <a:lnSpc>
                <a:spcPts val="2000"/>
              </a:lnSpc>
            </a:pPr>
            <a:r>
              <a:rPr lang="en-US" altLang="zh-CN" sz="3500" b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Mathematica1"/>
              </a:rPr>
              <a:t>Lagrangian </a:t>
            </a:r>
          </a:p>
          <a:p>
            <a:pPr marL="342900" indent="-342900">
              <a:lnSpc>
                <a:spcPts val="2000"/>
              </a:lnSpc>
            </a:pPr>
            <a:endParaRPr lang="en-US" altLang="zh-CN" sz="3500" b="1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 marL="342900" indent="-342900">
              <a:lnSpc>
                <a:spcPts val="2000"/>
              </a:lnSpc>
            </a:pPr>
            <a:endParaRPr lang="en-US" altLang="zh-CN" sz="3500" b="1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 marL="342900" indent="-342900">
              <a:lnSpc>
                <a:spcPts val="2000"/>
              </a:lnSpc>
            </a:pPr>
            <a:r>
              <a:rPr lang="en-US" altLang="zh-CN" sz="3500" b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Mathematica1"/>
              </a:rPr>
              <a:t>Derivative </a:t>
            </a:r>
          </a:p>
          <a:p>
            <a:pPr marL="342900" indent="-342900"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Mathematica1"/>
            </a:endParaRPr>
          </a:p>
          <a:p>
            <a:pPr marL="342900" indent="-342900"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Mathematica1"/>
            </a:endParaRPr>
          </a:p>
          <a:p>
            <a:pPr marL="342900" indent="-342900"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"/>
          <p:cNvSpPr txBox="1"/>
          <p:nvPr/>
        </p:nvSpPr>
        <p:spPr>
          <a:xfrm>
            <a:off x="2527300" y="2787650"/>
            <a:ext cx="7204313" cy="1969756"/>
          </a:xfrm>
          <a:prstGeom prst="rect">
            <a:avLst/>
          </a:prstGeom>
          <a:noFill/>
        </p:spPr>
        <p:txBody>
          <a:bodyPr wrap="square" lIns="0" tIns="0" rIns="0" bIns="45706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zh-CN" sz="60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     Basic</a:t>
            </a:r>
          </a:p>
          <a:p>
            <a:pPr>
              <a:lnSpc>
                <a:spcPts val="5000"/>
              </a:lnSpc>
            </a:pPr>
            <a:endParaRPr lang="en-US" altLang="zh-CN" sz="6000" b="1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5000"/>
              </a:lnSpc>
            </a:pPr>
            <a:r>
              <a:rPr lang="en-US" altLang="zh-CN" sz="60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Fluid  Equations 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927100" y="2254250"/>
            <a:ext cx="8382000" cy="2895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-139700" y="1416050"/>
            <a:ext cx="10223500" cy="61404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1"/>
          <p:cNvSpPr txBox="1"/>
          <p:nvPr/>
        </p:nvSpPr>
        <p:spPr>
          <a:xfrm>
            <a:off x="0" y="349250"/>
            <a:ext cx="9307035" cy="1367027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5000"/>
              </a:lnSpc>
              <a:tabLst>
                <a:tab pos="850635" algn="l"/>
                <a:tab pos="3440629" algn="l"/>
              </a:tabLst>
            </a:pPr>
            <a:r>
              <a:rPr lang="en-US" altLang="zh-CN" dirty="0" smtClean="0"/>
              <a:t>	</a:t>
            </a:r>
            <a:r>
              <a:rPr lang="en-US" altLang="zh-CN" sz="60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Conservation Equations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98"/>
              </a:lnSpc>
              <a:tabLst>
                <a:tab pos="850635" algn="l"/>
                <a:tab pos="3440629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3" y="0"/>
            <a:ext cx="10079990" cy="7559040"/>
          </a:xfrm>
          <a:custGeom>
            <a:avLst/>
            <a:gdLst>
              <a:gd name="connsiteX0" fmla="*/ 0 w 10079990"/>
              <a:gd name="connsiteY0" fmla="*/ 0 h 7559040"/>
              <a:gd name="connsiteX1" fmla="*/ 10079990 w 10079990"/>
              <a:gd name="connsiteY1" fmla="*/ 0 h 7559040"/>
              <a:gd name="connsiteX2" fmla="*/ 10079990 w 10079990"/>
              <a:gd name="connsiteY2" fmla="*/ 7559040 h 7559040"/>
              <a:gd name="connsiteX3" fmla="*/ 0 w 10079990"/>
              <a:gd name="connsiteY3" fmla="*/ 7559040 h 7559040"/>
              <a:gd name="connsiteX4" fmla="*/ 0 w 10079990"/>
              <a:gd name="connsiteY4" fmla="*/ 0 h 75590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079990" h="7559040">
                <a:moveTo>
                  <a:pt x="0" y="0"/>
                </a:moveTo>
                <a:lnTo>
                  <a:pt x="10079990" y="0"/>
                </a:lnTo>
                <a:lnTo>
                  <a:pt x="10079990" y="7559040"/>
                </a:lnTo>
                <a:lnTo>
                  <a:pt x="0" y="755904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7560312" y="1747520"/>
            <a:ext cx="899160" cy="900429"/>
          </a:xfrm>
          <a:custGeom>
            <a:avLst/>
            <a:gdLst>
              <a:gd name="connsiteX0" fmla="*/ 449580 w 899160"/>
              <a:gd name="connsiteY0" fmla="*/ 900429 h 900429"/>
              <a:gd name="connsiteX1" fmla="*/ 0 w 899160"/>
              <a:gd name="connsiteY1" fmla="*/ 900429 h 900429"/>
              <a:gd name="connsiteX2" fmla="*/ 0 w 899160"/>
              <a:gd name="connsiteY2" fmla="*/ 0 h 900429"/>
              <a:gd name="connsiteX3" fmla="*/ 899159 w 899160"/>
              <a:gd name="connsiteY3" fmla="*/ 0 h 900429"/>
              <a:gd name="connsiteX4" fmla="*/ 899159 w 899160"/>
              <a:gd name="connsiteY4" fmla="*/ 900429 h 900429"/>
              <a:gd name="connsiteX5" fmla="*/ 449580 w 899160"/>
              <a:gd name="connsiteY5" fmla="*/ 900429 h 9004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899160" h="900429">
                <a:moveTo>
                  <a:pt x="449580" y="900429"/>
                </a:moveTo>
                <a:lnTo>
                  <a:pt x="0" y="900429"/>
                </a:lnTo>
                <a:lnTo>
                  <a:pt x="0" y="0"/>
                </a:lnTo>
                <a:lnTo>
                  <a:pt x="899159" y="0"/>
                </a:lnTo>
                <a:lnTo>
                  <a:pt x="899159" y="900429"/>
                </a:lnTo>
                <a:lnTo>
                  <a:pt x="449580" y="90042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endParaRPr lang="zh-CN" altLang="en-US"/>
          </a:p>
        </p:txBody>
      </p:sp>
      <p:sp>
        <p:nvSpPr>
          <p:cNvPr id="7" name="TextBox 1"/>
          <p:cNvSpPr txBox="1"/>
          <p:nvPr/>
        </p:nvSpPr>
        <p:spPr>
          <a:xfrm>
            <a:off x="241300" y="1568450"/>
            <a:ext cx="9372600" cy="7586678"/>
          </a:xfrm>
          <a:prstGeom prst="rect">
            <a:avLst/>
          </a:prstGeom>
          <a:noFill/>
        </p:spPr>
        <p:txBody>
          <a:bodyPr wrap="square" lIns="0" tIns="0" rIns="0" bIns="45706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To describe a continuous fluid flow field, the first step is to evaluate the development </a:t>
            </a: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of essential properties of the mean flow field . To this end we evaluate the first 3 moment of the phase space distribution function               , corresponding to five quantities, </a:t>
            </a: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For a gas or fluid consisting of particles with mass m, these are </a:t>
            </a: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          1)    mass density </a:t>
            </a: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                </a:t>
            </a: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         2)    momentum density </a:t>
            </a: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         3)    (kinetic) energy density</a:t>
            </a: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Note that we use     to denote the bulk velocity at location r, and      for the particle velocity.  The velocity of a particle is therefore the sum of the bulk velocity and a “random” component     ,    </a:t>
            </a: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In principle, to follow the evolution of the (moment) quantities, we have to follow the </a:t>
            </a: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evolution of the phase space density              . The Boltzmann equation describes this </a:t>
            </a: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Evolution.</a:t>
            </a: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>
              <a:lnSpc>
                <a:spcPts val="2000"/>
              </a:lnSpc>
            </a:pPr>
            <a:endParaRPr lang="en-US" altLang="zh-CN" sz="17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400"/>
              </a:lnSpc>
            </a:pPr>
            <a:endParaRPr lang="en-US" altLang="zh-CN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400"/>
              </a:lnSpc>
            </a:pPr>
            <a:r>
              <a:rPr lang="en-US" altLang="zh-CN" sz="25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altLang="zh-CN" i="1" dirty="0" smtClean="0">
              <a:solidFill>
                <a:srgbClr val="000000"/>
              </a:solidFill>
              <a:latin typeface="Tahoma" pitchFamily="18" charset="0"/>
              <a:cs typeface="Tahoma" pitchFamily="18" charset="0"/>
            </a:endParaRPr>
          </a:p>
        </p:txBody>
      </p:sp>
      <p:graphicFrame>
        <p:nvGraphicFramePr>
          <p:cNvPr id="77825" name="Object 1"/>
          <p:cNvGraphicFramePr>
            <a:graphicFrameLocks noChangeAspect="1"/>
          </p:cNvGraphicFramePr>
          <p:nvPr/>
        </p:nvGraphicFramePr>
        <p:xfrm>
          <a:off x="3441700" y="2025650"/>
          <a:ext cx="785812" cy="340386"/>
        </p:xfrm>
        <a:graphic>
          <a:graphicData uri="http://schemas.openxmlformats.org/presentationml/2006/ole">
            <p:oleObj spid="_x0000_s77825" name="Equation" r:id="rId3" imgW="469800" imgH="203040" progId="Equation.DSMT4">
              <p:embed/>
            </p:oleObj>
          </a:graphicData>
        </a:graphic>
      </p:graphicFrame>
      <p:graphicFrame>
        <p:nvGraphicFramePr>
          <p:cNvPr id="77827" name="Object 3"/>
          <p:cNvGraphicFramePr>
            <a:graphicFrameLocks noChangeAspect="1"/>
          </p:cNvGraphicFramePr>
          <p:nvPr/>
        </p:nvGraphicFramePr>
        <p:xfrm>
          <a:off x="4203700" y="3016250"/>
          <a:ext cx="4839365" cy="1752601"/>
        </p:xfrm>
        <a:graphic>
          <a:graphicData uri="http://schemas.openxmlformats.org/presentationml/2006/ole">
            <p:oleObj spid="_x0000_s77827" name="Equation" r:id="rId4" imgW="2247840" imgH="812520" progId="Equation.DSMT4">
              <p:embed/>
            </p:oleObj>
          </a:graphicData>
        </a:graphic>
      </p:graphicFrame>
      <p:graphicFrame>
        <p:nvGraphicFramePr>
          <p:cNvPr id="77829" name="Object 5"/>
          <p:cNvGraphicFramePr>
            <a:graphicFrameLocks noChangeAspect="1"/>
          </p:cNvGraphicFramePr>
          <p:nvPr/>
        </p:nvGraphicFramePr>
        <p:xfrm>
          <a:off x="3746500" y="6597650"/>
          <a:ext cx="785813" cy="339725"/>
        </p:xfrm>
        <a:graphic>
          <a:graphicData uri="http://schemas.openxmlformats.org/presentationml/2006/ole">
            <p:oleObj spid="_x0000_s77829" name="Equation" r:id="rId5" imgW="469800" imgH="203040" progId="Equation.DSMT4">
              <p:embed/>
            </p:oleObj>
          </a:graphicData>
        </a:graphic>
      </p:graphicFrame>
      <p:graphicFrame>
        <p:nvGraphicFramePr>
          <p:cNvPr id="77830" name="Object 6"/>
          <p:cNvGraphicFramePr>
            <a:graphicFrameLocks noChangeAspect="1"/>
          </p:cNvGraphicFramePr>
          <p:nvPr/>
        </p:nvGraphicFramePr>
        <p:xfrm>
          <a:off x="1993900" y="5073650"/>
          <a:ext cx="211137" cy="296862"/>
        </p:xfrm>
        <a:graphic>
          <a:graphicData uri="http://schemas.openxmlformats.org/presentationml/2006/ole">
            <p:oleObj spid="_x0000_s77830" name="Equation" r:id="rId6" imgW="126720" imgH="177480" progId="Equation.DSMT4">
              <p:embed/>
            </p:oleObj>
          </a:graphicData>
        </a:graphic>
      </p:graphicFrame>
      <p:graphicFrame>
        <p:nvGraphicFramePr>
          <p:cNvPr id="77831" name="Object 7"/>
          <p:cNvGraphicFramePr>
            <a:graphicFrameLocks noChangeAspect="1"/>
          </p:cNvGraphicFramePr>
          <p:nvPr/>
        </p:nvGraphicFramePr>
        <p:xfrm>
          <a:off x="6413500" y="5073650"/>
          <a:ext cx="211138" cy="296863"/>
        </p:xfrm>
        <a:graphic>
          <a:graphicData uri="http://schemas.openxmlformats.org/presentationml/2006/ole">
            <p:oleObj spid="_x0000_s77831" name="Equation" r:id="rId7" imgW="126720" imgH="177480" progId="Equation.DSMT4">
              <p:embed/>
            </p:oleObj>
          </a:graphicData>
        </a:graphic>
      </p:graphicFrame>
      <p:graphicFrame>
        <p:nvGraphicFramePr>
          <p:cNvPr id="77832" name="Object 8"/>
          <p:cNvGraphicFramePr>
            <a:graphicFrameLocks noChangeAspect="1"/>
          </p:cNvGraphicFramePr>
          <p:nvPr/>
        </p:nvGraphicFramePr>
        <p:xfrm>
          <a:off x="8699500" y="5302250"/>
          <a:ext cx="252412" cy="296863"/>
        </p:xfrm>
        <a:graphic>
          <a:graphicData uri="http://schemas.openxmlformats.org/presentationml/2006/ole">
            <p:oleObj spid="_x0000_s77832" name="Equation" r:id="rId8" imgW="152280" imgH="177480" progId="Equation.DSMT4">
              <p:embed/>
            </p:oleObj>
          </a:graphicData>
        </a:graphic>
      </p:graphicFrame>
      <p:graphicFrame>
        <p:nvGraphicFramePr>
          <p:cNvPr id="77833" name="Object 9"/>
          <p:cNvGraphicFramePr>
            <a:graphicFrameLocks noChangeAspect="1"/>
          </p:cNvGraphicFramePr>
          <p:nvPr/>
        </p:nvGraphicFramePr>
        <p:xfrm>
          <a:off x="3670300" y="5759450"/>
          <a:ext cx="1420541" cy="426391"/>
        </p:xfrm>
        <a:graphic>
          <a:graphicData uri="http://schemas.openxmlformats.org/presentationml/2006/ole">
            <p:oleObj spid="_x0000_s77833" name="Equation" r:id="rId9" imgW="596880" imgH="177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-139700" y="1416050"/>
            <a:ext cx="10223500" cy="61404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1"/>
          <p:cNvSpPr txBox="1"/>
          <p:nvPr/>
        </p:nvSpPr>
        <p:spPr>
          <a:xfrm>
            <a:off x="698500" y="501650"/>
            <a:ext cx="8167300" cy="1367027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5000"/>
              </a:lnSpc>
              <a:tabLst>
                <a:tab pos="850635" algn="l"/>
                <a:tab pos="3440629" algn="l"/>
              </a:tabLst>
            </a:pPr>
            <a:r>
              <a:rPr lang="en-US" altLang="zh-CN" dirty="0" smtClean="0"/>
              <a:t>	   </a:t>
            </a:r>
            <a:r>
              <a:rPr lang="en-US" altLang="zh-CN" sz="6000" b="1" dirty="0" smtClean="0">
                <a:solidFill>
                  <a:srgbClr val="FFFFFF"/>
                </a:solidFill>
                <a:latin typeface="Comic Sans MS" pitchFamily="18" charset="0"/>
              </a:rPr>
              <a:t>Boltzmann Equation</a:t>
            </a:r>
            <a:endParaRPr lang="en-US" altLang="zh-CN" sz="6000" b="1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98"/>
              </a:lnSpc>
              <a:tabLst>
                <a:tab pos="850635" algn="l"/>
                <a:tab pos="3440629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3" y="0"/>
            <a:ext cx="10079990" cy="7559040"/>
          </a:xfrm>
          <a:custGeom>
            <a:avLst/>
            <a:gdLst>
              <a:gd name="connsiteX0" fmla="*/ 0 w 10079990"/>
              <a:gd name="connsiteY0" fmla="*/ 0 h 7559040"/>
              <a:gd name="connsiteX1" fmla="*/ 10079990 w 10079990"/>
              <a:gd name="connsiteY1" fmla="*/ 0 h 7559040"/>
              <a:gd name="connsiteX2" fmla="*/ 10079990 w 10079990"/>
              <a:gd name="connsiteY2" fmla="*/ 7559040 h 7559040"/>
              <a:gd name="connsiteX3" fmla="*/ 0 w 10079990"/>
              <a:gd name="connsiteY3" fmla="*/ 7559040 h 7559040"/>
              <a:gd name="connsiteX4" fmla="*/ 0 w 10079990"/>
              <a:gd name="connsiteY4" fmla="*/ 0 h 75590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079990" h="7559040">
                <a:moveTo>
                  <a:pt x="0" y="0"/>
                </a:moveTo>
                <a:lnTo>
                  <a:pt x="10079990" y="0"/>
                </a:lnTo>
                <a:lnTo>
                  <a:pt x="10079990" y="7559040"/>
                </a:lnTo>
                <a:lnTo>
                  <a:pt x="0" y="755904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7560312" y="1747520"/>
            <a:ext cx="899160" cy="900429"/>
          </a:xfrm>
          <a:custGeom>
            <a:avLst/>
            <a:gdLst>
              <a:gd name="connsiteX0" fmla="*/ 449580 w 899160"/>
              <a:gd name="connsiteY0" fmla="*/ 900429 h 900429"/>
              <a:gd name="connsiteX1" fmla="*/ 0 w 899160"/>
              <a:gd name="connsiteY1" fmla="*/ 900429 h 900429"/>
              <a:gd name="connsiteX2" fmla="*/ 0 w 899160"/>
              <a:gd name="connsiteY2" fmla="*/ 0 h 900429"/>
              <a:gd name="connsiteX3" fmla="*/ 899159 w 899160"/>
              <a:gd name="connsiteY3" fmla="*/ 0 h 900429"/>
              <a:gd name="connsiteX4" fmla="*/ 899159 w 899160"/>
              <a:gd name="connsiteY4" fmla="*/ 900429 h 900429"/>
              <a:gd name="connsiteX5" fmla="*/ 449580 w 899160"/>
              <a:gd name="connsiteY5" fmla="*/ 900429 h 9004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899160" h="900429">
                <a:moveTo>
                  <a:pt x="449580" y="900429"/>
                </a:moveTo>
                <a:lnTo>
                  <a:pt x="0" y="900429"/>
                </a:lnTo>
                <a:lnTo>
                  <a:pt x="0" y="0"/>
                </a:lnTo>
                <a:lnTo>
                  <a:pt x="899159" y="0"/>
                </a:lnTo>
                <a:lnTo>
                  <a:pt x="899159" y="900429"/>
                </a:lnTo>
                <a:lnTo>
                  <a:pt x="449580" y="90042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endParaRPr lang="zh-CN" altLang="en-US"/>
          </a:p>
        </p:txBody>
      </p:sp>
      <p:sp>
        <p:nvSpPr>
          <p:cNvPr id="7" name="TextBox 1"/>
          <p:cNvSpPr txBox="1"/>
          <p:nvPr/>
        </p:nvSpPr>
        <p:spPr>
          <a:xfrm>
            <a:off x="241300" y="1568450"/>
            <a:ext cx="9372600" cy="6765941"/>
          </a:xfrm>
          <a:prstGeom prst="rect">
            <a:avLst/>
          </a:prstGeom>
          <a:noFill/>
        </p:spPr>
        <p:txBody>
          <a:bodyPr wrap="square" lIns="0" tIns="0" rIns="0" bIns="45706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In principle, to follow the evolution of these (moment) quantities, we have to follow the </a:t>
            </a: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evolution of the phase space density              . This means we should solve the </a:t>
            </a: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Boltzmann equation, </a:t>
            </a: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The </a:t>
            </a:r>
            <a:r>
              <a:rPr lang="en-US" altLang="zh-CN" sz="1600" dirty="0" err="1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righthand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sz="1600" dirty="0" err="1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collisional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term is given by </a:t>
            </a: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in which</a:t>
            </a: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is the angle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Mathematica1"/>
              </a:rPr>
              <a:t>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-dependent elastic collision cross section.</a:t>
            </a: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On the </a:t>
            </a:r>
            <a:r>
              <a:rPr lang="en-US" altLang="zh-CN" sz="1600" dirty="0" err="1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lefthand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side, we find the gravitational potential term, which according to the Poisson equation</a:t>
            </a: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is generated by </a:t>
            </a:r>
            <a:r>
              <a:rPr lang="en-US" altLang="zh-CN" sz="1600" dirty="0" err="1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selfgravity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as well as the external mass distribution                  .  </a:t>
            </a:r>
          </a:p>
          <a:p>
            <a:pPr>
              <a:lnSpc>
                <a:spcPts val="2000"/>
              </a:lnSpc>
            </a:pPr>
            <a:endParaRPr lang="en-US" altLang="zh-CN" sz="25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400"/>
              </a:lnSpc>
            </a:pPr>
            <a:r>
              <a:rPr lang="en-US" altLang="zh-CN" sz="25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altLang="zh-CN" i="1" dirty="0" smtClean="0">
              <a:solidFill>
                <a:srgbClr val="000000"/>
              </a:solidFill>
              <a:latin typeface="Tahoma" pitchFamily="18" charset="0"/>
              <a:cs typeface="Tahoma" pitchFamily="18" charset="0"/>
            </a:endParaRPr>
          </a:p>
        </p:txBody>
      </p:sp>
      <p:graphicFrame>
        <p:nvGraphicFramePr>
          <p:cNvPr id="77825" name="Object 1"/>
          <p:cNvGraphicFramePr>
            <a:graphicFrameLocks noChangeAspect="1"/>
          </p:cNvGraphicFramePr>
          <p:nvPr/>
        </p:nvGraphicFramePr>
        <p:xfrm>
          <a:off x="3822700" y="1797050"/>
          <a:ext cx="785812" cy="340386"/>
        </p:xfrm>
        <a:graphic>
          <a:graphicData uri="http://schemas.openxmlformats.org/presentationml/2006/ole">
            <p:oleObj spid="_x0000_s94210" name="Equation" r:id="rId3" imgW="469800" imgH="203040" progId="Equation.DSMT4">
              <p:embed/>
            </p:oleObj>
          </a:graphicData>
        </a:graphic>
      </p:graphicFrame>
      <p:graphicFrame>
        <p:nvGraphicFramePr>
          <p:cNvPr id="77827" name="Object 3"/>
          <p:cNvGraphicFramePr>
            <a:graphicFrameLocks noChangeAspect="1"/>
          </p:cNvGraphicFramePr>
          <p:nvPr/>
        </p:nvGraphicFramePr>
        <p:xfrm>
          <a:off x="2222500" y="2559050"/>
          <a:ext cx="5151774" cy="1219200"/>
        </p:xfrm>
        <a:graphic>
          <a:graphicData uri="http://schemas.openxmlformats.org/presentationml/2006/ole">
            <p:oleObj spid="_x0000_s94211" name="Equation" r:id="rId4" imgW="1879560" imgH="444240" progId="Equation.DSMT4">
              <p:embed/>
            </p:oleObj>
          </a:graphicData>
        </a:graphic>
      </p:graphicFrame>
      <p:sp>
        <p:nvSpPr>
          <p:cNvPr id="11" name="Rectangle 10"/>
          <p:cNvSpPr/>
          <p:nvPr/>
        </p:nvSpPr>
        <p:spPr>
          <a:xfrm>
            <a:off x="1536700" y="2406650"/>
            <a:ext cx="6477000" cy="14478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4213" name="Object 5"/>
          <p:cNvGraphicFramePr>
            <a:graphicFrameLocks noChangeAspect="1"/>
          </p:cNvGraphicFramePr>
          <p:nvPr/>
        </p:nvGraphicFramePr>
        <p:xfrm>
          <a:off x="1079500" y="4387850"/>
          <a:ext cx="6707188" cy="819098"/>
        </p:xfrm>
        <a:graphic>
          <a:graphicData uri="http://schemas.openxmlformats.org/presentationml/2006/ole">
            <p:oleObj spid="_x0000_s94213" name="Equation" r:id="rId5" imgW="3644640" imgH="444240" progId="Equation.DSMT4">
              <p:embed/>
            </p:oleObj>
          </a:graphicData>
        </a:graphic>
      </p:graphicFrame>
      <p:graphicFrame>
        <p:nvGraphicFramePr>
          <p:cNvPr id="94214" name="Object 6"/>
          <p:cNvGraphicFramePr>
            <a:graphicFrameLocks noChangeAspect="1"/>
          </p:cNvGraphicFramePr>
          <p:nvPr/>
        </p:nvGraphicFramePr>
        <p:xfrm>
          <a:off x="1079500" y="5378450"/>
          <a:ext cx="2514600" cy="507060"/>
        </p:xfrm>
        <a:graphic>
          <a:graphicData uri="http://schemas.openxmlformats.org/presentationml/2006/ole">
            <p:oleObj spid="_x0000_s94214" name="Equation" r:id="rId6" imgW="1384200" imgH="279360" progId="Equation.DSMT4">
              <p:embed/>
            </p:oleObj>
          </a:graphicData>
        </a:graphic>
      </p:graphicFrame>
      <p:graphicFrame>
        <p:nvGraphicFramePr>
          <p:cNvPr id="94215" name="Object 7"/>
          <p:cNvGraphicFramePr>
            <a:graphicFrameLocks noChangeAspect="1"/>
          </p:cNvGraphicFramePr>
          <p:nvPr/>
        </p:nvGraphicFramePr>
        <p:xfrm>
          <a:off x="2679700" y="6750050"/>
          <a:ext cx="2373313" cy="436825"/>
        </p:xfrm>
        <a:graphic>
          <a:graphicData uri="http://schemas.openxmlformats.org/presentationml/2006/ole">
            <p:oleObj spid="_x0000_s94215" name="Equation" r:id="rId7" imgW="1307880" imgH="241200" progId="Equation.DSMT4">
              <p:embed/>
            </p:oleObj>
          </a:graphicData>
        </a:graphic>
      </p:graphicFrame>
      <p:graphicFrame>
        <p:nvGraphicFramePr>
          <p:cNvPr id="94216" name="Object 8"/>
          <p:cNvGraphicFramePr>
            <a:graphicFrameLocks noChangeAspect="1"/>
          </p:cNvGraphicFramePr>
          <p:nvPr/>
        </p:nvGraphicFramePr>
        <p:xfrm>
          <a:off x="6794500" y="6978650"/>
          <a:ext cx="998537" cy="433388"/>
        </p:xfrm>
        <a:graphic>
          <a:graphicData uri="http://schemas.openxmlformats.org/presentationml/2006/ole">
            <p:oleObj spid="_x0000_s94216" name="Equation" r:id="rId8" imgW="583920" imgH="253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-139700" y="1416050"/>
            <a:ext cx="10223500" cy="61404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3" y="0"/>
            <a:ext cx="10079990" cy="7559040"/>
          </a:xfrm>
          <a:custGeom>
            <a:avLst/>
            <a:gdLst>
              <a:gd name="connsiteX0" fmla="*/ 0 w 10079990"/>
              <a:gd name="connsiteY0" fmla="*/ 0 h 7559040"/>
              <a:gd name="connsiteX1" fmla="*/ 10079990 w 10079990"/>
              <a:gd name="connsiteY1" fmla="*/ 0 h 7559040"/>
              <a:gd name="connsiteX2" fmla="*/ 10079990 w 10079990"/>
              <a:gd name="connsiteY2" fmla="*/ 7559040 h 7559040"/>
              <a:gd name="connsiteX3" fmla="*/ 0 w 10079990"/>
              <a:gd name="connsiteY3" fmla="*/ 7559040 h 7559040"/>
              <a:gd name="connsiteX4" fmla="*/ 0 w 10079990"/>
              <a:gd name="connsiteY4" fmla="*/ 0 h 75590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079990" h="7559040">
                <a:moveTo>
                  <a:pt x="0" y="0"/>
                </a:moveTo>
                <a:lnTo>
                  <a:pt x="10079990" y="0"/>
                </a:lnTo>
                <a:lnTo>
                  <a:pt x="10079990" y="7559040"/>
                </a:lnTo>
                <a:lnTo>
                  <a:pt x="0" y="755904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7560312" y="1747520"/>
            <a:ext cx="899160" cy="900429"/>
          </a:xfrm>
          <a:custGeom>
            <a:avLst/>
            <a:gdLst>
              <a:gd name="connsiteX0" fmla="*/ 449580 w 899160"/>
              <a:gd name="connsiteY0" fmla="*/ 900429 h 900429"/>
              <a:gd name="connsiteX1" fmla="*/ 0 w 899160"/>
              <a:gd name="connsiteY1" fmla="*/ 900429 h 900429"/>
              <a:gd name="connsiteX2" fmla="*/ 0 w 899160"/>
              <a:gd name="connsiteY2" fmla="*/ 0 h 900429"/>
              <a:gd name="connsiteX3" fmla="*/ 899159 w 899160"/>
              <a:gd name="connsiteY3" fmla="*/ 0 h 900429"/>
              <a:gd name="connsiteX4" fmla="*/ 899159 w 899160"/>
              <a:gd name="connsiteY4" fmla="*/ 900429 h 900429"/>
              <a:gd name="connsiteX5" fmla="*/ 449580 w 899160"/>
              <a:gd name="connsiteY5" fmla="*/ 900429 h 9004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899160" h="900429">
                <a:moveTo>
                  <a:pt x="449580" y="900429"/>
                </a:moveTo>
                <a:lnTo>
                  <a:pt x="0" y="900429"/>
                </a:lnTo>
                <a:lnTo>
                  <a:pt x="0" y="0"/>
                </a:lnTo>
                <a:lnTo>
                  <a:pt x="899159" y="0"/>
                </a:lnTo>
                <a:lnTo>
                  <a:pt x="899159" y="900429"/>
                </a:lnTo>
                <a:lnTo>
                  <a:pt x="449580" y="90042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endParaRPr lang="zh-CN" altLang="en-US"/>
          </a:p>
        </p:txBody>
      </p:sp>
      <p:sp>
        <p:nvSpPr>
          <p:cNvPr id="7" name="TextBox 1"/>
          <p:cNvSpPr txBox="1"/>
          <p:nvPr/>
        </p:nvSpPr>
        <p:spPr>
          <a:xfrm>
            <a:off x="241300" y="1568450"/>
            <a:ext cx="9372600" cy="7843159"/>
          </a:xfrm>
          <a:prstGeom prst="rect">
            <a:avLst/>
          </a:prstGeom>
          <a:noFill/>
        </p:spPr>
        <p:txBody>
          <a:bodyPr wrap="square" lIns="0" tIns="0" rIns="0" bIns="45706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To follow the evolution of a fluid at a particular location x, we follow the evolution of a quantity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Mathematica1"/>
              </a:rPr>
              <a:t>(</a:t>
            </a:r>
            <a:r>
              <a:rPr lang="en-US" altLang="zh-CN" sz="1600" dirty="0" err="1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Mathematica1"/>
              </a:rPr>
              <a:t>x,v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Mathematica1"/>
              </a:rPr>
              <a:t>) as described by the Boltzmann equation. To this end, we integrate over the full velocity range, </a:t>
            </a: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Mathematica1"/>
              </a:rPr>
              <a:t>If  the quantity                is a conserved quantity in a collision, then the </a:t>
            </a:r>
            <a:r>
              <a:rPr lang="en-US" altLang="zh-CN" sz="1600" dirty="0" err="1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Mathematica1"/>
              </a:rPr>
              <a:t>righthand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Mathematica1"/>
              </a:rPr>
              <a:t> side of the equation equals zero.  For elastic collisions, these are mass, momentum and (kinetic) energy of a particle. Thus,  for these quantities we have,</a:t>
            </a: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Mathematica1"/>
              </a:rPr>
              <a:t>The above result expresses mathematically the simple notion that collisions can not contribute to the time rate change of any quantity whose total is conserved in the </a:t>
            </a:r>
            <a:r>
              <a:rPr lang="en-US" altLang="zh-CN" sz="1600" dirty="0" err="1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Mathematica1"/>
              </a:rPr>
              <a:t>collisional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Mathematica1"/>
              </a:rPr>
              <a:t> process.</a:t>
            </a: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Mathematica1"/>
              </a:rPr>
              <a:t>For elastic collisions involving short-range forces in the </a:t>
            </a:r>
            <a:r>
              <a:rPr lang="en-US" altLang="zh-CN" sz="1600" dirty="0" err="1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Mathematica1"/>
              </a:rPr>
              <a:t>nonrelativistic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Mathematica1"/>
              </a:rPr>
              <a:t> regime, there exist exactly five independent quantities which are conserved:     </a:t>
            </a: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Mathematica1"/>
              </a:rPr>
              <a:t>mass, momentum and (kinetic) energy of a particle, </a:t>
            </a:r>
          </a:p>
          <a:p>
            <a:pPr>
              <a:lnSpc>
                <a:spcPts val="2000"/>
              </a:lnSpc>
            </a:pPr>
            <a:endParaRPr lang="en-US" altLang="zh-CN" sz="17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>
              <a:lnSpc>
                <a:spcPts val="2000"/>
              </a:lnSpc>
            </a:pPr>
            <a:endParaRPr lang="en-US" altLang="zh-CN" sz="17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Mathematica1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400"/>
              </a:lnSpc>
            </a:pPr>
            <a:endParaRPr lang="en-US" altLang="zh-CN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400"/>
              </a:lnSpc>
            </a:pPr>
            <a:r>
              <a:rPr lang="en-US" altLang="zh-CN" sz="25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altLang="zh-CN" i="1" dirty="0" smtClean="0">
              <a:solidFill>
                <a:srgbClr val="000000"/>
              </a:solidFill>
              <a:latin typeface="Tahoma" pitchFamily="18" charset="0"/>
              <a:cs typeface="Tahoma" pitchFamily="18" charset="0"/>
            </a:endParaRPr>
          </a:p>
        </p:txBody>
      </p:sp>
      <p:graphicFrame>
        <p:nvGraphicFramePr>
          <p:cNvPr id="77829" name="Object 5"/>
          <p:cNvGraphicFramePr>
            <a:graphicFrameLocks noChangeAspect="1"/>
          </p:cNvGraphicFramePr>
          <p:nvPr/>
        </p:nvGraphicFramePr>
        <p:xfrm>
          <a:off x="1917700" y="3321050"/>
          <a:ext cx="806450" cy="339725"/>
        </p:xfrm>
        <a:graphic>
          <a:graphicData uri="http://schemas.openxmlformats.org/presentationml/2006/ole">
            <p:oleObj spid="_x0000_s96260" name="Equation" r:id="rId3" imgW="482400" imgH="203040" progId="Equation.DSMT4">
              <p:embed/>
            </p:oleObj>
          </a:graphicData>
        </a:graphic>
      </p:graphicFrame>
      <p:graphicFrame>
        <p:nvGraphicFramePr>
          <p:cNvPr id="96261" name="Object 5"/>
          <p:cNvGraphicFramePr>
            <a:graphicFrameLocks noChangeAspect="1"/>
          </p:cNvGraphicFramePr>
          <p:nvPr/>
        </p:nvGraphicFramePr>
        <p:xfrm>
          <a:off x="1765300" y="2330450"/>
          <a:ext cx="6070600" cy="954088"/>
        </p:xfrm>
        <a:graphic>
          <a:graphicData uri="http://schemas.openxmlformats.org/presentationml/2006/ole">
            <p:oleObj spid="_x0000_s96261" name="Equation" r:id="rId4" imgW="3073320" imgH="482400" progId="Equation.DSMT4">
              <p:embed/>
            </p:oleObj>
          </a:graphicData>
        </a:graphic>
      </p:graphicFrame>
      <p:graphicFrame>
        <p:nvGraphicFramePr>
          <p:cNvPr id="96263" name="Object 7"/>
          <p:cNvGraphicFramePr>
            <a:graphicFrameLocks noChangeAspect="1"/>
          </p:cNvGraphicFramePr>
          <p:nvPr/>
        </p:nvGraphicFramePr>
        <p:xfrm>
          <a:off x="3822700" y="4159250"/>
          <a:ext cx="2106613" cy="879475"/>
        </p:xfrm>
        <a:graphic>
          <a:graphicData uri="http://schemas.openxmlformats.org/presentationml/2006/ole">
            <p:oleObj spid="_x0000_s96263" name="Equation" r:id="rId5" imgW="1066680" imgH="444240" progId="Equation.DSMT4">
              <p:embed/>
            </p:oleObj>
          </a:graphicData>
        </a:graphic>
      </p:graphicFrame>
      <p:graphicFrame>
        <p:nvGraphicFramePr>
          <p:cNvPr id="96264" name="Object 8"/>
          <p:cNvGraphicFramePr>
            <a:graphicFrameLocks noChangeAspect="1"/>
          </p:cNvGraphicFramePr>
          <p:nvPr/>
        </p:nvGraphicFramePr>
        <p:xfrm>
          <a:off x="1360488" y="6673850"/>
          <a:ext cx="6645275" cy="779463"/>
        </p:xfrm>
        <a:graphic>
          <a:graphicData uri="http://schemas.openxmlformats.org/presentationml/2006/ole">
            <p:oleObj spid="_x0000_s96264" name="Equation" r:id="rId6" imgW="3365280" imgH="393480" progId="Equation.DSMT4">
              <p:embed/>
            </p:oleObj>
          </a:graphicData>
        </a:graphic>
      </p:graphicFrame>
      <p:sp>
        <p:nvSpPr>
          <p:cNvPr id="11" name="TextBox 1"/>
          <p:cNvSpPr txBox="1"/>
          <p:nvPr/>
        </p:nvSpPr>
        <p:spPr>
          <a:xfrm>
            <a:off x="698500" y="425450"/>
            <a:ext cx="8167300" cy="1367027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5000"/>
              </a:lnSpc>
              <a:tabLst>
                <a:tab pos="850635" algn="l"/>
                <a:tab pos="3440629" algn="l"/>
              </a:tabLst>
            </a:pPr>
            <a:r>
              <a:rPr lang="en-US" altLang="zh-CN" dirty="0" smtClean="0"/>
              <a:t>	   </a:t>
            </a:r>
            <a:r>
              <a:rPr lang="en-US" altLang="zh-CN" sz="6000" b="1" dirty="0" smtClean="0">
                <a:solidFill>
                  <a:srgbClr val="FFFFFF"/>
                </a:solidFill>
                <a:latin typeface="Comic Sans MS" pitchFamily="18" charset="0"/>
              </a:rPr>
              <a:t>Boltzmann Equation</a:t>
            </a:r>
            <a:endParaRPr lang="en-US" altLang="zh-CN" sz="6000" b="1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98"/>
              </a:lnSpc>
              <a:tabLst>
                <a:tab pos="850635" algn="l"/>
                <a:tab pos="3440629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-139700" y="1416050"/>
            <a:ext cx="10223500" cy="61404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1"/>
          <p:cNvSpPr txBox="1"/>
          <p:nvPr/>
        </p:nvSpPr>
        <p:spPr>
          <a:xfrm>
            <a:off x="1536700" y="349250"/>
            <a:ext cx="200376" cy="1367027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5000"/>
              </a:lnSpc>
              <a:tabLst>
                <a:tab pos="850635" algn="l"/>
                <a:tab pos="3440629" algn="l"/>
              </a:tabLst>
            </a:pPr>
            <a:r>
              <a:rPr lang="en-US" altLang="zh-CN" sz="3600" b="1" dirty="0" smtClean="0">
                <a:solidFill>
                  <a:srgbClr val="FFFFFF"/>
                </a:solidFill>
                <a:latin typeface="Comic Sans MS" pitchFamily="18" charset="0"/>
              </a:rPr>
              <a:t> </a:t>
            </a:r>
            <a:endParaRPr lang="en-US" altLang="zh-CN" sz="3600" b="1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98"/>
              </a:lnSpc>
              <a:tabLst>
                <a:tab pos="850635" algn="l"/>
                <a:tab pos="3440629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3" y="0"/>
            <a:ext cx="10079990" cy="7559040"/>
          </a:xfrm>
          <a:custGeom>
            <a:avLst/>
            <a:gdLst>
              <a:gd name="connsiteX0" fmla="*/ 0 w 10079990"/>
              <a:gd name="connsiteY0" fmla="*/ 0 h 7559040"/>
              <a:gd name="connsiteX1" fmla="*/ 10079990 w 10079990"/>
              <a:gd name="connsiteY1" fmla="*/ 0 h 7559040"/>
              <a:gd name="connsiteX2" fmla="*/ 10079990 w 10079990"/>
              <a:gd name="connsiteY2" fmla="*/ 7559040 h 7559040"/>
              <a:gd name="connsiteX3" fmla="*/ 0 w 10079990"/>
              <a:gd name="connsiteY3" fmla="*/ 7559040 h 7559040"/>
              <a:gd name="connsiteX4" fmla="*/ 0 w 10079990"/>
              <a:gd name="connsiteY4" fmla="*/ 0 h 75590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079990" h="7559040">
                <a:moveTo>
                  <a:pt x="0" y="0"/>
                </a:moveTo>
                <a:lnTo>
                  <a:pt x="10079990" y="0"/>
                </a:lnTo>
                <a:lnTo>
                  <a:pt x="10079990" y="7559040"/>
                </a:lnTo>
                <a:lnTo>
                  <a:pt x="0" y="755904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7560312" y="1747520"/>
            <a:ext cx="899160" cy="900429"/>
          </a:xfrm>
          <a:custGeom>
            <a:avLst/>
            <a:gdLst>
              <a:gd name="connsiteX0" fmla="*/ 449580 w 899160"/>
              <a:gd name="connsiteY0" fmla="*/ 900429 h 900429"/>
              <a:gd name="connsiteX1" fmla="*/ 0 w 899160"/>
              <a:gd name="connsiteY1" fmla="*/ 900429 h 900429"/>
              <a:gd name="connsiteX2" fmla="*/ 0 w 899160"/>
              <a:gd name="connsiteY2" fmla="*/ 0 h 900429"/>
              <a:gd name="connsiteX3" fmla="*/ 899159 w 899160"/>
              <a:gd name="connsiteY3" fmla="*/ 0 h 900429"/>
              <a:gd name="connsiteX4" fmla="*/ 899159 w 899160"/>
              <a:gd name="connsiteY4" fmla="*/ 900429 h 900429"/>
              <a:gd name="connsiteX5" fmla="*/ 449580 w 899160"/>
              <a:gd name="connsiteY5" fmla="*/ 900429 h 9004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899160" h="900429">
                <a:moveTo>
                  <a:pt x="449580" y="900429"/>
                </a:moveTo>
                <a:lnTo>
                  <a:pt x="0" y="900429"/>
                </a:lnTo>
                <a:lnTo>
                  <a:pt x="0" y="0"/>
                </a:lnTo>
                <a:lnTo>
                  <a:pt x="899159" y="0"/>
                </a:lnTo>
                <a:lnTo>
                  <a:pt x="899159" y="900429"/>
                </a:lnTo>
                <a:lnTo>
                  <a:pt x="449580" y="90042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endParaRPr lang="zh-CN" altLang="en-US"/>
          </a:p>
        </p:txBody>
      </p:sp>
      <p:sp>
        <p:nvSpPr>
          <p:cNvPr id="7" name="TextBox 1"/>
          <p:cNvSpPr txBox="1"/>
          <p:nvPr/>
        </p:nvSpPr>
        <p:spPr>
          <a:xfrm>
            <a:off x="241300" y="1492250"/>
            <a:ext cx="9372600" cy="9382041"/>
          </a:xfrm>
          <a:prstGeom prst="rect">
            <a:avLst/>
          </a:prstGeom>
          <a:noFill/>
        </p:spPr>
        <p:txBody>
          <a:bodyPr wrap="square" lIns="0" tIns="0" rIns="0" bIns="45706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Mathematica1"/>
              </a:rPr>
              <a:t>When we define an average local quantity, </a:t>
            </a: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Mathematica1"/>
              </a:rPr>
              <a:t>for  a quantity Q, then on the basis of the velocity integral of the Boltzmann equation, we get the following evolution equations for the conserved quantities , </a:t>
            </a: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Mathematica1"/>
              </a:rPr>
              <a:t>For the five quantities </a:t>
            </a: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Mathematica1"/>
              </a:rPr>
              <a:t>the resulting conservation equations are known as the </a:t>
            </a: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Mathematica1"/>
              </a:rPr>
              <a:t>                   1)    mass density                                continuity equation</a:t>
            </a: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Mathematica1"/>
              </a:rPr>
              <a:t>                   2)    momentum density                       Euler equation</a:t>
            </a: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Mathematica1"/>
              </a:rPr>
              <a:t>                   3)    energy density                             energy equation</a:t>
            </a: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Mathematica1"/>
              </a:rPr>
              <a:t>In the sequel we follow – for reasons of insight – a slightly more heuristic path towards inferring the continuity equation and the Euler equation. </a:t>
            </a:r>
          </a:p>
          <a:p>
            <a:pPr>
              <a:lnSpc>
                <a:spcPts val="2000"/>
              </a:lnSpc>
            </a:pPr>
            <a:endParaRPr lang="en-US" altLang="zh-CN" sz="17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>
              <a:lnSpc>
                <a:spcPts val="2000"/>
              </a:lnSpc>
            </a:pPr>
            <a:r>
              <a:rPr lang="en-US" altLang="zh-CN" sz="17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Mathematica1"/>
              </a:rPr>
              <a:t> </a:t>
            </a: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Mathematica1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Mathematica1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Mathematica1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Mathematica1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Mathematica1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400"/>
              </a:lnSpc>
            </a:pPr>
            <a:endParaRPr lang="en-US" altLang="zh-CN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400"/>
              </a:lnSpc>
            </a:pPr>
            <a:r>
              <a:rPr lang="en-US" altLang="zh-CN" sz="25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altLang="zh-CN" i="1" dirty="0" smtClean="0">
              <a:solidFill>
                <a:srgbClr val="000000"/>
              </a:solidFill>
              <a:latin typeface="Tahoma" pitchFamily="18" charset="0"/>
              <a:cs typeface="Tahoma" pitchFamily="18" charset="0"/>
            </a:endParaRPr>
          </a:p>
        </p:txBody>
      </p:sp>
      <p:graphicFrame>
        <p:nvGraphicFramePr>
          <p:cNvPr id="96261" name="Object 5"/>
          <p:cNvGraphicFramePr>
            <a:graphicFrameLocks noChangeAspect="1"/>
          </p:cNvGraphicFramePr>
          <p:nvPr/>
        </p:nvGraphicFramePr>
        <p:xfrm>
          <a:off x="2146300" y="3092450"/>
          <a:ext cx="5168900" cy="954088"/>
        </p:xfrm>
        <a:graphic>
          <a:graphicData uri="http://schemas.openxmlformats.org/presentationml/2006/ole">
            <p:oleObj spid="_x0000_s97283" name="Equation" r:id="rId3" imgW="2616120" imgH="482400" progId="Equation.DSMT4">
              <p:embed/>
            </p:oleObj>
          </a:graphicData>
        </a:graphic>
      </p:graphicFrame>
      <p:graphicFrame>
        <p:nvGraphicFramePr>
          <p:cNvPr id="96263" name="Object 7"/>
          <p:cNvGraphicFramePr>
            <a:graphicFrameLocks noChangeAspect="1"/>
          </p:cNvGraphicFramePr>
          <p:nvPr/>
        </p:nvGraphicFramePr>
        <p:xfrm>
          <a:off x="3517900" y="1873250"/>
          <a:ext cx="2257425" cy="552450"/>
        </p:xfrm>
        <a:graphic>
          <a:graphicData uri="http://schemas.openxmlformats.org/presentationml/2006/ole">
            <p:oleObj spid="_x0000_s97284" name="Equation" r:id="rId4" imgW="1143000" imgH="279360" progId="Equation.DSMT4">
              <p:embed/>
            </p:oleObj>
          </a:graphicData>
        </a:graphic>
      </p:graphicFrame>
      <p:sp>
        <p:nvSpPr>
          <p:cNvPr id="11" name="TextBox 1"/>
          <p:cNvSpPr txBox="1"/>
          <p:nvPr/>
        </p:nvSpPr>
        <p:spPr>
          <a:xfrm>
            <a:off x="-292100" y="349250"/>
            <a:ext cx="9844041" cy="1367027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5000"/>
              </a:lnSpc>
              <a:tabLst>
                <a:tab pos="850635" algn="l"/>
                <a:tab pos="3440629" algn="l"/>
              </a:tabLst>
            </a:pPr>
            <a:r>
              <a:rPr lang="en-US" altLang="zh-CN" dirty="0" smtClean="0"/>
              <a:t>	 </a:t>
            </a:r>
            <a:r>
              <a:rPr lang="en-US" altLang="zh-CN" sz="5000" b="1" dirty="0" smtClean="0">
                <a:solidFill>
                  <a:srgbClr val="FFFFFF"/>
                </a:solidFill>
                <a:latin typeface="Comic Sans MS" pitchFamily="18" charset="0"/>
              </a:rPr>
              <a:t>Boltzmann Moment Equations</a:t>
            </a:r>
            <a:endParaRPr lang="en-US" altLang="zh-CN" sz="5000" b="1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98"/>
              </a:lnSpc>
              <a:tabLst>
                <a:tab pos="850635" algn="l"/>
                <a:tab pos="3440629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7286" name="Object 6"/>
          <p:cNvGraphicFramePr>
            <a:graphicFrameLocks noChangeAspect="1"/>
          </p:cNvGraphicFramePr>
          <p:nvPr/>
        </p:nvGraphicFramePr>
        <p:xfrm>
          <a:off x="1231900" y="4235450"/>
          <a:ext cx="6645275" cy="779463"/>
        </p:xfrm>
        <a:graphic>
          <a:graphicData uri="http://schemas.openxmlformats.org/presentationml/2006/ole">
            <p:oleObj spid="_x0000_s97286" name="Equation" r:id="rId5" imgW="336528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1263650"/>
            <a:ext cx="10083800" cy="62928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"/>
          <p:cNvSpPr txBox="1"/>
          <p:nvPr/>
        </p:nvSpPr>
        <p:spPr>
          <a:xfrm>
            <a:off x="317500" y="2101850"/>
            <a:ext cx="9601200" cy="4662801"/>
          </a:xfrm>
          <a:prstGeom prst="rect">
            <a:avLst/>
          </a:prstGeom>
          <a:noFill/>
        </p:spPr>
        <p:txBody>
          <a:bodyPr wrap="square" lIns="0" tIns="0" rIns="0" bIns="45706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To infer the continuity equation, we consider the </a:t>
            </a: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conservation of mass contained in a volume V</a:t>
            </a: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which is fixed in space and enclosed by a </a:t>
            </a: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surface S.</a:t>
            </a: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The mass M is  </a:t>
            </a: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The change of mass M in the volume V is equal to </a:t>
            </a: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the flux of mass through the surface S, </a:t>
            </a: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Where     is</a:t>
            </a:r>
            <a:r>
              <a:rPr lang="en-US" altLang="zh-CN" sz="16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the</a:t>
            </a:r>
            <a:r>
              <a:rPr lang="en-US" altLang="zh-CN" sz="16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outward</a:t>
            </a:r>
            <a:r>
              <a:rPr lang="en-US" altLang="zh-CN" sz="16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pointing</a:t>
            </a:r>
            <a:r>
              <a:rPr lang="en-US" altLang="zh-CN" sz="16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normal</a:t>
            </a:r>
            <a:r>
              <a:rPr lang="en-US" altLang="zh-CN" sz="16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vector.</a:t>
            </a:r>
            <a:r>
              <a:rPr lang="en-US" altLang="zh-CN" sz="16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 </a:t>
            </a:r>
          </a:p>
        </p:txBody>
      </p:sp>
      <p:sp>
        <p:nvSpPr>
          <p:cNvPr id="5" name="Freeform 3"/>
          <p:cNvSpPr/>
          <p:nvPr/>
        </p:nvSpPr>
        <p:spPr>
          <a:xfrm>
            <a:off x="-6347" y="-6346"/>
            <a:ext cx="10092689" cy="1272539"/>
          </a:xfrm>
          <a:custGeom>
            <a:avLst/>
            <a:gdLst>
              <a:gd name="connsiteX0" fmla="*/ 5046979 w 10092690"/>
              <a:gd name="connsiteY0" fmla="*/ 1266189 h 1272539"/>
              <a:gd name="connsiteX1" fmla="*/ 6350 w 10092690"/>
              <a:gd name="connsiteY1" fmla="*/ 1266189 h 1272539"/>
              <a:gd name="connsiteX2" fmla="*/ 6350 w 10092690"/>
              <a:gd name="connsiteY2" fmla="*/ 6350 h 1272539"/>
              <a:gd name="connsiteX3" fmla="*/ 10086340 w 10092690"/>
              <a:gd name="connsiteY3" fmla="*/ 6350 h 1272539"/>
              <a:gd name="connsiteX4" fmla="*/ 10086340 w 10092690"/>
              <a:gd name="connsiteY4" fmla="*/ 1266189 h 1272539"/>
              <a:gd name="connsiteX5" fmla="*/ 5046979 w 10092690"/>
              <a:gd name="connsiteY5" fmla="*/ 1266189 h 12725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10092690" h="1272539">
                <a:moveTo>
                  <a:pt x="5046979" y="1266189"/>
                </a:moveTo>
                <a:lnTo>
                  <a:pt x="6350" y="1266189"/>
                </a:lnTo>
                <a:lnTo>
                  <a:pt x="6350" y="6350"/>
                </a:lnTo>
                <a:lnTo>
                  <a:pt x="10086340" y="6350"/>
                </a:lnTo>
                <a:lnTo>
                  <a:pt x="10086340" y="1266189"/>
                </a:lnTo>
                <a:lnTo>
                  <a:pt x="5046979" y="1266189"/>
                </a:lnTo>
              </a:path>
            </a:pathLst>
          </a:custGeom>
          <a:noFill/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6785919" y="2501712"/>
            <a:ext cx="792365" cy="396621"/>
          </a:xfrm>
          <a:custGeom>
            <a:avLst/>
            <a:gdLst>
              <a:gd name="connsiteX0" fmla="*/ 413714 w 792365"/>
              <a:gd name="connsiteY0" fmla="*/ 17970 h 396621"/>
              <a:gd name="connsiteX1" fmla="*/ 774393 w 792365"/>
              <a:gd name="connsiteY1" fmla="*/ 198310 h 396621"/>
              <a:gd name="connsiteX2" fmla="*/ 413714 w 792365"/>
              <a:gd name="connsiteY2" fmla="*/ 378650 h 396621"/>
              <a:gd name="connsiteX3" fmla="*/ 54303 w 792365"/>
              <a:gd name="connsiteY3" fmla="*/ 198310 h 396621"/>
              <a:gd name="connsiteX4" fmla="*/ 413714 w 792365"/>
              <a:gd name="connsiteY4" fmla="*/ 17970 h 396621"/>
              <a:gd name="connsiteX5" fmla="*/ 234643 w 792365"/>
              <a:gd name="connsiteY5" fmla="*/ 198310 h 3966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792365" h="396621">
                <a:moveTo>
                  <a:pt x="413714" y="17970"/>
                </a:moveTo>
                <a:cubicBezTo>
                  <a:pt x="774393" y="198310"/>
                  <a:pt x="774393" y="198310"/>
                  <a:pt x="774393" y="198310"/>
                </a:cubicBezTo>
                <a:lnTo>
                  <a:pt x="413714" y="378650"/>
                </a:lnTo>
                <a:cubicBezTo>
                  <a:pt x="413714" y="378650"/>
                  <a:pt x="234643" y="198310"/>
                  <a:pt x="54303" y="198310"/>
                </a:cubicBezTo>
                <a:cubicBezTo>
                  <a:pt x="-126035" y="198310"/>
                  <a:pt x="413714" y="17970"/>
                  <a:pt x="413714" y="17970"/>
                </a:cubicBezTo>
                <a:lnTo>
                  <a:pt x="234643" y="198310"/>
                </a:lnTo>
              </a:path>
            </a:pathLst>
          </a:custGeom>
          <a:ln w="381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10" tIns="45706" rIns="91410" bIns="45706"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7047230" y="2287271"/>
            <a:ext cx="170180" cy="419100"/>
          </a:xfrm>
          <a:custGeom>
            <a:avLst/>
            <a:gdLst>
              <a:gd name="connsiteX0" fmla="*/ 135889 w 170180"/>
              <a:gd name="connsiteY0" fmla="*/ 419100 h 419100"/>
              <a:gd name="connsiteX1" fmla="*/ 0 w 170180"/>
              <a:gd name="connsiteY1" fmla="*/ 11429 h 419100"/>
              <a:gd name="connsiteX2" fmla="*/ 17779 w 170180"/>
              <a:gd name="connsiteY2" fmla="*/ 6350 h 419100"/>
              <a:gd name="connsiteX3" fmla="*/ 34289 w 170180"/>
              <a:gd name="connsiteY3" fmla="*/ 0 h 419100"/>
              <a:gd name="connsiteX4" fmla="*/ 170179 w 170180"/>
              <a:gd name="connsiteY4" fmla="*/ 406400 h 419100"/>
              <a:gd name="connsiteX5" fmla="*/ 152400 w 170180"/>
              <a:gd name="connsiteY5" fmla="*/ 412750 h 419100"/>
              <a:gd name="connsiteX6" fmla="*/ 135889 w 170180"/>
              <a:gd name="connsiteY6" fmla="*/ 419100 h 419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70180" h="419100">
                <a:moveTo>
                  <a:pt x="135889" y="419100"/>
                </a:moveTo>
                <a:lnTo>
                  <a:pt x="0" y="11429"/>
                </a:lnTo>
                <a:lnTo>
                  <a:pt x="17779" y="6350"/>
                </a:lnTo>
                <a:lnTo>
                  <a:pt x="34289" y="0"/>
                </a:lnTo>
                <a:lnTo>
                  <a:pt x="170179" y="406400"/>
                </a:lnTo>
                <a:lnTo>
                  <a:pt x="152400" y="412750"/>
                </a:lnTo>
                <a:lnTo>
                  <a:pt x="135889" y="4191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7015484" y="2160272"/>
            <a:ext cx="120649" cy="186689"/>
          </a:xfrm>
          <a:custGeom>
            <a:avLst/>
            <a:gdLst>
              <a:gd name="connsiteX0" fmla="*/ 104139 w 120649"/>
              <a:gd name="connsiteY0" fmla="*/ 140969 h 186689"/>
              <a:gd name="connsiteX1" fmla="*/ 120650 w 120649"/>
              <a:gd name="connsiteY1" fmla="*/ 147319 h 186689"/>
              <a:gd name="connsiteX2" fmla="*/ 5079 w 120649"/>
              <a:gd name="connsiteY2" fmla="*/ 0 h 186689"/>
              <a:gd name="connsiteX3" fmla="*/ 0 w 120649"/>
              <a:gd name="connsiteY3" fmla="*/ 186689 h 186689"/>
              <a:gd name="connsiteX4" fmla="*/ 10159 w 120649"/>
              <a:gd name="connsiteY4" fmla="*/ 173989 h 186689"/>
              <a:gd name="connsiteX5" fmla="*/ 21589 w 120649"/>
              <a:gd name="connsiteY5" fmla="*/ 161289 h 186689"/>
              <a:gd name="connsiteX6" fmla="*/ 35559 w 120649"/>
              <a:gd name="connsiteY6" fmla="*/ 151129 h 186689"/>
              <a:gd name="connsiteX7" fmla="*/ 52069 w 120649"/>
              <a:gd name="connsiteY7" fmla="*/ 143509 h 186689"/>
              <a:gd name="connsiteX8" fmla="*/ 69850 w 120649"/>
              <a:gd name="connsiteY8" fmla="*/ 139700 h 186689"/>
              <a:gd name="connsiteX9" fmla="*/ 87629 w 120649"/>
              <a:gd name="connsiteY9" fmla="*/ 139700 h 186689"/>
              <a:gd name="connsiteX10" fmla="*/ 104139 w 120649"/>
              <a:gd name="connsiteY10" fmla="*/ 140969 h 1866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120649" h="186689">
                <a:moveTo>
                  <a:pt x="104139" y="140969"/>
                </a:moveTo>
                <a:lnTo>
                  <a:pt x="120650" y="147319"/>
                </a:lnTo>
                <a:lnTo>
                  <a:pt x="5079" y="0"/>
                </a:lnTo>
                <a:lnTo>
                  <a:pt x="0" y="186689"/>
                </a:lnTo>
                <a:lnTo>
                  <a:pt x="10159" y="173989"/>
                </a:lnTo>
                <a:lnTo>
                  <a:pt x="21589" y="161289"/>
                </a:lnTo>
                <a:lnTo>
                  <a:pt x="35559" y="151129"/>
                </a:lnTo>
                <a:lnTo>
                  <a:pt x="52069" y="143509"/>
                </a:lnTo>
                <a:lnTo>
                  <a:pt x="69850" y="139700"/>
                </a:lnTo>
                <a:lnTo>
                  <a:pt x="87629" y="139700"/>
                </a:lnTo>
                <a:lnTo>
                  <a:pt x="104139" y="140969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endParaRPr lang="zh-CN" alt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500" y="1797050"/>
            <a:ext cx="3086100" cy="2908301"/>
          </a:xfrm>
          <a:prstGeom prst="rect">
            <a:avLst/>
          </a:prstGeom>
          <a:noFill/>
        </p:spPr>
      </p:pic>
      <p:sp>
        <p:nvSpPr>
          <p:cNvPr id="22" name="TextBox 1"/>
          <p:cNvSpPr txBox="1"/>
          <p:nvPr/>
        </p:nvSpPr>
        <p:spPr>
          <a:xfrm>
            <a:off x="6781800" y="2032000"/>
            <a:ext cx="128240" cy="302643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23" name="TextBox 1"/>
          <p:cNvSpPr txBox="1"/>
          <p:nvPr/>
        </p:nvSpPr>
        <p:spPr>
          <a:xfrm>
            <a:off x="7277100" y="3429003"/>
            <a:ext cx="187552" cy="353929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CN" sz="2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</a:p>
        </p:txBody>
      </p:sp>
      <p:sp>
        <p:nvSpPr>
          <p:cNvPr id="24" name="TextBox 1"/>
          <p:cNvSpPr txBox="1"/>
          <p:nvPr/>
        </p:nvSpPr>
        <p:spPr>
          <a:xfrm>
            <a:off x="6184900" y="2482850"/>
            <a:ext cx="169794" cy="353929"/>
          </a:xfrm>
          <a:prstGeom prst="rect">
            <a:avLst/>
          </a:prstGeom>
          <a:noFill/>
        </p:spPr>
        <p:txBody>
          <a:bodyPr wrap="square" lIns="0" tIns="0" rIns="0" bIns="45706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CN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7632700" y="1644650"/>
          <a:ext cx="164590" cy="230188"/>
        </p:xfrm>
        <a:graphic>
          <a:graphicData uri="http://schemas.openxmlformats.org/presentationml/2006/ole">
            <p:oleObj spid="_x0000_s4098" name="Equation" r:id="rId4" imgW="126720" imgH="177480" progId="Equation.DSMT4">
              <p:embed/>
            </p:oleObj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1003300" y="5149850"/>
          <a:ext cx="3440113" cy="838200"/>
        </p:xfrm>
        <a:graphic>
          <a:graphicData uri="http://schemas.openxmlformats.org/presentationml/2006/ole">
            <p:oleObj spid="_x0000_s4100" name="Equation" r:id="rId5" imgW="1612800" imgH="393480" progId="Equation.DSMT4">
              <p:embed/>
            </p:oleObj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1003300" y="6369050"/>
          <a:ext cx="325437" cy="306387"/>
        </p:xfrm>
        <a:graphic>
          <a:graphicData uri="http://schemas.openxmlformats.org/presentationml/2006/ole">
            <p:oleObj spid="_x0000_s4103" name="Equation" r:id="rId6" imgW="126720" imgH="177480" progId="Equation.DSMT4">
              <p:embed/>
            </p:oleObj>
          </a:graphicData>
        </a:graphic>
      </p:graphicFrame>
      <p:sp>
        <p:nvSpPr>
          <p:cNvPr id="28" name="Rectangle 27"/>
          <p:cNvSpPr/>
          <p:nvPr/>
        </p:nvSpPr>
        <p:spPr>
          <a:xfrm>
            <a:off x="6718300" y="2025650"/>
            <a:ext cx="2286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2070100" y="3625850"/>
          <a:ext cx="1735137" cy="622300"/>
        </p:xfrm>
        <a:graphic>
          <a:graphicData uri="http://schemas.openxmlformats.org/presentationml/2006/ole">
            <p:oleObj spid="_x0000_s4104" name="Equation" r:id="rId7" imgW="812520" imgH="291960" progId="Equation.DSMT4">
              <p:embed/>
            </p:oleObj>
          </a:graphicData>
        </a:graphic>
      </p:graphicFrame>
      <p:graphicFrame>
        <p:nvGraphicFramePr>
          <p:cNvPr id="4109" name="Object 13"/>
          <p:cNvGraphicFramePr>
            <a:graphicFrameLocks noChangeAspect="1"/>
          </p:cNvGraphicFramePr>
          <p:nvPr/>
        </p:nvGraphicFramePr>
        <p:xfrm>
          <a:off x="7023100" y="4997450"/>
          <a:ext cx="2468562" cy="707217"/>
        </p:xfrm>
        <a:graphic>
          <a:graphicData uri="http://schemas.openxmlformats.org/presentationml/2006/ole">
            <p:oleObj spid="_x0000_s4109" name="Equation" r:id="rId8" imgW="1371600" imgH="393480" progId="Equation.DSMT4">
              <p:embed/>
            </p:oleObj>
          </a:graphicData>
        </a:graphic>
      </p:graphicFrame>
      <p:graphicFrame>
        <p:nvGraphicFramePr>
          <p:cNvPr id="4110" name="Object 14"/>
          <p:cNvGraphicFramePr>
            <a:graphicFrameLocks noChangeAspect="1"/>
          </p:cNvGraphicFramePr>
          <p:nvPr/>
        </p:nvGraphicFramePr>
        <p:xfrm>
          <a:off x="6946900" y="6369050"/>
          <a:ext cx="2925762" cy="523875"/>
        </p:xfrm>
        <a:graphic>
          <a:graphicData uri="http://schemas.openxmlformats.org/presentationml/2006/ole">
            <p:oleObj spid="_x0000_s4110" name="Equation" r:id="rId9" imgW="1625400" imgH="291960" progId="Equation.DSMT4">
              <p:embed/>
            </p:oleObj>
          </a:graphicData>
        </a:graphic>
      </p:graphicFrame>
      <p:sp>
        <p:nvSpPr>
          <p:cNvPr id="26" name="TextBox 1"/>
          <p:cNvSpPr txBox="1"/>
          <p:nvPr/>
        </p:nvSpPr>
        <p:spPr>
          <a:xfrm>
            <a:off x="5270500" y="5226050"/>
            <a:ext cx="4671151" cy="1585035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LHS:</a:t>
            </a: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RHS, </a:t>
            </a: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using the divergence theorem (Green’s formula): </a:t>
            </a: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3702" y="355602"/>
            <a:ext cx="7910820" cy="659846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4397"/>
              </a:lnSpc>
            </a:pPr>
            <a:r>
              <a:rPr lang="en-US" altLang="zh-CN" sz="3200" b="1" dirty="0" smtClean="0">
                <a:solidFill>
                  <a:srgbClr val="FFFFFF"/>
                </a:solidFill>
                <a:latin typeface="Comic Sans MS" pitchFamily="18" charset="0"/>
                <a:cs typeface="Times New Roman" pitchFamily="18" charset="0"/>
              </a:rPr>
              <a:t>  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FFFF"/>
                </a:solidFill>
                <a:latin typeface="Comic Sans MS" pitchFamily="18" charset="0"/>
                <a:cs typeface="Times New Roman" pitchFamily="18" charset="0"/>
              </a:rPr>
              <a:t>  </a:t>
            </a:r>
            <a:r>
              <a:rPr lang="en-US" altLang="zh-CN" sz="60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Continuity</a:t>
            </a:r>
            <a:r>
              <a:rPr lang="en-US" altLang="zh-CN" sz="6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60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equation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65100" y="1873250"/>
            <a:ext cx="4953000" cy="55626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194300" y="4845050"/>
            <a:ext cx="4800600" cy="25908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1263650"/>
            <a:ext cx="10083800" cy="62928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3"/>
          <p:cNvSpPr/>
          <p:nvPr/>
        </p:nvSpPr>
        <p:spPr>
          <a:xfrm>
            <a:off x="-6347" y="-6346"/>
            <a:ext cx="10092689" cy="1272539"/>
          </a:xfrm>
          <a:custGeom>
            <a:avLst/>
            <a:gdLst>
              <a:gd name="connsiteX0" fmla="*/ 5046979 w 10092690"/>
              <a:gd name="connsiteY0" fmla="*/ 1266189 h 1272539"/>
              <a:gd name="connsiteX1" fmla="*/ 6350 w 10092690"/>
              <a:gd name="connsiteY1" fmla="*/ 1266189 h 1272539"/>
              <a:gd name="connsiteX2" fmla="*/ 6350 w 10092690"/>
              <a:gd name="connsiteY2" fmla="*/ 6350 h 1272539"/>
              <a:gd name="connsiteX3" fmla="*/ 10086340 w 10092690"/>
              <a:gd name="connsiteY3" fmla="*/ 6350 h 1272539"/>
              <a:gd name="connsiteX4" fmla="*/ 10086340 w 10092690"/>
              <a:gd name="connsiteY4" fmla="*/ 1266189 h 1272539"/>
              <a:gd name="connsiteX5" fmla="*/ 5046979 w 10092690"/>
              <a:gd name="connsiteY5" fmla="*/ 1266189 h 12725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10092690" h="1272539">
                <a:moveTo>
                  <a:pt x="5046979" y="1266189"/>
                </a:moveTo>
                <a:lnTo>
                  <a:pt x="6350" y="1266189"/>
                </a:lnTo>
                <a:lnTo>
                  <a:pt x="6350" y="6350"/>
                </a:lnTo>
                <a:lnTo>
                  <a:pt x="10086340" y="6350"/>
                </a:lnTo>
                <a:lnTo>
                  <a:pt x="10086340" y="1266189"/>
                </a:lnTo>
                <a:lnTo>
                  <a:pt x="5046979" y="1266189"/>
                </a:lnTo>
              </a:path>
            </a:pathLst>
          </a:custGeom>
          <a:noFill/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6785919" y="2501712"/>
            <a:ext cx="792365" cy="396621"/>
          </a:xfrm>
          <a:custGeom>
            <a:avLst/>
            <a:gdLst>
              <a:gd name="connsiteX0" fmla="*/ 413714 w 792365"/>
              <a:gd name="connsiteY0" fmla="*/ 17970 h 396621"/>
              <a:gd name="connsiteX1" fmla="*/ 774393 w 792365"/>
              <a:gd name="connsiteY1" fmla="*/ 198310 h 396621"/>
              <a:gd name="connsiteX2" fmla="*/ 413714 w 792365"/>
              <a:gd name="connsiteY2" fmla="*/ 378650 h 396621"/>
              <a:gd name="connsiteX3" fmla="*/ 54303 w 792365"/>
              <a:gd name="connsiteY3" fmla="*/ 198310 h 396621"/>
              <a:gd name="connsiteX4" fmla="*/ 413714 w 792365"/>
              <a:gd name="connsiteY4" fmla="*/ 17970 h 396621"/>
              <a:gd name="connsiteX5" fmla="*/ 234643 w 792365"/>
              <a:gd name="connsiteY5" fmla="*/ 198310 h 3966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792365" h="396621">
                <a:moveTo>
                  <a:pt x="413714" y="17970"/>
                </a:moveTo>
                <a:cubicBezTo>
                  <a:pt x="774393" y="198310"/>
                  <a:pt x="774393" y="198310"/>
                  <a:pt x="774393" y="198310"/>
                </a:cubicBezTo>
                <a:lnTo>
                  <a:pt x="413714" y="378650"/>
                </a:lnTo>
                <a:cubicBezTo>
                  <a:pt x="413714" y="378650"/>
                  <a:pt x="234643" y="198310"/>
                  <a:pt x="54303" y="198310"/>
                </a:cubicBezTo>
                <a:cubicBezTo>
                  <a:pt x="-126035" y="198310"/>
                  <a:pt x="413714" y="17970"/>
                  <a:pt x="413714" y="17970"/>
                </a:cubicBezTo>
                <a:lnTo>
                  <a:pt x="234643" y="198310"/>
                </a:lnTo>
              </a:path>
            </a:pathLst>
          </a:custGeom>
          <a:ln w="381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10" tIns="45706" rIns="91410" bIns="45706"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7047230" y="2287271"/>
            <a:ext cx="170180" cy="419100"/>
          </a:xfrm>
          <a:custGeom>
            <a:avLst/>
            <a:gdLst>
              <a:gd name="connsiteX0" fmla="*/ 135889 w 170180"/>
              <a:gd name="connsiteY0" fmla="*/ 419100 h 419100"/>
              <a:gd name="connsiteX1" fmla="*/ 0 w 170180"/>
              <a:gd name="connsiteY1" fmla="*/ 11429 h 419100"/>
              <a:gd name="connsiteX2" fmla="*/ 17779 w 170180"/>
              <a:gd name="connsiteY2" fmla="*/ 6350 h 419100"/>
              <a:gd name="connsiteX3" fmla="*/ 34289 w 170180"/>
              <a:gd name="connsiteY3" fmla="*/ 0 h 419100"/>
              <a:gd name="connsiteX4" fmla="*/ 170179 w 170180"/>
              <a:gd name="connsiteY4" fmla="*/ 406400 h 419100"/>
              <a:gd name="connsiteX5" fmla="*/ 152400 w 170180"/>
              <a:gd name="connsiteY5" fmla="*/ 412750 h 419100"/>
              <a:gd name="connsiteX6" fmla="*/ 135889 w 170180"/>
              <a:gd name="connsiteY6" fmla="*/ 419100 h 419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70180" h="419100">
                <a:moveTo>
                  <a:pt x="135889" y="419100"/>
                </a:moveTo>
                <a:lnTo>
                  <a:pt x="0" y="11429"/>
                </a:lnTo>
                <a:lnTo>
                  <a:pt x="17779" y="6350"/>
                </a:lnTo>
                <a:lnTo>
                  <a:pt x="34289" y="0"/>
                </a:lnTo>
                <a:lnTo>
                  <a:pt x="170179" y="406400"/>
                </a:lnTo>
                <a:lnTo>
                  <a:pt x="152400" y="412750"/>
                </a:lnTo>
                <a:lnTo>
                  <a:pt x="135889" y="4191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7015484" y="2160272"/>
            <a:ext cx="120649" cy="186689"/>
          </a:xfrm>
          <a:custGeom>
            <a:avLst/>
            <a:gdLst>
              <a:gd name="connsiteX0" fmla="*/ 104139 w 120649"/>
              <a:gd name="connsiteY0" fmla="*/ 140969 h 186689"/>
              <a:gd name="connsiteX1" fmla="*/ 120650 w 120649"/>
              <a:gd name="connsiteY1" fmla="*/ 147319 h 186689"/>
              <a:gd name="connsiteX2" fmla="*/ 5079 w 120649"/>
              <a:gd name="connsiteY2" fmla="*/ 0 h 186689"/>
              <a:gd name="connsiteX3" fmla="*/ 0 w 120649"/>
              <a:gd name="connsiteY3" fmla="*/ 186689 h 186689"/>
              <a:gd name="connsiteX4" fmla="*/ 10159 w 120649"/>
              <a:gd name="connsiteY4" fmla="*/ 173989 h 186689"/>
              <a:gd name="connsiteX5" fmla="*/ 21589 w 120649"/>
              <a:gd name="connsiteY5" fmla="*/ 161289 h 186689"/>
              <a:gd name="connsiteX6" fmla="*/ 35559 w 120649"/>
              <a:gd name="connsiteY6" fmla="*/ 151129 h 186689"/>
              <a:gd name="connsiteX7" fmla="*/ 52069 w 120649"/>
              <a:gd name="connsiteY7" fmla="*/ 143509 h 186689"/>
              <a:gd name="connsiteX8" fmla="*/ 69850 w 120649"/>
              <a:gd name="connsiteY8" fmla="*/ 139700 h 186689"/>
              <a:gd name="connsiteX9" fmla="*/ 87629 w 120649"/>
              <a:gd name="connsiteY9" fmla="*/ 139700 h 186689"/>
              <a:gd name="connsiteX10" fmla="*/ 104139 w 120649"/>
              <a:gd name="connsiteY10" fmla="*/ 140969 h 1866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120649" h="186689">
                <a:moveTo>
                  <a:pt x="104139" y="140969"/>
                </a:moveTo>
                <a:lnTo>
                  <a:pt x="120650" y="147319"/>
                </a:lnTo>
                <a:lnTo>
                  <a:pt x="5079" y="0"/>
                </a:lnTo>
                <a:lnTo>
                  <a:pt x="0" y="186689"/>
                </a:lnTo>
                <a:lnTo>
                  <a:pt x="10159" y="173989"/>
                </a:lnTo>
                <a:lnTo>
                  <a:pt x="21589" y="161289"/>
                </a:lnTo>
                <a:lnTo>
                  <a:pt x="35559" y="151129"/>
                </a:lnTo>
                <a:lnTo>
                  <a:pt x="52069" y="143509"/>
                </a:lnTo>
                <a:lnTo>
                  <a:pt x="69850" y="139700"/>
                </a:lnTo>
                <a:lnTo>
                  <a:pt x="87629" y="139700"/>
                </a:lnTo>
                <a:lnTo>
                  <a:pt x="104139" y="140969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endParaRPr lang="zh-CN" alt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0903" y="2146299"/>
            <a:ext cx="3086100" cy="290830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93702" y="355602"/>
            <a:ext cx="7910820" cy="659846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4397"/>
              </a:lnSpc>
            </a:pPr>
            <a:r>
              <a:rPr lang="en-US" altLang="zh-CN" sz="3200" b="1" dirty="0" smtClean="0">
                <a:solidFill>
                  <a:srgbClr val="FFFFFF"/>
                </a:solidFill>
                <a:latin typeface="Comic Sans MS" pitchFamily="18" charset="0"/>
                <a:cs typeface="Times New Roman" pitchFamily="18" charset="0"/>
              </a:rPr>
              <a:t>  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FFFF"/>
                </a:solidFill>
                <a:latin typeface="Comic Sans MS" pitchFamily="18" charset="0"/>
                <a:cs typeface="Times New Roman" pitchFamily="18" charset="0"/>
              </a:rPr>
              <a:t>  </a:t>
            </a:r>
            <a:r>
              <a:rPr lang="en-US" altLang="zh-CN" sz="60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Continuity</a:t>
            </a:r>
            <a:r>
              <a:rPr lang="en-US" altLang="zh-CN" sz="6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60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equation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6781800" y="2032000"/>
            <a:ext cx="128240" cy="302643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23" name="TextBox 1"/>
          <p:cNvSpPr txBox="1"/>
          <p:nvPr/>
        </p:nvSpPr>
        <p:spPr>
          <a:xfrm>
            <a:off x="7277100" y="3429003"/>
            <a:ext cx="187552" cy="353929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CN" sz="2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</a:p>
        </p:txBody>
      </p:sp>
      <p:sp>
        <p:nvSpPr>
          <p:cNvPr id="24" name="TextBox 1"/>
          <p:cNvSpPr txBox="1"/>
          <p:nvPr/>
        </p:nvSpPr>
        <p:spPr>
          <a:xfrm>
            <a:off x="6197600" y="2527300"/>
            <a:ext cx="157094" cy="353929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CN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25" name="TextBox 1"/>
          <p:cNvSpPr txBox="1"/>
          <p:nvPr/>
        </p:nvSpPr>
        <p:spPr>
          <a:xfrm>
            <a:off x="241300" y="5378450"/>
            <a:ext cx="4267200" cy="1713275"/>
          </a:xfrm>
          <a:prstGeom prst="rect">
            <a:avLst/>
          </a:prstGeom>
          <a:noFill/>
        </p:spPr>
        <p:txBody>
          <a:bodyPr wrap="square" lIns="0" tIns="0" rIns="0" bIns="45706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One</a:t>
            </a:r>
            <a:r>
              <a:rPr lang="en-US" altLang="zh-CN" sz="16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can</a:t>
            </a:r>
            <a:r>
              <a:rPr lang="en-US" altLang="zh-CN" sz="16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also</a:t>
            </a:r>
            <a:r>
              <a:rPr lang="en-US" altLang="zh-CN" sz="16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define</a:t>
            </a:r>
            <a:r>
              <a:rPr lang="en-US" altLang="zh-CN" sz="16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the</a:t>
            </a:r>
            <a:r>
              <a:rPr lang="en-US" altLang="zh-CN" sz="16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mass</a:t>
            </a:r>
            <a:r>
              <a:rPr lang="en-US" altLang="zh-CN" sz="16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flux</a:t>
            </a:r>
            <a:r>
              <a:rPr lang="en-US" altLang="zh-CN" sz="16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density as                  </a:t>
            </a:r>
          </a:p>
          <a:p>
            <a:pPr>
              <a:lnSpc>
                <a:spcPts val="22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2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2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2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which shows that eqn. I.1 is actually a </a:t>
            </a:r>
          </a:p>
          <a:p>
            <a:pPr>
              <a:lnSpc>
                <a:spcPts val="22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continuity equation</a:t>
            </a:r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6870700" y="1873250"/>
          <a:ext cx="325437" cy="306387"/>
        </p:xfrm>
        <a:graphic>
          <a:graphicData uri="http://schemas.openxmlformats.org/presentationml/2006/ole">
            <p:oleObj spid="_x0000_s37895" name="Equation" r:id="rId4" imgW="126720" imgH="177480" progId="Equation.DSMT4">
              <p:embed/>
            </p:oleObj>
          </a:graphicData>
        </a:graphic>
      </p:graphicFrame>
      <p:sp>
        <p:nvSpPr>
          <p:cNvPr id="28" name="Rectangle 27"/>
          <p:cNvSpPr/>
          <p:nvPr/>
        </p:nvSpPr>
        <p:spPr>
          <a:xfrm>
            <a:off x="6718300" y="2025650"/>
            <a:ext cx="2286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107" name="Object 11"/>
          <p:cNvGraphicFramePr>
            <a:graphicFrameLocks noChangeAspect="1"/>
          </p:cNvGraphicFramePr>
          <p:nvPr/>
        </p:nvGraphicFramePr>
        <p:xfrm>
          <a:off x="5575300" y="5683250"/>
          <a:ext cx="3771658" cy="1143000"/>
        </p:xfrm>
        <a:graphic>
          <a:graphicData uri="http://schemas.openxmlformats.org/presentationml/2006/ole">
            <p:oleObj spid="_x0000_s37899" name="Equation" r:id="rId5" imgW="1295280" imgH="393480" progId="Equation.DSMT4">
              <p:embed/>
            </p:oleObj>
          </a:graphicData>
        </a:graphic>
      </p:graphicFrame>
      <p:graphicFrame>
        <p:nvGraphicFramePr>
          <p:cNvPr id="4108" name="Object 12"/>
          <p:cNvGraphicFramePr>
            <a:graphicFrameLocks noChangeAspect="1"/>
          </p:cNvGraphicFramePr>
          <p:nvPr/>
        </p:nvGraphicFramePr>
        <p:xfrm>
          <a:off x="1384300" y="5759450"/>
          <a:ext cx="1447800" cy="702349"/>
        </p:xfrm>
        <a:graphic>
          <a:graphicData uri="http://schemas.openxmlformats.org/presentationml/2006/ole">
            <p:oleObj spid="_x0000_s37900" name="Equation" r:id="rId6" imgW="469800" imgH="228600" progId="Equation.DSMT4">
              <p:embed/>
            </p:oleObj>
          </a:graphicData>
        </a:graphic>
      </p:graphicFrame>
      <p:sp>
        <p:nvSpPr>
          <p:cNvPr id="29" name="Rectangle 28"/>
          <p:cNvSpPr/>
          <p:nvPr/>
        </p:nvSpPr>
        <p:spPr>
          <a:xfrm>
            <a:off x="5422900" y="5607050"/>
            <a:ext cx="4038600" cy="12954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"/>
          <p:cNvSpPr txBox="1"/>
          <p:nvPr/>
        </p:nvSpPr>
        <p:spPr>
          <a:xfrm>
            <a:off x="165100" y="1568450"/>
            <a:ext cx="9128140" cy="3777943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2000"/>
              </a:lnSpc>
              <a:tabLst>
                <a:tab pos="9039589" algn="l"/>
              </a:tabLst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Since this holds for every volume, this </a:t>
            </a:r>
          </a:p>
          <a:p>
            <a:pPr>
              <a:lnSpc>
                <a:spcPts val="2000"/>
              </a:lnSpc>
              <a:tabLst>
                <a:tab pos="9039589" algn="l"/>
              </a:tabLst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relation</a:t>
            </a:r>
            <a:r>
              <a:rPr lang="en-US" altLang="zh-CN" sz="16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is</a:t>
            </a:r>
            <a:r>
              <a:rPr lang="en-US" altLang="zh-CN" sz="16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equivalent</a:t>
            </a:r>
            <a:r>
              <a:rPr lang="en-US" altLang="zh-CN" sz="16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to</a:t>
            </a:r>
          </a:p>
          <a:p>
            <a:pPr>
              <a:lnSpc>
                <a:spcPts val="2000"/>
              </a:lnSpc>
              <a:tabLst>
                <a:tab pos="9039589" algn="l"/>
              </a:tabLst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9039589" algn="l"/>
              </a:tabLst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9039589" algn="l"/>
              </a:tabLst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9039589" algn="l"/>
              </a:tabLst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9039589" algn="l"/>
              </a:tabLst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9039589" algn="l"/>
              </a:tabLst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9039589" algn="l"/>
              </a:tabLst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The continuity equation expresses </a:t>
            </a:r>
          </a:p>
          <a:p>
            <a:pPr>
              <a:lnSpc>
                <a:spcPts val="2000"/>
              </a:lnSpc>
              <a:tabLst>
                <a:tab pos="9039589" algn="l"/>
              </a:tabLst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        -  mass conservation </a:t>
            </a:r>
          </a:p>
          <a:p>
            <a:pPr>
              <a:lnSpc>
                <a:spcPts val="2000"/>
              </a:lnSpc>
              <a:tabLst>
                <a:tab pos="9039589" algn="l"/>
              </a:tabLst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       AND </a:t>
            </a:r>
          </a:p>
          <a:p>
            <a:pPr>
              <a:lnSpc>
                <a:spcPts val="2000"/>
              </a:lnSpc>
              <a:tabLst>
                <a:tab pos="9039589" algn="l"/>
              </a:tabLst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       -   fluid flow occurring in a </a:t>
            </a:r>
          </a:p>
          <a:p>
            <a:pPr>
              <a:lnSpc>
                <a:spcPts val="2000"/>
              </a:lnSpc>
              <a:tabLst>
                <a:tab pos="9039589" algn="l"/>
              </a:tabLst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           continuous fashion !!!!! </a:t>
            </a:r>
          </a:p>
          <a:p>
            <a:pPr>
              <a:lnSpc>
                <a:spcPts val="1000"/>
              </a:lnSpc>
            </a:pPr>
            <a:endParaRPr lang="en-US" altLang="zh-CN" sz="1700" dirty="0" smtClean="0">
              <a:latin typeface="Comic Sans MS" pitchFamily="66" charset="0"/>
            </a:endParaRPr>
          </a:p>
          <a:p>
            <a:pPr>
              <a:lnSpc>
                <a:spcPts val="2100"/>
              </a:lnSpc>
              <a:tabLst>
                <a:tab pos="9039589" algn="l"/>
              </a:tabLst>
            </a:pPr>
            <a:r>
              <a:rPr lang="en-US" altLang="zh-CN" dirty="0" smtClean="0"/>
              <a:t>	</a:t>
            </a:r>
            <a:endParaRPr lang="en-US" altLang="zh-CN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8900" y="1492250"/>
            <a:ext cx="4800600" cy="36576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7901" name="Object 13"/>
          <p:cNvGraphicFramePr>
            <a:graphicFrameLocks noChangeAspect="1"/>
          </p:cNvGraphicFramePr>
          <p:nvPr/>
        </p:nvGraphicFramePr>
        <p:xfrm>
          <a:off x="774700" y="2330450"/>
          <a:ext cx="3746500" cy="990600"/>
        </p:xfrm>
        <a:graphic>
          <a:graphicData uri="http://schemas.openxmlformats.org/presentationml/2006/ole">
            <p:oleObj spid="_x0000_s37901" name="Equation" r:id="rId7" imgW="1485720" imgH="393480" progId="Equation.DSMT4">
              <p:embed/>
            </p:oleObj>
          </a:graphicData>
        </a:graphic>
      </p:graphicFrame>
      <p:sp>
        <p:nvSpPr>
          <p:cNvPr id="21" name="Rectangle 20"/>
          <p:cNvSpPr/>
          <p:nvPr/>
        </p:nvSpPr>
        <p:spPr>
          <a:xfrm>
            <a:off x="88900" y="5226050"/>
            <a:ext cx="9601200" cy="20574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1263650"/>
            <a:ext cx="10083800" cy="62928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3"/>
          <p:cNvSpPr/>
          <p:nvPr/>
        </p:nvSpPr>
        <p:spPr>
          <a:xfrm>
            <a:off x="-6347" y="-6346"/>
            <a:ext cx="10092689" cy="1272539"/>
          </a:xfrm>
          <a:custGeom>
            <a:avLst/>
            <a:gdLst>
              <a:gd name="connsiteX0" fmla="*/ 5046979 w 10092690"/>
              <a:gd name="connsiteY0" fmla="*/ 1266189 h 1272539"/>
              <a:gd name="connsiteX1" fmla="*/ 6350 w 10092690"/>
              <a:gd name="connsiteY1" fmla="*/ 1266189 h 1272539"/>
              <a:gd name="connsiteX2" fmla="*/ 6350 w 10092690"/>
              <a:gd name="connsiteY2" fmla="*/ 6350 h 1272539"/>
              <a:gd name="connsiteX3" fmla="*/ 10086340 w 10092690"/>
              <a:gd name="connsiteY3" fmla="*/ 6350 h 1272539"/>
              <a:gd name="connsiteX4" fmla="*/ 10086340 w 10092690"/>
              <a:gd name="connsiteY4" fmla="*/ 1266189 h 1272539"/>
              <a:gd name="connsiteX5" fmla="*/ 5046979 w 10092690"/>
              <a:gd name="connsiteY5" fmla="*/ 1266189 h 12725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10092690" h="1272539">
                <a:moveTo>
                  <a:pt x="5046979" y="1266189"/>
                </a:moveTo>
                <a:lnTo>
                  <a:pt x="6350" y="1266189"/>
                </a:lnTo>
                <a:lnTo>
                  <a:pt x="6350" y="6350"/>
                </a:lnTo>
                <a:lnTo>
                  <a:pt x="10086340" y="6350"/>
                </a:lnTo>
                <a:lnTo>
                  <a:pt x="10086340" y="1266189"/>
                </a:lnTo>
                <a:lnTo>
                  <a:pt x="5046979" y="1266189"/>
                </a:lnTo>
              </a:path>
            </a:pathLst>
          </a:custGeom>
          <a:noFill/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349250"/>
            <a:ext cx="9773509" cy="610409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4397"/>
              </a:lnSpc>
            </a:pPr>
            <a:r>
              <a:rPr lang="en-US" altLang="zh-CN" sz="3200" b="1" dirty="0" smtClean="0">
                <a:solidFill>
                  <a:srgbClr val="FFFFFF"/>
                </a:solidFill>
                <a:latin typeface="Comic Sans MS" pitchFamily="18" charset="0"/>
                <a:cs typeface="Times New Roman" pitchFamily="18" charset="0"/>
              </a:rPr>
              <a:t>  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4000" b="1" dirty="0" smtClean="0">
                <a:solidFill>
                  <a:srgbClr val="FFFFFF"/>
                </a:solidFill>
                <a:latin typeface="Comic Sans MS" pitchFamily="18" charset="0"/>
                <a:cs typeface="Times New Roman" pitchFamily="18" charset="0"/>
              </a:rPr>
              <a:t>Continuity Equation &amp; Compressibility</a:t>
            </a:r>
            <a:endParaRPr lang="en-US" altLang="zh-CN" sz="4000" b="1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6781800" y="2032000"/>
            <a:ext cx="128240" cy="302643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718300" y="2025650"/>
            <a:ext cx="2286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"/>
          <p:cNvSpPr txBox="1"/>
          <p:nvPr/>
        </p:nvSpPr>
        <p:spPr>
          <a:xfrm>
            <a:off x="165100" y="1568450"/>
            <a:ext cx="9246121" cy="6214508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2000"/>
              </a:lnSpc>
              <a:tabLst>
                <a:tab pos="9039589" algn="l"/>
              </a:tabLst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From the continuity equation, </a:t>
            </a:r>
          </a:p>
          <a:p>
            <a:pPr>
              <a:lnSpc>
                <a:spcPts val="2000"/>
              </a:lnSpc>
              <a:tabLst>
                <a:tab pos="9039589" algn="l"/>
              </a:tabLst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9039589" algn="l"/>
              </a:tabLst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9039589" algn="l"/>
              </a:tabLst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9039589" algn="l"/>
              </a:tabLst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9039589" algn="l"/>
              </a:tabLst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9039589" algn="l"/>
              </a:tabLst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we find directly that , </a:t>
            </a:r>
          </a:p>
          <a:p>
            <a:pPr>
              <a:lnSpc>
                <a:spcPts val="2000"/>
              </a:lnSpc>
              <a:tabLst>
                <a:tab pos="9039589" algn="l"/>
              </a:tabLst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9039589" algn="l"/>
              </a:tabLst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9039589" algn="l"/>
              </a:tabLst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9039589" algn="l"/>
              </a:tabLst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9039589" algn="l"/>
              </a:tabLst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9039589" algn="l"/>
              </a:tabLst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Of course, the first two terms define the </a:t>
            </a:r>
            <a:r>
              <a:rPr lang="en-US" altLang="zh-CN" sz="1600" dirty="0" err="1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Lagrangian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derivative, so that for a moving fluid </a:t>
            </a:r>
          </a:p>
          <a:p>
            <a:pPr>
              <a:lnSpc>
                <a:spcPts val="2000"/>
              </a:lnSpc>
              <a:tabLst>
                <a:tab pos="9039589" algn="l"/>
              </a:tabLst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element we find that its density changes according to </a:t>
            </a:r>
          </a:p>
          <a:p>
            <a:pPr>
              <a:lnSpc>
                <a:spcPts val="2000"/>
              </a:lnSpc>
              <a:tabLst>
                <a:tab pos="9039589" algn="l"/>
              </a:tabLst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9039589" algn="l"/>
              </a:tabLst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9039589" algn="l"/>
              </a:tabLst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9039589" algn="l"/>
              </a:tabLst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9039589" algn="l"/>
              </a:tabLst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9039589" algn="l"/>
              </a:tabLst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9039589" algn="l"/>
              </a:tabLst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In other words, the density of the fluid element changes as the divergence of the velocity flow. </a:t>
            </a:r>
          </a:p>
          <a:p>
            <a:pPr>
              <a:lnSpc>
                <a:spcPts val="2000"/>
              </a:lnSpc>
              <a:tabLst>
                <a:tab pos="9039589" algn="l"/>
              </a:tabLst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If the density of the fluid cannot change, we call it an </a:t>
            </a:r>
            <a:r>
              <a:rPr lang="en-US" altLang="zh-CN" sz="1600" i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incompressible fluid ,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for which             .</a:t>
            </a:r>
          </a:p>
          <a:p>
            <a:pPr>
              <a:lnSpc>
                <a:spcPts val="2000"/>
              </a:lnSpc>
              <a:tabLst>
                <a:tab pos="9039589" algn="l"/>
              </a:tabLst>
            </a:pPr>
            <a:r>
              <a:rPr lang="en-US" altLang="zh-CN" sz="17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        </a:t>
            </a:r>
            <a:endParaRPr lang="en-US" altLang="zh-CN" sz="1700" dirty="0" smtClean="0">
              <a:latin typeface="Comic Sans MS" pitchFamily="66" charset="0"/>
            </a:endParaRPr>
          </a:p>
          <a:p>
            <a:pPr>
              <a:lnSpc>
                <a:spcPts val="2100"/>
              </a:lnSpc>
              <a:tabLst>
                <a:tab pos="9039589" algn="l"/>
              </a:tabLst>
            </a:pPr>
            <a:r>
              <a:rPr lang="en-US" altLang="zh-CN" sz="1700" dirty="0" smtClean="0">
                <a:latin typeface="Comic Sans MS" pitchFamily="66" charset="0"/>
              </a:rPr>
              <a:t>	</a:t>
            </a:r>
            <a:endParaRPr lang="en-US" altLang="zh-CN" sz="17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graphicFrame>
        <p:nvGraphicFramePr>
          <p:cNvPr id="37901" name="Object 13"/>
          <p:cNvGraphicFramePr>
            <a:graphicFrameLocks noChangeAspect="1"/>
          </p:cNvGraphicFramePr>
          <p:nvPr/>
        </p:nvGraphicFramePr>
        <p:xfrm>
          <a:off x="2908300" y="1873250"/>
          <a:ext cx="3009900" cy="990600"/>
        </p:xfrm>
        <a:graphic>
          <a:graphicData uri="http://schemas.openxmlformats.org/presentationml/2006/ole">
            <p:oleObj spid="_x0000_s100357" name="Equation" r:id="rId3" imgW="1193760" imgH="393480" progId="Equation.DSMT4">
              <p:embed/>
            </p:oleObj>
          </a:graphicData>
        </a:graphic>
      </p:graphicFrame>
      <p:graphicFrame>
        <p:nvGraphicFramePr>
          <p:cNvPr id="100358" name="Object 6"/>
          <p:cNvGraphicFramePr>
            <a:graphicFrameLocks noChangeAspect="1"/>
          </p:cNvGraphicFramePr>
          <p:nvPr/>
        </p:nvGraphicFramePr>
        <p:xfrm>
          <a:off x="2870200" y="3473450"/>
          <a:ext cx="4002088" cy="990600"/>
        </p:xfrm>
        <a:graphic>
          <a:graphicData uri="http://schemas.openxmlformats.org/presentationml/2006/ole">
            <p:oleObj spid="_x0000_s100358" name="Equation" r:id="rId4" imgW="1587240" imgH="393480" progId="Equation.DSMT4">
              <p:embed/>
            </p:oleObj>
          </a:graphicData>
        </a:graphic>
      </p:graphicFrame>
      <p:graphicFrame>
        <p:nvGraphicFramePr>
          <p:cNvPr id="100359" name="Object 7"/>
          <p:cNvGraphicFramePr>
            <a:graphicFrameLocks noChangeAspect="1"/>
          </p:cNvGraphicFramePr>
          <p:nvPr/>
        </p:nvGraphicFramePr>
        <p:xfrm>
          <a:off x="3289300" y="5378450"/>
          <a:ext cx="2625725" cy="1054100"/>
        </p:xfrm>
        <a:graphic>
          <a:graphicData uri="http://schemas.openxmlformats.org/presentationml/2006/ole">
            <p:oleObj spid="_x0000_s100359" name="Equation" r:id="rId5" imgW="1041120" imgH="419040" progId="Equation.DSMT4">
              <p:embed/>
            </p:oleObj>
          </a:graphicData>
        </a:graphic>
      </p:graphicFrame>
      <p:sp>
        <p:nvSpPr>
          <p:cNvPr id="26" name="Rectangle 25"/>
          <p:cNvSpPr/>
          <p:nvPr/>
        </p:nvSpPr>
        <p:spPr>
          <a:xfrm>
            <a:off x="3060700" y="5226050"/>
            <a:ext cx="2971800" cy="12954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0360" name="Object 8"/>
          <p:cNvGraphicFramePr>
            <a:graphicFrameLocks noChangeAspect="1"/>
          </p:cNvGraphicFramePr>
          <p:nvPr/>
        </p:nvGraphicFramePr>
        <p:xfrm>
          <a:off x="8394700" y="6826250"/>
          <a:ext cx="1090613" cy="430386"/>
        </p:xfrm>
        <a:graphic>
          <a:graphicData uri="http://schemas.openxmlformats.org/presentationml/2006/ole">
            <p:oleObj spid="_x0000_s100360" name="Equation" r:id="rId6" imgW="609480" imgH="241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1720850"/>
            <a:ext cx="10079990" cy="7559040"/>
          </a:xfrm>
          <a:custGeom>
            <a:avLst/>
            <a:gdLst>
              <a:gd name="connsiteX0" fmla="*/ 0 w 10079990"/>
              <a:gd name="connsiteY0" fmla="*/ 0 h 7559040"/>
              <a:gd name="connsiteX1" fmla="*/ 10079990 w 10079990"/>
              <a:gd name="connsiteY1" fmla="*/ 0 h 7559040"/>
              <a:gd name="connsiteX2" fmla="*/ 10079990 w 10079990"/>
              <a:gd name="connsiteY2" fmla="*/ 7559040 h 7559040"/>
              <a:gd name="connsiteX3" fmla="*/ 0 w 10079990"/>
              <a:gd name="connsiteY3" fmla="*/ 7559040 h 7559040"/>
              <a:gd name="connsiteX4" fmla="*/ 0 w 10079990"/>
              <a:gd name="connsiteY4" fmla="*/ 0 h 75590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079990" h="7559040">
                <a:moveTo>
                  <a:pt x="0" y="0"/>
                </a:moveTo>
                <a:lnTo>
                  <a:pt x="10079990" y="0"/>
                </a:lnTo>
                <a:lnTo>
                  <a:pt x="10079990" y="7559040"/>
                </a:lnTo>
                <a:lnTo>
                  <a:pt x="0" y="755904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698500" y="501650"/>
            <a:ext cx="9029716" cy="662475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4397"/>
              </a:lnSpc>
            </a:pPr>
            <a:r>
              <a:rPr lang="en-US" altLang="zh-CN" sz="3200" b="1" dirty="0" smtClean="0">
                <a:solidFill>
                  <a:srgbClr val="FFFFFF"/>
                </a:solidFill>
                <a:latin typeface="Comic Sans MS" pitchFamily="18" charset="0"/>
                <a:cs typeface="Times New Roman" pitchFamily="18" charset="0"/>
              </a:rPr>
              <a:t> </a:t>
            </a:r>
            <a:r>
              <a:rPr lang="en-US" altLang="zh-CN" sz="6000" b="1" dirty="0" smtClean="0">
                <a:solidFill>
                  <a:srgbClr val="FFFFFF"/>
                </a:solidFill>
                <a:latin typeface="Comic Sans MS" pitchFamily="18" charset="0"/>
                <a:cs typeface="Times New Roman" pitchFamily="18" charset="0"/>
              </a:rPr>
              <a:t>Momentum Conservation</a:t>
            </a:r>
            <a:endParaRPr lang="en-US" altLang="zh-CN" sz="6000" b="1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241300" y="1873250"/>
            <a:ext cx="8156079" cy="8253527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When considering the fluid momentum,               , via the Boltzmann moment equation,</a:t>
            </a: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we obtain the equation of momentum conservation,</a:t>
            </a: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Decomposing the velocity v</a:t>
            </a:r>
            <a:r>
              <a:rPr lang="en-US" altLang="zh-CN" sz="1600" baseline="-250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i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into the bulk velocity u</a:t>
            </a:r>
            <a:r>
              <a:rPr lang="en-US" altLang="zh-CN" sz="1600" baseline="-250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i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and the random component w</a:t>
            </a:r>
            <a:r>
              <a:rPr lang="en-US" altLang="zh-CN" sz="1600" baseline="-250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i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, </a:t>
            </a: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we have</a:t>
            </a: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By separating out the trace of the symmetric dyadic  w</a:t>
            </a:r>
            <a:r>
              <a:rPr lang="en-US" altLang="zh-CN" sz="1600" baseline="-250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i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w</a:t>
            </a:r>
            <a:r>
              <a:rPr lang="en-US" altLang="zh-CN" sz="1600" baseline="-250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k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,  we write   </a:t>
            </a: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241300" y="6227945"/>
            <a:ext cx="65" cy="559113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409" name="Object 9"/>
          <p:cNvGraphicFramePr>
            <a:graphicFrameLocks noChangeAspect="1"/>
          </p:cNvGraphicFramePr>
          <p:nvPr/>
        </p:nvGraphicFramePr>
        <p:xfrm>
          <a:off x="1841500" y="2101850"/>
          <a:ext cx="5168900" cy="954088"/>
        </p:xfrm>
        <a:graphic>
          <a:graphicData uri="http://schemas.openxmlformats.org/presentationml/2006/ole">
            <p:oleObj spid="_x0000_s155653" name="Equation" r:id="rId3" imgW="2616120" imgH="482400" progId="Equation.DSMT4">
              <p:embed/>
            </p:oleObj>
          </a:graphicData>
        </a:graphic>
      </p:graphicFrame>
      <p:graphicFrame>
        <p:nvGraphicFramePr>
          <p:cNvPr id="102411" name="Object 11"/>
          <p:cNvGraphicFramePr>
            <a:graphicFrameLocks noChangeAspect="1"/>
          </p:cNvGraphicFramePr>
          <p:nvPr/>
        </p:nvGraphicFramePr>
        <p:xfrm>
          <a:off x="2908300" y="5226050"/>
          <a:ext cx="3140597" cy="609600"/>
        </p:xfrm>
        <a:graphic>
          <a:graphicData uri="http://schemas.openxmlformats.org/presentationml/2006/ole">
            <p:oleObj spid="_x0000_s155655" name="Equation" r:id="rId4" imgW="1307880" imgH="253800" progId="Equation.DSMT4">
              <p:embed/>
            </p:oleObj>
          </a:graphicData>
        </a:graphic>
      </p:graphicFrame>
      <p:graphicFrame>
        <p:nvGraphicFramePr>
          <p:cNvPr id="155656" name="Object 8"/>
          <p:cNvGraphicFramePr>
            <a:graphicFrameLocks noChangeAspect="1"/>
          </p:cNvGraphicFramePr>
          <p:nvPr/>
        </p:nvGraphicFramePr>
        <p:xfrm>
          <a:off x="3898900" y="1720850"/>
          <a:ext cx="1003300" cy="452437"/>
        </p:xfrm>
        <a:graphic>
          <a:graphicData uri="http://schemas.openxmlformats.org/presentationml/2006/ole">
            <p:oleObj spid="_x0000_s155656" name="Equation" r:id="rId5" imgW="507960" imgH="228600" progId="Equation.DSMT4">
              <p:embed/>
            </p:oleObj>
          </a:graphicData>
        </a:graphic>
      </p:graphicFrame>
      <p:graphicFrame>
        <p:nvGraphicFramePr>
          <p:cNvPr id="155657" name="Object 9"/>
          <p:cNvGraphicFramePr>
            <a:graphicFrameLocks noChangeAspect="1"/>
          </p:cNvGraphicFramePr>
          <p:nvPr/>
        </p:nvGraphicFramePr>
        <p:xfrm>
          <a:off x="2374900" y="3625850"/>
          <a:ext cx="4900613" cy="975592"/>
        </p:xfrm>
        <a:graphic>
          <a:graphicData uri="http://schemas.openxmlformats.org/presentationml/2006/ole">
            <p:oleObj spid="_x0000_s155657" name="Equation" r:id="rId6" imgW="2171520" imgH="431640" progId="Equation.DSMT4">
              <p:embed/>
            </p:oleObj>
          </a:graphicData>
        </a:graphic>
      </p:graphicFrame>
      <p:sp>
        <p:nvSpPr>
          <p:cNvPr id="16" name="Rectangle 15"/>
          <p:cNvSpPr/>
          <p:nvPr/>
        </p:nvSpPr>
        <p:spPr>
          <a:xfrm>
            <a:off x="1079500" y="3473450"/>
            <a:ext cx="7543800" cy="13716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5658" name="Object 10"/>
          <p:cNvGraphicFramePr>
            <a:graphicFrameLocks noChangeAspect="1"/>
          </p:cNvGraphicFramePr>
          <p:nvPr/>
        </p:nvGraphicFramePr>
        <p:xfrm>
          <a:off x="3060700" y="6597650"/>
          <a:ext cx="3079750" cy="609600"/>
        </p:xfrm>
        <a:graphic>
          <a:graphicData uri="http://schemas.openxmlformats.org/presentationml/2006/ole">
            <p:oleObj spid="_x0000_s155658" name="Equation" r:id="rId7" imgW="1282680" imgH="253800" progId="Equation.DSMT4">
              <p:embed/>
            </p:oleObj>
          </a:graphicData>
        </a:graphic>
      </p:graphicFrame>
      <p:sp>
        <p:nvSpPr>
          <p:cNvPr id="17" name="Rectangle 16"/>
          <p:cNvSpPr/>
          <p:nvPr/>
        </p:nvSpPr>
        <p:spPr>
          <a:xfrm>
            <a:off x="2832100" y="6445250"/>
            <a:ext cx="3657600" cy="88265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"/>
          <p:cNvSpPr txBox="1"/>
          <p:nvPr/>
        </p:nvSpPr>
        <p:spPr>
          <a:xfrm>
            <a:off x="1689100" y="3473450"/>
            <a:ext cx="7204313" cy="720183"/>
          </a:xfrm>
          <a:prstGeom prst="rect">
            <a:avLst/>
          </a:prstGeom>
          <a:noFill/>
        </p:spPr>
        <p:txBody>
          <a:bodyPr wrap="square" lIns="0" tIns="0" rIns="0" bIns="45706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zh-CN" sz="60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What is a Fluid ?</a:t>
            </a:r>
          </a:p>
        </p:txBody>
      </p:sp>
      <p:sp>
        <p:nvSpPr>
          <p:cNvPr id="43" name="Rectangle 42"/>
          <p:cNvSpPr/>
          <p:nvPr/>
        </p:nvSpPr>
        <p:spPr>
          <a:xfrm>
            <a:off x="927100" y="2254250"/>
            <a:ext cx="8382000" cy="2895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1720850"/>
            <a:ext cx="10079990" cy="7559040"/>
          </a:xfrm>
          <a:custGeom>
            <a:avLst/>
            <a:gdLst>
              <a:gd name="connsiteX0" fmla="*/ 0 w 10079990"/>
              <a:gd name="connsiteY0" fmla="*/ 0 h 7559040"/>
              <a:gd name="connsiteX1" fmla="*/ 10079990 w 10079990"/>
              <a:gd name="connsiteY1" fmla="*/ 0 h 7559040"/>
              <a:gd name="connsiteX2" fmla="*/ 10079990 w 10079990"/>
              <a:gd name="connsiteY2" fmla="*/ 7559040 h 7559040"/>
              <a:gd name="connsiteX3" fmla="*/ 0 w 10079990"/>
              <a:gd name="connsiteY3" fmla="*/ 7559040 h 7559040"/>
              <a:gd name="connsiteX4" fmla="*/ 0 w 10079990"/>
              <a:gd name="connsiteY4" fmla="*/ 0 h 75590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079990" h="7559040">
                <a:moveTo>
                  <a:pt x="0" y="0"/>
                </a:moveTo>
                <a:lnTo>
                  <a:pt x="10079990" y="0"/>
                </a:lnTo>
                <a:lnTo>
                  <a:pt x="10079990" y="7559040"/>
                </a:lnTo>
                <a:lnTo>
                  <a:pt x="0" y="755904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698500" y="501650"/>
            <a:ext cx="9029716" cy="662475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4397"/>
              </a:lnSpc>
            </a:pPr>
            <a:r>
              <a:rPr lang="en-US" altLang="zh-CN" sz="3200" b="1" dirty="0" smtClean="0">
                <a:solidFill>
                  <a:srgbClr val="FFFFFF"/>
                </a:solidFill>
                <a:latin typeface="Comic Sans MS" pitchFamily="18" charset="0"/>
                <a:cs typeface="Times New Roman" pitchFamily="18" charset="0"/>
              </a:rPr>
              <a:t> </a:t>
            </a:r>
            <a:r>
              <a:rPr lang="en-US" altLang="zh-CN" sz="6000" b="1" dirty="0" smtClean="0">
                <a:solidFill>
                  <a:srgbClr val="FFFFFF"/>
                </a:solidFill>
                <a:latin typeface="Comic Sans MS" pitchFamily="18" charset="0"/>
                <a:cs typeface="Times New Roman" pitchFamily="18" charset="0"/>
              </a:rPr>
              <a:t>Momentum Conservation</a:t>
            </a:r>
            <a:endParaRPr lang="en-US" altLang="zh-CN" sz="6000" b="1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241300" y="1263650"/>
            <a:ext cx="6549870" cy="8253527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By separating out the trace of the symmetric dyadic  w</a:t>
            </a:r>
            <a:r>
              <a:rPr lang="en-US" altLang="zh-CN" sz="1600" baseline="-250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i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w</a:t>
            </a:r>
            <a:r>
              <a:rPr lang="en-US" altLang="zh-CN" sz="1600" baseline="-250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k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,  we write</a:t>
            </a: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where   </a:t>
            </a: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           </a:t>
            </a: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           P is the </a:t>
            </a:r>
            <a:r>
              <a:rPr lang="en-US" altLang="zh-CN" sz="1600" i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“gas pressure”</a:t>
            </a: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Mathematica1"/>
              </a:rPr>
              <a:t>            </a:t>
            </a:r>
            <a:r>
              <a:rPr lang="en-US" altLang="zh-CN" sz="1600" baseline="-250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Mathematica1"/>
              </a:rPr>
              <a:t>ik 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Mathematica1"/>
              </a:rPr>
              <a:t>is the </a:t>
            </a:r>
            <a:r>
              <a:rPr lang="en-US" altLang="zh-CN" sz="1600" i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Mathematica1"/>
              </a:rPr>
              <a:t>“viscous stress tensor” </a:t>
            </a:r>
          </a:p>
          <a:p>
            <a:pPr>
              <a:lnSpc>
                <a:spcPts val="2000"/>
              </a:lnSpc>
            </a:pPr>
            <a:endParaRPr lang="en-US" altLang="zh-CN" sz="1600" i="1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>
              <a:lnSpc>
                <a:spcPts val="2000"/>
              </a:lnSpc>
            </a:pPr>
            <a:endParaRPr lang="en-US" altLang="zh-CN" sz="1600" i="1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Mathematica1"/>
              </a:rPr>
              <a:t>we obtain the </a:t>
            </a:r>
            <a:r>
              <a:rPr lang="en-US" altLang="zh-CN" sz="1600" i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Mathematica1"/>
              </a:rPr>
              <a:t>momentum equation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Mathematica1"/>
              </a:rPr>
              <a:t>, in its conservation form, </a:t>
            </a: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241300" y="6227945"/>
            <a:ext cx="65" cy="559113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5658" name="Object 10"/>
          <p:cNvGraphicFramePr>
            <a:graphicFrameLocks noChangeAspect="1"/>
          </p:cNvGraphicFramePr>
          <p:nvPr/>
        </p:nvGraphicFramePr>
        <p:xfrm>
          <a:off x="3289300" y="2254250"/>
          <a:ext cx="3079750" cy="609600"/>
        </p:xfrm>
        <a:graphic>
          <a:graphicData uri="http://schemas.openxmlformats.org/presentationml/2006/ole">
            <p:oleObj spid="_x0000_s156678" name="Equation" r:id="rId3" imgW="1282680" imgH="253800" progId="Equation.DSMT4">
              <p:embed/>
            </p:oleObj>
          </a:graphicData>
        </a:graphic>
      </p:graphicFrame>
      <p:sp>
        <p:nvSpPr>
          <p:cNvPr id="17" name="Rectangle 16"/>
          <p:cNvSpPr/>
          <p:nvPr/>
        </p:nvSpPr>
        <p:spPr>
          <a:xfrm>
            <a:off x="3060700" y="2101850"/>
            <a:ext cx="3657600" cy="88265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6679" name="Object 7"/>
          <p:cNvGraphicFramePr>
            <a:graphicFrameLocks noChangeAspect="1"/>
          </p:cNvGraphicFramePr>
          <p:nvPr/>
        </p:nvGraphicFramePr>
        <p:xfrm>
          <a:off x="5651500" y="3473450"/>
          <a:ext cx="1776413" cy="762000"/>
        </p:xfrm>
        <a:graphic>
          <a:graphicData uri="http://schemas.openxmlformats.org/presentationml/2006/ole">
            <p:oleObj spid="_x0000_s156679" name="Equation" r:id="rId4" imgW="901440" imgH="393480" progId="Equation.DSMT4">
              <p:embed/>
            </p:oleObj>
          </a:graphicData>
        </a:graphic>
      </p:graphicFrame>
      <p:graphicFrame>
        <p:nvGraphicFramePr>
          <p:cNvPr id="156680" name="Object 8"/>
          <p:cNvGraphicFramePr>
            <a:graphicFrameLocks noChangeAspect="1"/>
          </p:cNvGraphicFramePr>
          <p:nvPr/>
        </p:nvGraphicFramePr>
        <p:xfrm>
          <a:off x="5651500" y="4235450"/>
          <a:ext cx="3101975" cy="835025"/>
        </p:xfrm>
        <a:graphic>
          <a:graphicData uri="http://schemas.openxmlformats.org/presentationml/2006/ole">
            <p:oleObj spid="_x0000_s156680" name="Equation" r:id="rId5" imgW="1574640" imgH="431640" progId="Equation.DSMT4">
              <p:embed/>
            </p:oleObj>
          </a:graphicData>
        </a:graphic>
      </p:graphicFrame>
      <p:sp>
        <p:nvSpPr>
          <p:cNvPr id="15" name="Rectangle 14"/>
          <p:cNvSpPr/>
          <p:nvPr/>
        </p:nvSpPr>
        <p:spPr>
          <a:xfrm>
            <a:off x="698500" y="3397250"/>
            <a:ext cx="8382000" cy="17526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6681" name="Object 9"/>
          <p:cNvGraphicFramePr>
            <a:graphicFrameLocks noChangeAspect="1"/>
          </p:cNvGraphicFramePr>
          <p:nvPr/>
        </p:nvGraphicFramePr>
        <p:xfrm>
          <a:off x="1863725" y="5835650"/>
          <a:ext cx="6075363" cy="976313"/>
        </p:xfrm>
        <a:graphic>
          <a:graphicData uri="http://schemas.openxmlformats.org/presentationml/2006/ole">
            <p:oleObj spid="_x0000_s156681" name="Equation" r:id="rId6" imgW="2692080" imgH="431640" progId="Equation.DSMT4">
              <p:embed/>
            </p:oleObj>
          </a:graphicData>
        </a:graphic>
      </p:graphicFrame>
      <p:sp>
        <p:nvSpPr>
          <p:cNvPr id="18" name="Rectangle 17"/>
          <p:cNvSpPr/>
          <p:nvPr/>
        </p:nvSpPr>
        <p:spPr>
          <a:xfrm>
            <a:off x="698500" y="5683250"/>
            <a:ext cx="8382000" cy="12954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1720850"/>
            <a:ext cx="10079990" cy="7559040"/>
          </a:xfrm>
          <a:custGeom>
            <a:avLst/>
            <a:gdLst>
              <a:gd name="connsiteX0" fmla="*/ 0 w 10079990"/>
              <a:gd name="connsiteY0" fmla="*/ 0 h 7559040"/>
              <a:gd name="connsiteX1" fmla="*/ 10079990 w 10079990"/>
              <a:gd name="connsiteY1" fmla="*/ 0 h 7559040"/>
              <a:gd name="connsiteX2" fmla="*/ 10079990 w 10079990"/>
              <a:gd name="connsiteY2" fmla="*/ 7559040 h 7559040"/>
              <a:gd name="connsiteX3" fmla="*/ 0 w 10079990"/>
              <a:gd name="connsiteY3" fmla="*/ 7559040 h 7559040"/>
              <a:gd name="connsiteX4" fmla="*/ 0 w 10079990"/>
              <a:gd name="connsiteY4" fmla="*/ 0 h 75590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079990" h="7559040">
                <a:moveTo>
                  <a:pt x="0" y="0"/>
                </a:moveTo>
                <a:lnTo>
                  <a:pt x="10079990" y="0"/>
                </a:lnTo>
                <a:lnTo>
                  <a:pt x="10079990" y="7559040"/>
                </a:lnTo>
                <a:lnTo>
                  <a:pt x="0" y="755904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698500" y="501650"/>
            <a:ext cx="9029716" cy="662475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4397"/>
              </a:lnSpc>
            </a:pPr>
            <a:r>
              <a:rPr lang="en-US" altLang="zh-CN" sz="3200" b="1" dirty="0" smtClean="0">
                <a:solidFill>
                  <a:srgbClr val="FFFFFF"/>
                </a:solidFill>
                <a:latin typeface="Comic Sans MS" pitchFamily="18" charset="0"/>
                <a:cs typeface="Times New Roman" pitchFamily="18" charset="0"/>
              </a:rPr>
              <a:t> </a:t>
            </a:r>
            <a:r>
              <a:rPr lang="en-US" altLang="zh-CN" sz="6000" b="1" dirty="0" smtClean="0">
                <a:solidFill>
                  <a:srgbClr val="FFFFFF"/>
                </a:solidFill>
                <a:latin typeface="Comic Sans MS" pitchFamily="18" charset="0"/>
                <a:cs typeface="Times New Roman" pitchFamily="18" charset="0"/>
              </a:rPr>
              <a:t>Momentum Conservation</a:t>
            </a:r>
            <a:endParaRPr lang="en-US" altLang="zh-CN" sz="6000" b="1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241300" y="1263650"/>
            <a:ext cx="8524770" cy="10561852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Momentum Equation</a:t>
            </a: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Describes the change of the momentum density          in the i-direction:</a:t>
            </a: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The flux of the i-</a:t>
            </a:r>
            <a:r>
              <a:rPr lang="en-US" altLang="zh-CN" sz="1600" dirty="0" err="1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th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component of momentum in the k-</a:t>
            </a:r>
            <a:r>
              <a:rPr lang="en-US" altLang="zh-CN" sz="1600" dirty="0" err="1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th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direction  consists of the sum of</a:t>
            </a: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                    1)  a mean part: </a:t>
            </a: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                   2)  random part I, isotropic pressure part:</a:t>
            </a: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                   3)  random part II, </a:t>
            </a:r>
            <a:r>
              <a:rPr lang="en-US" altLang="zh-CN" sz="1600" dirty="0" err="1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nonisotropic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viscous part:                      </a:t>
            </a: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i="1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>
              <a:lnSpc>
                <a:spcPts val="2000"/>
              </a:lnSpc>
            </a:pPr>
            <a:endParaRPr lang="en-US" altLang="zh-CN" sz="1600" i="1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241300" y="6227945"/>
            <a:ext cx="65" cy="559113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6681" name="Object 9"/>
          <p:cNvGraphicFramePr>
            <a:graphicFrameLocks noChangeAspect="1"/>
          </p:cNvGraphicFramePr>
          <p:nvPr/>
        </p:nvGraphicFramePr>
        <p:xfrm>
          <a:off x="1993900" y="2635250"/>
          <a:ext cx="6075363" cy="976313"/>
        </p:xfrm>
        <a:graphic>
          <a:graphicData uri="http://schemas.openxmlformats.org/presentationml/2006/ole">
            <p:oleObj spid="_x0000_s157701" name="Equation" r:id="rId3" imgW="2692080" imgH="431640" progId="Equation.DSMT4">
              <p:embed/>
            </p:oleObj>
          </a:graphicData>
        </a:graphic>
      </p:graphicFrame>
      <p:sp>
        <p:nvSpPr>
          <p:cNvPr id="18" name="Rectangle 17"/>
          <p:cNvSpPr/>
          <p:nvPr/>
        </p:nvSpPr>
        <p:spPr>
          <a:xfrm>
            <a:off x="774700" y="2482850"/>
            <a:ext cx="8382000" cy="12954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7702" name="Object 6"/>
          <p:cNvGraphicFramePr>
            <a:graphicFrameLocks noChangeAspect="1"/>
          </p:cNvGraphicFramePr>
          <p:nvPr/>
        </p:nvGraphicFramePr>
        <p:xfrm>
          <a:off x="4813300" y="3930650"/>
          <a:ext cx="458788" cy="412313"/>
        </p:xfrm>
        <a:graphic>
          <a:graphicData uri="http://schemas.openxmlformats.org/presentationml/2006/ole">
            <p:oleObj spid="_x0000_s157702" name="Equation" r:id="rId4" imgW="253800" imgH="228600" progId="Equation.DSMT4">
              <p:embed/>
            </p:oleObj>
          </a:graphicData>
        </a:graphic>
      </p:graphicFrame>
      <p:graphicFrame>
        <p:nvGraphicFramePr>
          <p:cNvPr id="157703" name="Object 7"/>
          <p:cNvGraphicFramePr>
            <a:graphicFrameLocks noChangeAspect="1"/>
          </p:cNvGraphicFramePr>
          <p:nvPr/>
        </p:nvGraphicFramePr>
        <p:xfrm>
          <a:off x="6946900" y="5302250"/>
          <a:ext cx="688975" cy="412750"/>
        </p:xfrm>
        <a:graphic>
          <a:graphicData uri="http://schemas.openxmlformats.org/presentationml/2006/ole">
            <p:oleObj spid="_x0000_s157703" name="Equation" r:id="rId5" imgW="380880" imgH="228600" progId="Equation.DSMT4">
              <p:embed/>
            </p:oleObj>
          </a:graphicData>
        </a:graphic>
      </p:graphicFrame>
      <p:graphicFrame>
        <p:nvGraphicFramePr>
          <p:cNvPr id="157704" name="Object 8"/>
          <p:cNvGraphicFramePr>
            <a:graphicFrameLocks noChangeAspect="1"/>
          </p:cNvGraphicFramePr>
          <p:nvPr/>
        </p:nvGraphicFramePr>
        <p:xfrm>
          <a:off x="6946900" y="5683250"/>
          <a:ext cx="528638" cy="412750"/>
        </p:xfrm>
        <a:graphic>
          <a:graphicData uri="http://schemas.openxmlformats.org/presentationml/2006/ole">
            <p:oleObj spid="_x0000_s157704" name="Equation" r:id="rId6" imgW="291960" imgH="228600" progId="Equation.DSMT4">
              <p:embed/>
            </p:oleObj>
          </a:graphicData>
        </a:graphic>
      </p:graphicFrame>
      <p:graphicFrame>
        <p:nvGraphicFramePr>
          <p:cNvPr id="157705" name="Object 9"/>
          <p:cNvGraphicFramePr>
            <a:graphicFrameLocks noChangeAspect="1"/>
          </p:cNvGraphicFramePr>
          <p:nvPr/>
        </p:nvGraphicFramePr>
        <p:xfrm>
          <a:off x="6946900" y="6140450"/>
          <a:ext cx="528638" cy="412750"/>
        </p:xfrm>
        <a:graphic>
          <a:graphicData uri="http://schemas.openxmlformats.org/presentationml/2006/ole">
            <p:oleObj spid="_x0000_s157705" name="Equation" r:id="rId7" imgW="291960" imgH="228600" progId="Equation.DSMT4">
              <p:embed/>
            </p:oleObj>
          </a:graphicData>
        </a:graphic>
      </p:graphicFrame>
      <p:sp>
        <p:nvSpPr>
          <p:cNvPr id="19" name="Rectangle 18"/>
          <p:cNvSpPr/>
          <p:nvPr/>
        </p:nvSpPr>
        <p:spPr>
          <a:xfrm>
            <a:off x="774700" y="4997450"/>
            <a:ext cx="8382000" cy="1905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1720850"/>
            <a:ext cx="10079990" cy="7559040"/>
          </a:xfrm>
          <a:custGeom>
            <a:avLst/>
            <a:gdLst>
              <a:gd name="connsiteX0" fmla="*/ 0 w 10079990"/>
              <a:gd name="connsiteY0" fmla="*/ 0 h 7559040"/>
              <a:gd name="connsiteX1" fmla="*/ 10079990 w 10079990"/>
              <a:gd name="connsiteY1" fmla="*/ 0 h 7559040"/>
              <a:gd name="connsiteX2" fmla="*/ 10079990 w 10079990"/>
              <a:gd name="connsiteY2" fmla="*/ 7559040 h 7559040"/>
              <a:gd name="connsiteX3" fmla="*/ 0 w 10079990"/>
              <a:gd name="connsiteY3" fmla="*/ 7559040 h 7559040"/>
              <a:gd name="connsiteX4" fmla="*/ 0 w 10079990"/>
              <a:gd name="connsiteY4" fmla="*/ 0 h 75590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079990" h="7559040">
                <a:moveTo>
                  <a:pt x="0" y="0"/>
                </a:moveTo>
                <a:lnTo>
                  <a:pt x="10079990" y="0"/>
                </a:lnTo>
                <a:lnTo>
                  <a:pt x="10079990" y="7559040"/>
                </a:lnTo>
                <a:lnTo>
                  <a:pt x="0" y="755904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2222500" y="501650"/>
            <a:ext cx="5495094" cy="662475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4397"/>
              </a:lnSpc>
            </a:pPr>
            <a:r>
              <a:rPr lang="en-US" altLang="zh-CN" sz="6000" b="1" dirty="0" smtClean="0">
                <a:solidFill>
                  <a:srgbClr val="FFFFFF"/>
                </a:solidFill>
                <a:latin typeface="Comic Sans MS" pitchFamily="18" charset="0"/>
                <a:cs typeface="Times New Roman" pitchFamily="18" charset="0"/>
              </a:rPr>
              <a:t>Force Equation</a:t>
            </a:r>
            <a:endParaRPr lang="en-US" altLang="zh-CN" sz="6000" b="1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241300" y="1263650"/>
            <a:ext cx="8811708" cy="8766488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Momentum Equation</a:t>
            </a: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By invoking the continuity equation, we may also manipulate the momentum equation so that </a:t>
            </a: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it becomes the </a:t>
            </a:r>
            <a:r>
              <a:rPr lang="en-US" altLang="zh-CN" sz="1600" i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force equation</a:t>
            </a: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i="1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>
              <a:lnSpc>
                <a:spcPts val="2000"/>
              </a:lnSpc>
            </a:pPr>
            <a:endParaRPr lang="en-US" altLang="zh-CN" sz="1600" i="1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241300" y="6227945"/>
            <a:ext cx="65" cy="559113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6681" name="Object 9"/>
          <p:cNvGraphicFramePr>
            <a:graphicFrameLocks noChangeAspect="1"/>
          </p:cNvGraphicFramePr>
          <p:nvPr/>
        </p:nvGraphicFramePr>
        <p:xfrm>
          <a:off x="1993900" y="2635250"/>
          <a:ext cx="6075363" cy="976313"/>
        </p:xfrm>
        <a:graphic>
          <a:graphicData uri="http://schemas.openxmlformats.org/presentationml/2006/ole">
            <p:oleObj spid="_x0000_s158722" name="Equation" r:id="rId3" imgW="2692080" imgH="431640" progId="Equation.DSMT4">
              <p:embed/>
            </p:oleObj>
          </a:graphicData>
        </a:graphic>
      </p:graphicFrame>
      <p:sp>
        <p:nvSpPr>
          <p:cNvPr id="18" name="Rectangle 17"/>
          <p:cNvSpPr/>
          <p:nvPr/>
        </p:nvSpPr>
        <p:spPr>
          <a:xfrm>
            <a:off x="774700" y="2482850"/>
            <a:ext cx="8382000" cy="12954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7705" name="Object 9"/>
          <p:cNvGraphicFramePr>
            <a:graphicFrameLocks noChangeAspect="1"/>
          </p:cNvGraphicFramePr>
          <p:nvPr/>
        </p:nvGraphicFramePr>
        <p:xfrm>
          <a:off x="1689100" y="5226050"/>
          <a:ext cx="6553200" cy="1395559"/>
        </p:xfrm>
        <a:graphic>
          <a:graphicData uri="http://schemas.openxmlformats.org/presentationml/2006/ole">
            <p:oleObj spid="_x0000_s158726" name="Equation" r:id="rId4" imgW="1841400" imgH="393480" progId="Equation.DSMT4">
              <p:embed/>
            </p:oleObj>
          </a:graphicData>
        </a:graphic>
      </p:graphicFrame>
      <p:sp>
        <p:nvSpPr>
          <p:cNvPr id="19" name="Rectangle 18"/>
          <p:cNvSpPr/>
          <p:nvPr/>
        </p:nvSpPr>
        <p:spPr>
          <a:xfrm>
            <a:off x="774700" y="4997450"/>
            <a:ext cx="8382000" cy="1905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1720850"/>
            <a:ext cx="10079990" cy="7559040"/>
          </a:xfrm>
          <a:custGeom>
            <a:avLst/>
            <a:gdLst>
              <a:gd name="connsiteX0" fmla="*/ 0 w 10079990"/>
              <a:gd name="connsiteY0" fmla="*/ 0 h 7559040"/>
              <a:gd name="connsiteX1" fmla="*/ 10079990 w 10079990"/>
              <a:gd name="connsiteY1" fmla="*/ 0 h 7559040"/>
              <a:gd name="connsiteX2" fmla="*/ 10079990 w 10079990"/>
              <a:gd name="connsiteY2" fmla="*/ 7559040 h 7559040"/>
              <a:gd name="connsiteX3" fmla="*/ 0 w 10079990"/>
              <a:gd name="connsiteY3" fmla="*/ 7559040 h 7559040"/>
              <a:gd name="connsiteX4" fmla="*/ 0 w 10079990"/>
              <a:gd name="connsiteY4" fmla="*/ 0 h 75590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079990" h="7559040">
                <a:moveTo>
                  <a:pt x="0" y="0"/>
                </a:moveTo>
                <a:lnTo>
                  <a:pt x="10079990" y="0"/>
                </a:lnTo>
                <a:lnTo>
                  <a:pt x="10079990" y="7559040"/>
                </a:lnTo>
                <a:lnTo>
                  <a:pt x="0" y="755904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2222500" y="501650"/>
            <a:ext cx="5466240" cy="662475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4397"/>
              </a:lnSpc>
            </a:pPr>
            <a:r>
              <a:rPr lang="en-US" altLang="zh-CN" sz="6000" b="1" dirty="0" smtClean="0">
                <a:solidFill>
                  <a:srgbClr val="FFFFFF"/>
                </a:solidFill>
                <a:latin typeface="Comic Sans MS" pitchFamily="18" charset="0"/>
                <a:cs typeface="Times New Roman" pitchFamily="18" charset="0"/>
              </a:rPr>
              <a:t>Viscous Stress</a:t>
            </a:r>
            <a:endParaRPr lang="en-US" altLang="zh-CN" sz="6000" b="1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241300" y="1263650"/>
            <a:ext cx="8505534" cy="12100734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sz="22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A note on the viscous stress term     : </a:t>
            </a:r>
          </a:p>
          <a:p>
            <a:pPr>
              <a:lnSpc>
                <a:spcPts val="2000"/>
              </a:lnSpc>
            </a:pPr>
            <a:endParaRPr lang="en-US" altLang="zh-CN" sz="22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For Newtonian fluids:</a:t>
            </a: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sz="1600" i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Hooke’s Law  </a:t>
            </a: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states that the viscous stress      is linearly proportional to the rate of strain                 ,</a:t>
            </a: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where       is the shear deformation tensor,   </a:t>
            </a: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The parameters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Mathematica1"/>
              </a:rPr>
              <a:t> and  are called the </a:t>
            </a:r>
            <a:r>
              <a:rPr lang="en-US" altLang="zh-CN" sz="1600" i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Mathematica1"/>
              </a:rPr>
              <a:t>shear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Mathematica1"/>
              </a:rPr>
              <a:t> and </a:t>
            </a:r>
            <a:r>
              <a:rPr lang="en-US" altLang="zh-CN" sz="1600" i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Mathematica1"/>
              </a:rPr>
              <a:t>bulk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coefficients of viscosity. </a:t>
            </a: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i="1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>
              <a:lnSpc>
                <a:spcPts val="2000"/>
              </a:lnSpc>
            </a:pPr>
            <a:endParaRPr lang="en-US" altLang="zh-CN" sz="1600" i="1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241300" y="6227945"/>
            <a:ext cx="65" cy="559113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4868" name="Object 4"/>
          <p:cNvGraphicFramePr>
            <a:graphicFrameLocks noChangeAspect="1"/>
          </p:cNvGraphicFramePr>
          <p:nvPr/>
        </p:nvGraphicFramePr>
        <p:xfrm>
          <a:off x="4660900" y="1873250"/>
          <a:ext cx="366712" cy="412750"/>
        </p:xfrm>
        <a:graphic>
          <a:graphicData uri="http://schemas.openxmlformats.org/presentationml/2006/ole">
            <p:oleObj spid="_x0000_s164868" name="Equation" r:id="rId3" imgW="203040" imgH="228600" progId="Equation.DSMT4">
              <p:embed/>
            </p:oleObj>
          </a:graphicData>
        </a:graphic>
      </p:graphicFrame>
      <p:graphicFrame>
        <p:nvGraphicFramePr>
          <p:cNvPr id="164869" name="Object 5"/>
          <p:cNvGraphicFramePr>
            <a:graphicFrameLocks noChangeAspect="1"/>
          </p:cNvGraphicFramePr>
          <p:nvPr/>
        </p:nvGraphicFramePr>
        <p:xfrm>
          <a:off x="7632700" y="3244850"/>
          <a:ext cx="938213" cy="412750"/>
        </p:xfrm>
        <a:graphic>
          <a:graphicData uri="http://schemas.openxmlformats.org/presentationml/2006/ole">
            <p:oleObj spid="_x0000_s164869" name="Equation" r:id="rId4" imgW="520560" imgH="228600" progId="Equation.DSMT4">
              <p:embed/>
            </p:oleObj>
          </a:graphicData>
        </a:graphic>
      </p:graphicFrame>
      <p:graphicFrame>
        <p:nvGraphicFramePr>
          <p:cNvPr id="164870" name="Object 6"/>
          <p:cNvGraphicFramePr>
            <a:graphicFrameLocks noChangeAspect="1"/>
          </p:cNvGraphicFramePr>
          <p:nvPr/>
        </p:nvGraphicFramePr>
        <p:xfrm>
          <a:off x="3136900" y="3244850"/>
          <a:ext cx="366713" cy="412750"/>
        </p:xfrm>
        <a:graphic>
          <a:graphicData uri="http://schemas.openxmlformats.org/presentationml/2006/ole">
            <p:oleObj spid="_x0000_s164870" name="Equation" r:id="rId5" imgW="203040" imgH="228600" progId="Equation.DSMT4">
              <p:embed/>
            </p:oleObj>
          </a:graphicData>
        </a:graphic>
      </p:graphicFrame>
      <p:graphicFrame>
        <p:nvGraphicFramePr>
          <p:cNvPr id="164871" name="Object 7"/>
          <p:cNvGraphicFramePr>
            <a:graphicFrameLocks noChangeAspect="1"/>
          </p:cNvGraphicFramePr>
          <p:nvPr/>
        </p:nvGraphicFramePr>
        <p:xfrm>
          <a:off x="2451100" y="3625850"/>
          <a:ext cx="3829767" cy="762000"/>
        </p:xfrm>
        <a:graphic>
          <a:graphicData uri="http://schemas.openxmlformats.org/presentationml/2006/ole">
            <p:oleObj spid="_x0000_s164871" name="Equation" r:id="rId6" imgW="1536480" imgH="304560" progId="Equation.DSMT4">
              <p:embed/>
            </p:oleObj>
          </a:graphicData>
        </a:graphic>
      </p:graphicFrame>
      <p:graphicFrame>
        <p:nvGraphicFramePr>
          <p:cNvPr id="164872" name="Object 8"/>
          <p:cNvGraphicFramePr>
            <a:graphicFrameLocks noChangeAspect="1"/>
          </p:cNvGraphicFramePr>
          <p:nvPr/>
        </p:nvGraphicFramePr>
        <p:xfrm>
          <a:off x="850900" y="4464050"/>
          <a:ext cx="388937" cy="412750"/>
        </p:xfrm>
        <a:graphic>
          <a:graphicData uri="http://schemas.openxmlformats.org/presentationml/2006/ole">
            <p:oleObj spid="_x0000_s164872" name="Equation" r:id="rId7" imgW="215640" imgH="228600" progId="Equation.DSMT4">
              <p:embed/>
            </p:oleObj>
          </a:graphicData>
        </a:graphic>
      </p:graphicFrame>
      <p:graphicFrame>
        <p:nvGraphicFramePr>
          <p:cNvPr id="164873" name="Object 9"/>
          <p:cNvGraphicFramePr>
            <a:graphicFrameLocks noChangeAspect="1"/>
          </p:cNvGraphicFramePr>
          <p:nvPr/>
        </p:nvGraphicFramePr>
        <p:xfrm>
          <a:off x="2527300" y="4997450"/>
          <a:ext cx="4264025" cy="1006475"/>
        </p:xfrm>
        <a:graphic>
          <a:graphicData uri="http://schemas.openxmlformats.org/presentationml/2006/ole">
            <p:oleObj spid="_x0000_s164873" name="Equation" r:id="rId8" imgW="2057400" imgH="4824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1263650"/>
            <a:ext cx="10083800" cy="62928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"/>
          <p:cNvSpPr txBox="1"/>
          <p:nvPr/>
        </p:nvSpPr>
        <p:spPr>
          <a:xfrm>
            <a:off x="266700" y="457201"/>
            <a:ext cx="8805296" cy="8997321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4397"/>
              </a:lnSpc>
              <a:tabLst>
                <a:tab pos="304704" algn="l"/>
              </a:tabLst>
            </a:pPr>
            <a:r>
              <a:rPr lang="en-US" altLang="zh-CN" dirty="0" smtClean="0"/>
              <a:t>	</a:t>
            </a:r>
            <a:r>
              <a:rPr lang="en-US" altLang="zh-CN" sz="3200" b="1" dirty="0" smtClean="0">
                <a:solidFill>
                  <a:srgbClr val="FFFFFF"/>
                </a:solidFill>
                <a:latin typeface="Comic Sans MS" pitchFamily="18" charset="0"/>
              </a:rPr>
              <a:t> 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altLang="zh-CN" sz="3200" b="1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304704" algn="l"/>
              </a:tabLst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In the absence of viscous terms, we may easily derive the equation  for the conservation of </a:t>
            </a:r>
          </a:p>
          <a:p>
            <a:pPr>
              <a:lnSpc>
                <a:spcPts val="2900"/>
              </a:lnSpc>
              <a:tabLst>
                <a:tab pos="304704" algn="l"/>
              </a:tabLst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momentum on the basis of macroscopic considerations.  This yields the </a:t>
            </a:r>
            <a:r>
              <a:rPr lang="en-US" altLang="zh-CN" sz="1600" i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Euler equation. </a:t>
            </a:r>
          </a:p>
          <a:p>
            <a:pPr>
              <a:lnSpc>
                <a:spcPts val="2900"/>
              </a:lnSpc>
              <a:tabLst>
                <a:tab pos="304704" algn="l"/>
              </a:tabLst>
            </a:pPr>
            <a:endParaRPr lang="en-US" altLang="zh-CN" sz="1600" i="1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As in the case for mass conservation, consider </a:t>
            </a:r>
            <a:r>
              <a:rPr lang="en-US" altLang="zh-CN" sz="16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an arbitrary volume V, fixed in space, and </a:t>
            </a: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r>
              <a:rPr lang="en-US" altLang="zh-CN" sz="16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bounded by a surface S, with an outward normal    .</a:t>
            </a:r>
          </a:p>
          <a:p>
            <a:pPr>
              <a:lnSpc>
                <a:spcPts val="2900"/>
              </a:lnSpc>
              <a:tabLst>
                <a:tab pos="304704" algn="l"/>
              </a:tabLst>
            </a:pPr>
            <a:r>
              <a:rPr lang="en-US" altLang="zh-CN" sz="16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Inside V,  the total momentum  for a fluid with density        and flow velocity      is</a:t>
            </a: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900"/>
              </a:lnSpc>
              <a:tabLst>
                <a:tab pos="304704" algn="l"/>
              </a:tabLst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900"/>
              </a:lnSpc>
              <a:tabLst>
                <a:tab pos="304704" algn="l"/>
              </a:tabLst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304704" algn="l"/>
              </a:tabLst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The momentum inside V changes as a result of three factors:</a:t>
            </a:r>
          </a:p>
          <a:p>
            <a:pPr>
              <a:lnSpc>
                <a:spcPts val="2000"/>
              </a:lnSpc>
              <a:tabLst>
                <a:tab pos="304704" algn="l"/>
              </a:tabLst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buAutoNum type="arabicParenR"/>
              <a:tabLst>
                <a:tab pos="304704" algn="l"/>
              </a:tabLst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External (volume) force,</a:t>
            </a: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     a well known example is the gravitational force when V embedded in gravity field.</a:t>
            </a:r>
          </a:p>
          <a:p>
            <a:pPr marL="342900" indent="-342900">
              <a:lnSpc>
                <a:spcPts val="2000"/>
              </a:lnSpc>
              <a:buAutoNum type="arabicParenR"/>
              <a:tabLst>
                <a:tab pos="304704" algn="l"/>
              </a:tabLst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buAutoNum type="arabicParenR" startAt="2"/>
              <a:tabLst>
                <a:tab pos="304704" algn="l"/>
              </a:tabLst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The pressure (surface) force over de surface </a:t>
            </a:r>
            <a:r>
              <a:rPr lang="en-US" altLang="zh-CN" sz="1600" b="1" i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S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of the volume.</a:t>
            </a:r>
          </a:p>
          <a:p>
            <a:pPr>
              <a:lnSpc>
                <a:spcPts val="2000"/>
              </a:lnSpc>
              <a:tabLst>
                <a:tab pos="304704" algn="l"/>
              </a:tabLst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     (at</a:t>
            </a:r>
            <a:r>
              <a:rPr lang="en-US" altLang="zh-CN" sz="16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this</a:t>
            </a:r>
            <a:r>
              <a:rPr lang="en-US" altLang="zh-CN" sz="16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stage</a:t>
            </a:r>
            <a:r>
              <a:rPr lang="en-US" altLang="zh-CN" sz="16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we'll</a:t>
            </a:r>
            <a:r>
              <a:rPr lang="en-US" altLang="zh-CN" sz="16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ignore</a:t>
            </a:r>
            <a:r>
              <a:rPr lang="en-US" altLang="zh-CN" sz="16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other</a:t>
            </a:r>
            <a:r>
              <a:rPr lang="en-US" altLang="zh-CN" sz="16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stress</a:t>
            </a:r>
            <a:r>
              <a:rPr lang="en-US" altLang="zh-CN" sz="16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tensor</a:t>
            </a:r>
            <a:r>
              <a:rPr lang="en-US" altLang="zh-CN" sz="16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terms</a:t>
            </a:r>
            <a:r>
              <a:rPr lang="en-US" altLang="zh-CN" sz="16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that</a:t>
            </a:r>
            <a:r>
              <a:rPr lang="en-US" altLang="zh-CN" sz="16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can either</a:t>
            </a:r>
            <a:r>
              <a:rPr lang="en-US" altLang="zh-CN" sz="16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be</a:t>
            </a:r>
            <a:r>
              <a:rPr lang="en-US" altLang="zh-CN" sz="16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caused</a:t>
            </a:r>
            <a:r>
              <a:rPr lang="en-US" altLang="zh-CN" sz="16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by</a:t>
            </a:r>
            <a:r>
              <a:rPr lang="en-US" altLang="zh-CN" sz="1600" dirty="0" smtClean="0"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>
              <a:lnSpc>
                <a:spcPts val="2000"/>
              </a:lnSpc>
              <a:tabLst>
                <a:tab pos="304704" algn="l"/>
              </a:tabLst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     viscosity,</a:t>
            </a:r>
            <a:r>
              <a:rPr lang="en-US" altLang="zh-CN" sz="16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electromagnetic</a:t>
            </a:r>
            <a:r>
              <a:rPr lang="en-US" altLang="zh-CN" sz="16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stress</a:t>
            </a:r>
            <a:r>
              <a:rPr lang="en-US" altLang="zh-CN" sz="16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tensor,</a:t>
            </a:r>
            <a:r>
              <a:rPr lang="en-US" altLang="zh-CN" sz="16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etc.):</a:t>
            </a:r>
          </a:p>
          <a:p>
            <a:pPr>
              <a:lnSpc>
                <a:spcPts val="2000"/>
              </a:lnSpc>
              <a:tabLst>
                <a:tab pos="304704" algn="l"/>
              </a:tabLst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3)  The net transport of momentum by in- and outflow of fluid into and out of V</a:t>
            </a: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sz="17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304704" algn="l"/>
              </a:tabLst>
            </a:pPr>
            <a:endParaRPr lang="en-US" altLang="zh-CN" sz="17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304704" algn="l"/>
              </a:tabLst>
            </a:pPr>
            <a:endParaRPr lang="en-US" altLang="zh-CN" sz="17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304704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b)</a:t>
            </a:r>
          </a:p>
          <a:p>
            <a:pPr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3" y="4"/>
            <a:ext cx="10079990" cy="1259839"/>
          </a:xfrm>
          <a:custGeom>
            <a:avLst/>
            <a:gdLst>
              <a:gd name="connsiteX0" fmla="*/ 5040629 w 10079990"/>
              <a:gd name="connsiteY0" fmla="*/ 1259839 h 1259839"/>
              <a:gd name="connsiteX1" fmla="*/ 0 w 10079990"/>
              <a:gd name="connsiteY1" fmla="*/ 1259839 h 1259839"/>
              <a:gd name="connsiteX2" fmla="*/ 0 w 10079990"/>
              <a:gd name="connsiteY2" fmla="*/ 0 h 1259839"/>
              <a:gd name="connsiteX3" fmla="*/ 10079990 w 10079990"/>
              <a:gd name="connsiteY3" fmla="*/ 0 h 1259839"/>
              <a:gd name="connsiteX4" fmla="*/ 10079990 w 10079990"/>
              <a:gd name="connsiteY4" fmla="*/ 1259839 h 1259839"/>
              <a:gd name="connsiteX5" fmla="*/ 5040629 w 10079990"/>
              <a:gd name="connsiteY5" fmla="*/ 1259839 h 12598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10079990" h="1259839">
                <a:moveTo>
                  <a:pt x="5040629" y="1259839"/>
                </a:moveTo>
                <a:lnTo>
                  <a:pt x="0" y="1259839"/>
                </a:lnTo>
                <a:lnTo>
                  <a:pt x="0" y="0"/>
                </a:lnTo>
                <a:lnTo>
                  <a:pt x="10079990" y="0"/>
                </a:lnTo>
                <a:lnTo>
                  <a:pt x="10079990" y="1259839"/>
                </a:lnTo>
                <a:lnTo>
                  <a:pt x="5040629" y="1259839"/>
                </a:lnTo>
              </a:path>
            </a:pathLst>
          </a:custGeom>
          <a:noFill/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8917" name="Object 5"/>
          <p:cNvGraphicFramePr>
            <a:graphicFrameLocks noChangeAspect="1"/>
          </p:cNvGraphicFramePr>
          <p:nvPr/>
        </p:nvGraphicFramePr>
        <p:xfrm>
          <a:off x="4813300" y="2787650"/>
          <a:ext cx="373062" cy="354012"/>
        </p:xfrm>
        <a:graphic>
          <a:graphicData uri="http://schemas.openxmlformats.org/presentationml/2006/ole">
            <p:oleObj spid="_x0000_s39941" name="Equation" r:id="rId3" imgW="126720" imgH="177480" progId="Equation.DSMT4">
              <p:embed/>
            </p:oleObj>
          </a:graphicData>
        </a:graphic>
      </p:graphicFrame>
      <p:graphicFrame>
        <p:nvGraphicFramePr>
          <p:cNvPr id="38918" name="Object 6"/>
          <p:cNvGraphicFramePr>
            <a:graphicFrameLocks noChangeAspect="1"/>
          </p:cNvGraphicFramePr>
          <p:nvPr/>
        </p:nvGraphicFramePr>
        <p:xfrm>
          <a:off x="3746500" y="3473450"/>
          <a:ext cx="2258935" cy="762000"/>
        </p:xfrm>
        <a:graphic>
          <a:graphicData uri="http://schemas.openxmlformats.org/presentationml/2006/ole">
            <p:oleObj spid="_x0000_s39942" name="Equation" r:id="rId4" imgW="583920" imgH="291960" progId="Equation.DSMT4">
              <p:embed/>
            </p:oleObj>
          </a:graphicData>
        </a:graphic>
      </p:graphicFrame>
      <p:graphicFrame>
        <p:nvGraphicFramePr>
          <p:cNvPr id="38919" name="Object 7"/>
          <p:cNvGraphicFramePr>
            <a:graphicFrameLocks noChangeAspect="1"/>
          </p:cNvGraphicFramePr>
          <p:nvPr/>
        </p:nvGraphicFramePr>
        <p:xfrm>
          <a:off x="5499100" y="3244850"/>
          <a:ext cx="447675" cy="328613"/>
        </p:xfrm>
        <a:graphic>
          <a:graphicData uri="http://schemas.openxmlformats.org/presentationml/2006/ole">
            <p:oleObj spid="_x0000_s39943" name="Equation" r:id="rId5" imgW="152280" imgH="164880" progId="Equation.DSMT4">
              <p:embed/>
            </p:oleObj>
          </a:graphicData>
        </a:graphic>
      </p:graphicFrame>
      <p:graphicFrame>
        <p:nvGraphicFramePr>
          <p:cNvPr id="38920" name="Object 8"/>
          <p:cNvGraphicFramePr>
            <a:graphicFrameLocks noChangeAspect="1"/>
          </p:cNvGraphicFramePr>
          <p:nvPr/>
        </p:nvGraphicFramePr>
        <p:xfrm>
          <a:off x="7556500" y="3168650"/>
          <a:ext cx="373062" cy="352425"/>
        </p:xfrm>
        <a:graphic>
          <a:graphicData uri="http://schemas.openxmlformats.org/presentationml/2006/ole">
            <p:oleObj spid="_x0000_s39944" name="Equation" r:id="rId6" imgW="126720" imgH="177480" progId="Equation.DSMT4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>
          <a:xfrm>
            <a:off x="2298700" y="0"/>
            <a:ext cx="6781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0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Euler</a:t>
            </a:r>
            <a:r>
              <a:rPr lang="en-US" altLang="zh-CN" sz="6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60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equation</a:t>
            </a:r>
            <a:r>
              <a:rPr lang="en-US" altLang="zh-CN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1263650"/>
            <a:ext cx="10083800" cy="62928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"/>
          <p:cNvSpPr txBox="1"/>
          <p:nvPr/>
        </p:nvSpPr>
        <p:spPr>
          <a:xfrm>
            <a:off x="350366" y="273050"/>
            <a:ext cx="8802090" cy="9458986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4397"/>
              </a:lnSpc>
              <a:tabLst>
                <a:tab pos="304704" algn="l"/>
              </a:tabLst>
            </a:pPr>
            <a:r>
              <a:rPr lang="en-US" altLang="zh-CN" dirty="0" smtClean="0"/>
              <a:t>	</a:t>
            </a:r>
            <a:r>
              <a:rPr lang="en-US" altLang="zh-CN" sz="3200" b="1" dirty="0" smtClean="0">
                <a:solidFill>
                  <a:srgbClr val="FFFFFF"/>
                </a:solidFill>
                <a:latin typeface="Comic Sans MS" pitchFamily="18" charset="0"/>
              </a:rPr>
              <a:t> 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altLang="zh-CN" sz="3200" b="1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304704" algn="l"/>
              </a:tabLst>
            </a:pPr>
            <a:endParaRPr lang="en-US" altLang="zh-CN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buAutoNum type="arabicParenR"/>
              <a:tabLst>
                <a:tab pos="304704" algn="l"/>
              </a:tabLst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External (volume) forces,:</a:t>
            </a: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      </a:t>
            </a: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      </a:t>
            </a: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      where          is the force per unit mass, known as the body force.  An example is the </a:t>
            </a: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      gravitational force when the volume V is </a:t>
            </a:r>
            <a:r>
              <a:rPr lang="en-US" altLang="zh-CN" sz="1600" dirty="0" err="1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embeddded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in a gravitational field. </a:t>
            </a: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buAutoNum type="arabicParenR" startAt="2"/>
              <a:tabLst>
                <a:tab pos="304704" algn="l"/>
              </a:tabLst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The pressure (surface) force is the</a:t>
            </a:r>
            <a:r>
              <a:rPr lang="en-US" altLang="zh-CN" sz="16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integral</a:t>
            </a:r>
            <a:r>
              <a:rPr lang="en-US" altLang="zh-CN" sz="16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of</a:t>
            </a:r>
            <a:r>
              <a:rPr lang="en-US" altLang="zh-CN" sz="16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the</a:t>
            </a:r>
            <a:r>
              <a:rPr lang="en-US" altLang="zh-CN" sz="16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pressure</a:t>
            </a:r>
            <a:r>
              <a:rPr lang="en-US" altLang="zh-CN" sz="16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(force</a:t>
            </a:r>
            <a:r>
              <a:rPr lang="en-US" altLang="zh-CN" sz="16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per unit</a:t>
            </a:r>
            <a:r>
              <a:rPr lang="en-US" altLang="zh-CN" sz="16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area)</a:t>
            </a:r>
            <a:r>
              <a:rPr lang="en-US" altLang="zh-CN" sz="16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over</a:t>
            </a:r>
            <a:r>
              <a:rPr lang="en-US" altLang="zh-CN" sz="1600" dirty="0" smtClean="0"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      the</a:t>
            </a:r>
            <a:r>
              <a:rPr lang="en-US" altLang="zh-CN" sz="16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surface</a:t>
            </a:r>
            <a:r>
              <a:rPr lang="en-US" altLang="zh-CN" sz="16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S</a:t>
            </a:r>
            <a:r>
              <a:rPr lang="en-US" altLang="zh-CN" sz="1600" dirty="0" smtClean="0">
                <a:latin typeface="Comic Sans MS" pitchFamily="66" charset="0"/>
                <a:cs typeface="Times New Roman" pitchFamily="18" charset="0"/>
              </a:rPr>
              <a:t>, </a:t>
            </a:r>
          </a:p>
          <a:p>
            <a:pPr>
              <a:lnSpc>
                <a:spcPts val="2000"/>
              </a:lnSpc>
              <a:tabLst>
                <a:tab pos="304704" algn="l"/>
              </a:tabLst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     </a:t>
            </a:r>
          </a:p>
          <a:p>
            <a:pPr>
              <a:lnSpc>
                <a:spcPts val="2000"/>
              </a:lnSpc>
              <a:tabLst>
                <a:tab pos="304704" algn="l"/>
              </a:tabLst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304704" algn="l"/>
              </a:tabLst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buAutoNum type="arabicParenR" startAt="3"/>
              <a:tabLst>
                <a:tab pos="304704" algn="l"/>
              </a:tabLst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The momentum transport over the surface area can be inferred by considering at each </a:t>
            </a: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     surface  point the slanted cylinder of fluid swept out by the area element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Mathematica1"/>
              </a:rPr>
              <a:t>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S in time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Mathematica1"/>
              </a:rPr>
              <a:t>t, </a:t>
            </a: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Mathematica1"/>
              </a:rPr>
              <a:t>      where S starts on the  surface S and moves with the fluid, </a:t>
            </a:r>
            <a:r>
              <a:rPr lang="en-US" altLang="zh-CN" sz="1600" dirty="0" err="1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Mathematica1"/>
              </a:rPr>
              <a:t>ie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Mathematica1"/>
              </a:rPr>
              <a:t>. with velocity       .  The </a:t>
            </a: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Mathematica1"/>
              </a:rPr>
              <a:t>      momentum transported through the slanted cylinder is </a:t>
            </a: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Mathematica1"/>
              </a:rPr>
              <a:t>       so that the total transported </a:t>
            </a:r>
            <a:r>
              <a:rPr lang="en-US" altLang="zh-CN" sz="1600" dirty="0" err="1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Mathematica1"/>
              </a:rPr>
              <a:t>monetum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Mathematica1"/>
              </a:rPr>
              <a:t> through the surface S is:</a:t>
            </a: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Mathematica1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Mathematica1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Mathematica1"/>
              </a:rPr>
              <a:t> </a:t>
            </a: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304704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b)</a:t>
            </a:r>
          </a:p>
          <a:p>
            <a:pPr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3" y="4"/>
            <a:ext cx="10079990" cy="1259839"/>
          </a:xfrm>
          <a:custGeom>
            <a:avLst/>
            <a:gdLst>
              <a:gd name="connsiteX0" fmla="*/ 5040629 w 10079990"/>
              <a:gd name="connsiteY0" fmla="*/ 1259839 h 1259839"/>
              <a:gd name="connsiteX1" fmla="*/ 0 w 10079990"/>
              <a:gd name="connsiteY1" fmla="*/ 1259839 h 1259839"/>
              <a:gd name="connsiteX2" fmla="*/ 0 w 10079990"/>
              <a:gd name="connsiteY2" fmla="*/ 0 h 1259839"/>
              <a:gd name="connsiteX3" fmla="*/ 10079990 w 10079990"/>
              <a:gd name="connsiteY3" fmla="*/ 0 h 1259839"/>
              <a:gd name="connsiteX4" fmla="*/ 10079990 w 10079990"/>
              <a:gd name="connsiteY4" fmla="*/ 1259839 h 1259839"/>
              <a:gd name="connsiteX5" fmla="*/ 5040629 w 10079990"/>
              <a:gd name="connsiteY5" fmla="*/ 1259839 h 12598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10079990" h="1259839">
                <a:moveTo>
                  <a:pt x="5040629" y="1259839"/>
                </a:moveTo>
                <a:lnTo>
                  <a:pt x="0" y="1259839"/>
                </a:lnTo>
                <a:lnTo>
                  <a:pt x="0" y="0"/>
                </a:lnTo>
                <a:lnTo>
                  <a:pt x="10079990" y="0"/>
                </a:lnTo>
                <a:lnTo>
                  <a:pt x="10079990" y="1259839"/>
                </a:lnTo>
                <a:lnTo>
                  <a:pt x="5040629" y="1259839"/>
                </a:lnTo>
              </a:path>
            </a:pathLst>
          </a:custGeom>
          <a:noFill/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3213100" y="4006850"/>
          <a:ext cx="2475781" cy="685800"/>
        </p:xfrm>
        <a:graphic>
          <a:graphicData uri="http://schemas.openxmlformats.org/presentationml/2006/ole">
            <p:oleObj spid="_x0000_s38914" name="Equation" r:id="rId3" imgW="711000" imgH="291960" progId="Equation.DSMT4">
              <p:embed/>
            </p:oleObj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3594099" y="1949450"/>
          <a:ext cx="2122983" cy="685800"/>
        </p:xfrm>
        <a:graphic>
          <a:graphicData uri="http://schemas.openxmlformats.org/presentationml/2006/ole">
            <p:oleObj spid="_x0000_s38915" name="Equation" r:id="rId4" imgW="609480" imgH="291960" progId="Equation.DSMT4">
              <p:embed/>
            </p:oleObj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1384300" y="2635250"/>
          <a:ext cx="449262" cy="481012"/>
        </p:xfrm>
        <a:graphic>
          <a:graphicData uri="http://schemas.openxmlformats.org/presentationml/2006/ole">
            <p:oleObj spid="_x0000_s38916" name="Equation" r:id="rId5" imgW="152280" imgH="241200" progId="Equation.DSMT4">
              <p:embed/>
            </p:oleObj>
          </a:graphicData>
        </a:graphic>
      </p:graphicFrame>
      <p:graphicFrame>
        <p:nvGraphicFramePr>
          <p:cNvPr id="38920" name="Object 8"/>
          <p:cNvGraphicFramePr>
            <a:graphicFrameLocks noChangeAspect="1"/>
          </p:cNvGraphicFramePr>
          <p:nvPr/>
        </p:nvGraphicFramePr>
        <p:xfrm>
          <a:off x="8013700" y="5226050"/>
          <a:ext cx="373062" cy="352425"/>
        </p:xfrm>
        <a:graphic>
          <a:graphicData uri="http://schemas.openxmlformats.org/presentationml/2006/ole">
            <p:oleObj spid="_x0000_s38920" name="Equation" r:id="rId6" imgW="126720" imgH="177480" progId="Equation.DSMT4">
              <p:embed/>
            </p:oleObj>
          </a:graphicData>
        </a:graphic>
      </p:graphicFrame>
      <p:graphicFrame>
        <p:nvGraphicFramePr>
          <p:cNvPr id="38921" name="Object 9"/>
          <p:cNvGraphicFramePr>
            <a:graphicFrameLocks noChangeAspect="1"/>
          </p:cNvGraphicFramePr>
          <p:nvPr/>
        </p:nvGraphicFramePr>
        <p:xfrm>
          <a:off x="3040063" y="6826250"/>
          <a:ext cx="5089525" cy="622300"/>
        </p:xfrm>
        <a:graphic>
          <a:graphicData uri="http://schemas.openxmlformats.org/presentationml/2006/ole">
            <p:oleObj spid="_x0000_s38921" name="Equation" r:id="rId7" imgW="1612800" imgH="291960" progId="Equation.DSMT4">
              <p:embed/>
            </p:oleObj>
          </a:graphicData>
        </a:graphic>
      </p:graphicFrame>
      <p:graphicFrame>
        <p:nvGraphicFramePr>
          <p:cNvPr id="38922" name="Object 10"/>
          <p:cNvGraphicFramePr>
            <a:graphicFrameLocks noChangeAspect="1"/>
          </p:cNvGraphicFramePr>
          <p:nvPr/>
        </p:nvGraphicFramePr>
        <p:xfrm>
          <a:off x="3041650" y="5835650"/>
          <a:ext cx="4964113" cy="528638"/>
        </p:xfrm>
        <a:graphic>
          <a:graphicData uri="http://schemas.openxmlformats.org/presentationml/2006/ole">
            <p:oleObj spid="_x0000_s38922" name="Equation" r:id="rId8" imgW="1612800" imgH="253800" progId="Equation.DSMT4">
              <p:embed/>
            </p:oleObj>
          </a:graphicData>
        </a:graphic>
      </p:graphicFrame>
      <p:sp>
        <p:nvSpPr>
          <p:cNvPr id="11" name="Rectangle 10"/>
          <p:cNvSpPr/>
          <p:nvPr/>
        </p:nvSpPr>
        <p:spPr>
          <a:xfrm>
            <a:off x="2298700" y="0"/>
            <a:ext cx="6781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0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Euler</a:t>
            </a:r>
            <a:r>
              <a:rPr lang="en-US" altLang="zh-CN" sz="6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60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equation</a:t>
            </a:r>
            <a:r>
              <a:rPr lang="en-US" altLang="zh-CN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1263650"/>
            <a:ext cx="10083800" cy="62928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"/>
          <p:cNvSpPr txBox="1"/>
          <p:nvPr/>
        </p:nvSpPr>
        <p:spPr>
          <a:xfrm>
            <a:off x="241300" y="273050"/>
            <a:ext cx="9037731" cy="13690913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4397"/>
              </a:lnSpc>
              <a:tabLst>
                <a:tab pos="304704" algn="l"/>
              </a:tabLst>
            </a:pPr>
            <a:r>
              <a:rPr lang="en-US" altLang="zh-CN" dirty="0" smtClean="0"/>
              <a:t>	</a:t>
            </a:r>
            <a:r>
              <a:rPr lang="en-US" altLang="zh-CN" sz="3200" b="1" dirty="0" smtClean="0">
                <a:solidFill>
                  <a:srgbClr val="FFFFFF"/>
                </a:solidFill>
                <a:latin typeface="Comic Sans MS" pitchFamily="18" charset="0"/>
              </a:rPr>
              <a:t>           </a:t>
            </a:r>
            <a:r>
              <a:rPr lang="en-US" altLang="zh-CN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sz="6000" b="1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/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Taking into account all three factors, the total rate of change of momentum is  given by</a:t>
            </a: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The most convenient way to evaluate this integral is by restricting oneself to the </a:t>
            </a:r>
            <a:r>
              <a:rPr lang="en-US" altLang="zh-CN" sz="1600" dirty="0" err="1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i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-component </a:t>
            </a: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of the velocity field, </a:t>
            </a: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Note that we use the Einstein summation convention for repeated indices. </a:t>
            </a: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Volume V is fixed, so that</a:t>
            </a: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Furthermore, V is arbitrary. Hence,  </a:t>
            </a: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sz="17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sz="17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sz="17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sz="17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Mathematica1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Mathematica1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Mathematica1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Mathematica1"/>
              </a:rPr>
              <a:t>       </a:t>
            </a: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Mathematica1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Mathematica1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Mathematica1"/>
              </a:rPr>
              <a:t> </a:t>
            </a: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304704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3" y="4"/>
            <a:ext cx="10079990" cy="1259839"/>
          </a:xfrm>
          <a:custGeom>
            <a:avLst/>
            <a:gdLst>
              <a:gd name="connsiteX0" fmla="*/ 5040629 w 10079990"/>
              <a:gd name="connsiteY0" fmla="*/ 1259839 h 1259839"/>
              <a:gd name="connsiteX1" fmla="*/ 0 w 10079990"/>
              <a:gd name="connsiteY1" fmla="*/ 1259839 h 1259839"/>
              <a:gd name="connsiteX2" fmla="*/ 0 w 10079990"/>
              <a:gd name="connsiteY2" fmla="*/ 0 h 1259839"/>
              <a:gd name="connsiteX3" fmla="*/ 10079990 w 10079990"/>
              <a:gd name="connsiteY3" fmla="*/ 0 h 1259839"/>
              <a:gd name="connsiteX4" fmla="*/ 10079990 w 10079990"/>
              <a:gd name="connsiteY4" fmla="*/ 1259839 h 1259839"/>
              <a:gd name="connsiteX5" fmla="*/ 5040629 w 10079990"/>
              <a:gd name="connsiteY5" fmla="*/ 1259839 h 12598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10079990" h="1259839">
                <a:moveTo>
                  <a:pt x="5040629" y="1259839"/>
                </a:moveTo>
                <a:lnTo>
                  <a:pt x="0" y="1259839"/>
                </a:lnTo>
                <a:lnTo>
                  <a:pt x="0" y="0"/>
                </a:lnTo>
                <a:lnTo>
                  <a:pt x="10079990" y="0"/>
                </a:lnTo>
                <a:lnTo>
                  <a:pt x="10079990" y="1259839"/>
                </a:lnTo>
                <a:lnTo>
                  <a:pt x="5040629" y="1259839"/>
                </a:lnTo>
              </a:path>
            </a:pathLst>
          </a:custGeom>
          <a:noFill/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3898900" y="5378450"/>
          <a:ext cx="2687426" cy="838200"/>
        </p:xfrm>
        <a:graphic>
          <a:graphicData uri="http://schemas.openxmlformats.org/presentationml/2006/ole">
            <p:oleObj spid="_x0000_s40962" name="Equation" r:id="rId3" imgW="850680" imgH="393480" progId="Equation.DSMT4">
              <p:embed/>
            </p:oleObj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249237" y="2025650"/>
          <a:ext cx="9834563" cy="963613"/>
        </p:xfrm>
        <a:graphic>
          <a:graphicData uri="http://schemas.openxmlformats.org/presentationml/2006/ole">
            <p:oleObj spid="_x0000_s40963" name="Equation" r:id="rId4" imgW="2705040" imgH="393480" progId="Equation.DSMT4">
              <p:embed/>
            </p:oleObj>
          </a:graphicData>
        </a:graphic>
      </p:graphicFrame>
      <p:graphicFrame>
        <p:nvGraphicFramePr>
          <p:cNvPr id="40967" name="Object 7"/>
          <p:cNvGraphicFramePr>
            <a:graphicFrameLocks noChangeAspect="1"/>
          </p:cNvGraphicFramePr>
          <p:nvPr/>
        </p:nvGraphicFramePr>
        <p:xfrm>
          <a:off x="546100" y="3930650"/>
          <a:ext cx="8810625" cy="855819"/>
        </p:xfrm>
        <a:graphic>
          <a:graphicData uri="http://schemas.openxmlformats.org/presentationml/2006/ole">
            <p:oleObj spid="_x0000_s40967" name="Equation" r:id="rId5" imgW="2730240" imgH="393480" progId="Equation.DSMT4">
              <p:embed/>
            </p:oleObj>
          </a:graphicData>
        </a:graphic>
      </p:graphicFrame>
      <p:sp>
        <p:nvSpPr>
          <p:cNvPr id="10" name="Rectangle 9"/>
          <p:cNvSpPr/>
          <p:nvPr/>
        </p:nvSpPr>
        <p:spPr>
          <a:xfrm>
            <a:off x="165100" y="1949450"/>
            <a:ext cx="9753600" cy="12954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0968" name="Object 8"/>
          <p:cNvGraphicFramePr>
            <a:graphicFrameLocks noChangeAspect="1"/>
          </p:cNvGraphicFramePr>
          <p:nvPr/>
        </p:nvGraphicFramePr>
        <p:xfrm>
          <a:off x="3975100" y="6597650"/>
          <a:ext cx="5384800" cy="858288"/>
        </p:xfrm>
        <a:graphic>
          <a:graphicData uri="http://schemas.openxmlformats.org/presentationml/2006/ole">
            <p:oleObj spid="_x0000_s40968" name="Equation" r:id="rId6" imgW="1879560" imgH="444240" progId="Equation.DSMT4">
              <p:embed/>
            </p:oleObj>
          </a:graphicData>
        </a:graphic>
      </p:graphicFrame>
      <p:sp>
        <p:nvSpPr>
          <p:cNvPr id="11" name="Rectangle 10"/>
          <p:cNvSpPr/>
          <p:nvPr/>
        </p:nvSpPr>
        <p:spPr>
          <a:xfrm>
            <a:off x="2298700" y="0"/>
            <a:ext cx="6781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0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Euler</a:t>
            </a:r>
            <a:r>
              <a:rPr lang="en-US" altLang="zh-CN" sz="6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60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equation</a:t>
            </a:r>
            <a:r>
              <a:rPr lang="en-US" altLang="zh-CN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1263650"/>
            <a:ext cx="10083800" cy="62928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"/>
          <p:cNvSpPr txBox="1"/>
          <p:nvPr/>
        </p:nvSpPr>
        <p:spPr>
          <a:xfrm>
            <a:off x="241300" y="273050"/>
            <a:ext cx="9121087" cy="14203874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4397"/>
              </a:lnSpc>
              <a:tabLst>
                <a:tab pos="304704" algn="l"/>
              </a:tabLst>
            </a:pPr>
            <a:r>
              <a:rPr lang="en-US" altLang="zh-CN" dirty="0" smtClean="0"/>
              <a:t>         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altLang="zh-CN" sz="3200" b="1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/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Reordering some terms of the </a:t>
            </a:r>
            <a:r>
              <a:rPr lang="en-US" altLang="zh-CN" sz="1600" dirty="0" err="1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lefthand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side of  the last equation, </a:t>
            </a: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leads  to the following equation:</a:t>
            </a: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From the </a:t>
            </a:r>
            <a:r>
              <a:rPr lang="en-US" altLang="zh-CN" sz="1600" i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continuity equation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, we know that the second term on the LHS is zero. Subsequently, </a:t>
            </a: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returning to vector notation, we find the usual </a:t>
            </a:r>
            <a:r>
              <a:rPr lang="en-US" altLang="zh-CN" sz="1600" dirty="0" err="1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exprssion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for the </a:t>
            </a:r>
            <a:r>
              <a:rPr lang="en-US" altLang="zh-CN" sz="1600" i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Euler equation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,</a:t>
            </a: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Returning to vector notation, and using the we find the usual expression for the Euler equation:</a:t>
            </a: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Mathematica1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Mathematica1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Mathematica1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Mathematica1"/>
              </a:rPr>
              <a:t>       </a:t>
            </a: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Mathematica1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Mathematica1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Mathematica1"/>
              </a:rPr>
              <a:t> </a:t>
            </a: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304704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3" y="4"/>
            <a:ext cx="10079990" cy="1259839"/>
          </a:xfrm>
          <a:custGeom>
            <a:avLst/>
            <a:gdLst>
              <a:gd name="connsiteX0" fmla="*/ 5040629 w 10079990"/>
              <a:gd name="connsiteY0" fmla="*/ 1259839 h 1259839"/>
              <a:gd name="connsiteX1" fmla="*/ 0 w 10079990"/>
              <a:gd name="connsiteY1" fmla="*/ 1259839 h 1259839"/>
              <a:gd name="connsiteX2" fmla="*/ 0 w 10079990"/>
              <a:gd name="connsiteY2" fmla="*/ 0 h 1259839"/>
              <a:gd name="connsiteX3" fmla="*/ 10079990 w 10079990"/>
              <a:gd name="connsiteY3" fmla="*/ 0 h 1259839"/>
              <a:gd name="connsiteX4" fmla="*/ 10079990 w 10079990"/>
              <a:gd name="connsiteY4" fmla="*/ 1259839 h 1259839"/>
              <a:gd name="connsiteX5" fmla="*/ 5040629 w 10079990"/>
              <a:gd name="connsiteY5" fmla="*/ 1259839 h 12598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10079990" h="1259839">
                <a:moveTo>
                  <a:pt x="5040629" y="1259839"/>
                </a:moveTo>
                <a:lnTo>
                  <a:pt x="0" y="1259839"/>
                </a:lnTo>
                <a:lnTo>
                  <a:pt x="0" y="0"/>
                </a:lnTo>
                <a:lnTo>
                  <a:pt x="10079990" y="0"/>
                </a:lnTo>
                <a:lnTo>
                  <a:pt x="10079990" y="1259839"/>
                </a:lnTo>
                <a:lnTo>
                  <a:pt x="5040629" y="1259839"/>
                </a:lnTo>
              </a:path>
            </a:pathLst>
          </a:custGeom>
          <a:noFill/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40968" name="Object 8"/>
          <p:cNvGraphicFramePr>
            <a:graphicFrameLocks noChangeAspect="1"/>
          </p:cNvGraphicFramePr>
          <p:nvPr/>
        </p:nvGraphicFramePr>
        <p:xfrm>
          <a:off x="1003300" y="1949450"/>
          <a:ext cx="4851400" cy="773269"/>
        </p:xfrm>
        <a:graphic>
          <a:graphicData uri="http://schemas.openxmlformats.org/presentationml/2006/ole">
            <p:oleObj spid="_x0000_s99333" name="Equation" r:id="rId3" imgW="1879560" imgH="444240" progId="Equation.DSMT4">
              <p:embed/>
            </p:oleObj>
          </a:graphicData>
        </a:graphic>
      </p:graphicFrame>
      <p:graphicFrame>
        <p:nvGraphicFramePr>
          <p:cNvPr id="99334" name="Object 6"/>
          <p:cNvGraphicFramePr>
            <a:graphicFrameLocks noChangeAspect="1"/>
          </p:cNvGraphicFramePr>
          <p:nvPr/>
        </p:nvGraphicFramePr>
        <p:xfrm>
          <a:off x="317500" y="5911850"/>
          <a:ext cx="9461500" cy="1176160"/>
        </p:xfrm>
        <a:graphic>
          <a:graphicData uri="http://schemas.openxmlformats.org/presentationml/2006/ole">
            <p:oleObj spid="_x0000_s99334" name="Equation" r:id="rId4" imgW="2336760" imgH="431640" progId="Equation.DSMT4">
              <p:embed/>
            </p:oleObj>
          </a:graphicData>
        </a:graphic>
      </p:graphicFrame>
      <p:graphicFrame>
        <p:nvGraphicFramePr>
          <p:cNvPr id="99335" name="Object 7"/>
          <p:cNvGraphicFramePr>
            <a:graphicFrameLocks noChangeAspect="1"/>
          </p:cNvGraphicFramePr>
          <p:nvPr/>
        </p:nvGraphicFramePr>
        <p:xfrm>
          <a:off x="1047750" y="3070225"/>
          <a:ext cx="7048500" cy="971550"/>
        </p:xfrm>
        <a:graphic>
          <a:graphicData uri="http://schemas.openxmlformats.org/presentationml/2006/ole">
            <p:oleObj spid="_x0000_s99335" name="Equation" r:id="rId5" imgW="2730240" imgH="558720" progId="Equation.DSMT4">
              <p:embed/>
            </p:oleObj>
          </a:graphicData>
        </a:graphic>
      </p:graphicFrame>
      <p:sp>
        <p:nvSpPr>
          <p:cNvPr id="12" name="Rectangle 11"/>
          <p:cNvSpPr/>
          <p:nvPr/>
        </p:nvSpPr>
        <p:spPr>
          <a:xfrm>
            <a:off x="241300" y="5835650"/>
            <a:ext cx="9512300" cy="14478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98700" y="120650"/>
            <a:ext cx="6781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0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Euler</a:t>
            </a:r>
            <a:r>
              <a:rPr lang="en-US" altLang="zh-CN" sz="6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60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equation</a:t>
            </a:r>
            <a:r>
              <a:rPr lang="en-US" altLang="zh-CN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1720850"/>
            <a:ext cx="10079990" cy="7559040"/>
          </a:xfrm>
          <a:custGeom>
            <a:avLst/>
            <a:gdLst>
              <a:gd name="connsiteX0" fmla="*/ 0 w 10079990"/>
              <a:gd name="connsiteY0" fmla="*/ 0 h 7559040"/>
              <a:gd name="connsiteX1" fmla="*/ 10079990 w 10079990"/>
              <a:gd name="connsiteY1" fmla="*/ 0 h 7559040"/>
              <a:gd name="connsiteX2" fmla="*/ 10079990 w 10079990"/>
              <a:gd name="connsiteY2" fmla="*/ 7559040 h 7559040"/>
              <a:gd name="connsiteX3" fmla="*/ 0 w 10079990"/>
              <a:gd name="connsiteY3" fmla="*/ 7559040 h 7559040"/>
              <a:gd name="connsiteX4" fmla="*/ 0 w 10079990"/>
              <a:gd name="connsiteY4" fmla="*/ 0 h 75590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079990" h="7559040">
                <a:moveTo>
                  <a:pt x="0" y="0"/>
                </a:moveTo>
                <a:lnTo>
                  <a:pt x="10079990" y="0"/>
                </a:lnTo>
                <a:lnTo>
                  <a:pt x="10079990" y="7559040"/>
                </a:lnTo>
                <a:lnTo>
                  <a:pt x="0" y="755904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241300" y="4997450"/>
            <a:ext cx="9576181" cy="2362200"/>
          </a:xfrm>
          <a:custGeom>
            <a:avLst/>
            <a:gdLst>
              <a:gd name="connsiteX0" fmla="*/ 4788090 w 9576181"/>
              <a:gd name="connsiteY0" fmla="*/ 1277810 h 1295781"/>
              <a:gd name="connsiteX1" fmla="*/ 17970 w 9576181"/>
              <a:gd name="connsiteY1" fmla="*/ 1277810 h 1295781"/>
              <a:gd name="connsiteX2" fmla="*/ 17970 w 9576181"/>
              <a:gd name="connsiteY2" fmla="*/ 17970 h 1295781"/>
              <a:gd name="connsiteX3" fmla="*/ 9558210 w 9576181"/>
              <a:gd name="connsiteY3" fmla="*/ 17970 h 1295781"/>
              <a:gd name="connsiteX4" fmla="*/ 9558210 w 9576181"/>
              <a:gd name="connsiteY4" fmla="*/ 1277810 h 1295781"/>
              <a:gd name="connsiteX5" fmla="*/ 4788090 w 9576181"/>
              <a:gd name="connsiteY5" fmla="*/ 1277810 h 129578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9576181" h="1295781">
                <a:moveTo>
                  <a:pt x="4788090" y="1277810"/>
                </a:moveTo>
                <a:lnTo>
                  <a:pt x="17970" y="1277810"/>
                </a:lnTo>
                <a:lnTo>
                  <a:pt x="17970" y="17970"/>
                </a:lnTo>
                <a:lnTo>
                  <a:pt x="9558210" y="17970"/>
                </a:lnTo>
                <a:lnTo>
                  <a:pt x="9558210" y="1277810"/>
                </a:lnTo>
                <a:lnTo>
                  <a:pt x="4788090" y="1277810"/>
                </a:ln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69900" y="5835650"/>
            <a:ext cx="7295267" cy="1046426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2599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For</a:t>
            </a:r>
            <a:r>
              <a:rPr lang="en-US" altLang="zh-CN" sz="16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gravity</a:t>
            </a:r>
            <a:r>
              <a:rPr lang="en-US" altLang="zh-CN" sz="16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the</a:t>
            </a:r>
            <a:r>
              <a:rPr lang="en-US" altLang="zh-CN" sz="16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force</a:t>
            </a:r>
            <a:r>
              <a:rPr lang="en-US" altLang="zh-CN" sz="16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per</a:t>
            </a:r>
            <a:r>
              <a:rPr lang="en-US" altLang="zh-CN" sz="16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unit</a:t>
            </a:r>
            <a:r>
              <a:rPr lang="en-US" altLang="zh-CN" sz="16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mass</a:t>
            </a:r>
            <a:r>
              <a:rPr lang="en-US" altLang="zh-CN" sz="16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is</a:t>
            </a:r>
            <a:r>
              <a:rPr lang="en-US" altLang="zh-CN" sz="16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given</a:t>
            </a:r>
            <a:r>
              <a:rPr lang="en-US" altLang="zh-CN" sz="16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by</a:t>
            </a:r>
            <a:r>
              <a:rPr lang="en-US" altLang="zh-CN" sz="1600" dirty="0" smtClean="0">
                <a:latin typeface="Comic Sans MS" pitchFamily="66" charset="0"/>
                <a:cs typeface="Times New Roman" pitchFamily="18" charset="0"/>
              </a:rPr>
              <a:t>                             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where the </a:t>
            </a:r>
          </a:p>
          <a:p>
            <a:pPr>
              <a:lnSpc>
                <a:spcPts val="2599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Poisson equation relates the gravitational potential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Mathematica1"/>
              </a:rPr>
              <a:t> 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to the density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Mathematica1"/>
              </a:rPr>
              <a:t>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ts val="2599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endParaRPr lang="en-US" altLang="zh-CN" sz="2000" dirty="0" smtClean="0">
              <a:solidFill>
                <a:srgbClr val="000000"/>
              </a:solidFill>
              <a:latin typeface="Symbol" pitchFamily="18" charset="0"/>
              <a:cs typeface="Symbol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508003" y="355602"/>
            <a:ext cx="711733" cy="572387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4397"/>
              </a:lnSpc>
            </a:pPr>
            <a:r>
              <a:rPr lang="en-US" altLang="zh-CN" sz="32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    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241300" y="2025650"/>
            <a:ext cx="5681042" cy="290002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An slightly alternative expression for the Euler equation is 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241300" y="4006850"/>
            <a:ext cx="8694688" cy="802963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In</a:t>
            </a:r>
            <a:r>
              <a:rPr lang="en-US" altLang="zh-CN" sz="16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this</a:t>
            </a:r>
            <a:r>
              <a:rPr lang="en-US" altLang="zh-CN" sz="16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discussion</a:t>
            </a:r>
            <a:r>
              <a:rPr lang="en-US" altLang="zh-CN" sz="16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we</a:t>
            </a:r>
            <a:r>
              <a:rPr lang="en-US" altLang="zh-CN" sz="16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ignored</a:t>
            </a:r>
            <a:r>
              <a:rPr lang="en-US" altLang="zh-CN" sz="16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energy</a:t>
            </a:r>
            <a:r>
              <a:rPr lang="en-US" altLang="zh-CN" sz="16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dissipation</a:t>
            </a:r>
            <a:r>
              <a:rPr lang="en-US" altLang="zh-CN" sz="16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processes</a:t>
            </a:r>
            <a:r>
              <a:rPr lang="en-US" altLang="zh-CN" sz="16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which</a:t>
            </a:r>
            <a:r>
              <a:rPr lang="en-US" altLang="zh-CN" sz="16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may</a:t>
            </a:r>
            <a:r>
              <a:rPr lang="en-US" altLang="zh-CN" sz="16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occur</a:t>
            </a:r>
            <a:r>
              <a:rPr lang="en-US" altLang="zh-CN" sz="16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as</a:t>
            </a:r>
            <a:r>
              <a:rPr lang="en-US" altLang="zh-CN" sz="16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a</a:t>
            </a:r>
            <a:r>
              <a:rPr lang="en-US" altLang="zh-CN" sz="16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result</a:t>
            </a:r>
            <a:r>
              <a:rPr lang="en-US" altLang="zh-CN" sz="16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of</a:t>
            </a: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internal</a:t>
            </a:r>
            <a:r>
              <a:rPr lang="en-US" altLang="zh-CN" sz="16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friction</a:t>
            </a:r>
            <a:r>
              <a:rPr lang="en-US" altLang="zh-CN" sz="16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within</a:t>
            </a:r>
            <a:r>
              <a:rPr lang="en-US" altLang="zh-CN" sz="16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the</a:t>
            </a:r>
            <a:r>
              <a:rPr lang="en-US" altLang="zh-CN" sz="16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medium</a:t>
            </a:r>
            <a:r>
              <a:rPr lang="en-US" altLang="zh-CN" sz="16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and</a:t>
            </a:r>
            <a:r>
              <a:rPr lang="en-US" altLang="zh-CN" sz="16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heat</a:t>
            </a:r>
            <a:r>
              <a:rPr lang="en-US" altLang="zh-CN" sz="16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exchange</a:t>
            </a:r>
            <a:r>
              <a:rPr lang="en-US" altLang="zh-CN" sz="16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between</a:t>
            </a:r>
            <a:r>
              <a:rPr lang="en-US" altLang="zh-CN" sz="16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its</a:t>
            </a:r>
            <a:r>
              <a:rPr lang="en-US" altLang="zh-CN" sz="16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parts</a:t>
            </a:r>
            <a:r>
              <a:rPr lang="en-US" altLang="zh-CN" sz="16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(conduction).</a:t>
            </a:r>
            <a:r>
              <a:rPr lang="en-US" altLang="zh-CN" sz="16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This</a:t>
            </a: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type</a:t>
            </a:r>
            <a:r>
              <a:rPr lang="en-US" altLang="zh-CN" sz="16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of</a:t>
            </a:r>
            <a:r>
              <a:rPr lang="en-US" altLang="zh-CN" sz="16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fluids</a:t>
            </a:r>
            <a:r>
              <a:rPr lang="en-US" altLang="zh-CN" sz="16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are</a:t>
            </a:r>
            <a:r>
              <a:rPr lang="en-US" altLang="zh-CN" sz="16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called</a:t>
            </a:r>
            <a:r>
              <a:rPr lang="en-US" altLang="zh-CN" sz="16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sz="1600" b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ideal</a:t>
            </a:r>
            <a:r>
              <a:rPr lang="en-US" altLang="zh-CN" sz="16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fluids.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469900" y="5302250"/>
            <a:ext cx="908903" cy="302633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b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Gravity:</a:t>
            </a:r>
          </a:p>
        </p:txBody>
      </p:sp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4889500" y="5759450"/>
          <a:ext cx="1679097" cy="457200"/>
        </p:xfrm>
        <a:graphic>
          <a:graphicData uri="http://schemas.openxmlformats.org/presentationml/2006/ole">
            <p:oleObj spid="_x0000_s23555" name="Equation" r:id="rId3" imgW="596880" imgH="241200" progId="Equation.DSMT4">
              <p:embed/>
            </p:oleObj>
          </a:graphicData>
        </a:graphic>
      </p:graphicFrame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4051300" y="6597650"/>
          <a:ext cx="2322513" cy="457200"/>
        </p:xfrm>
        <a:graphic>
          <a:graphicData uri="http://schemas.openxmlformats.org/presentationml/2006/ole">
            <p:oleObj spid="_x0000_s23556" name="Equation" r:id="rId4" imgW="825480" imgH="241200" progId="Equation.DSMT4">
              <p:embed/>
            </p:oleObj>
          </a:graphicData>
        </a:graphic>
      </p:graphicFrame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1155700" y="2559050"/>
          <a:ext cx="8175625" cy="1211262"/>
        </p:xfrm>
        <a:graphic>
          <a:graphicData uri="http://schemas.openxmlformats.org/presentationml/2006/ole">
            <p:oleObj spid="_x0000_s23557" name="Equation" r:id="rId5" imgW="2019240" imgH="444240" progId="Equation.DSMT4">
              <p:embed/>
            </p:oleObj>
          </a:graphicData>
        </a:graphic>
      </p:graphicFrame>
      <p:sp>
        <p:nvSpPr>
          <p:cNvPr id="16" name="Rectangle 15"/>
          <p:cNvSpPr/>
          <p:nvPr/>
        </p:nvSpPr>
        <p:spPr>
          <a:xfrm>
            <a:off x="2298700" y="273050"/>
            <a:ext cx="6781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0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Euler</a:t>
            </a:r>
            <a:r>
              <a:rPr lang="en-US" altLang="zh-CN" sz="6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60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equation</a:t>
            </a:r>
            <a:r>
              <a:rPr lang="en-US" altLang="zh-CN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1263650"/>
            <a:ext cx="10083800" cy="62928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"/>
          <p:cNvSpPr txBox="1"/>
          <p:nvPr/>
        </p:nvSpPr>
        <p:spPr>
          <a:xfrm>
            <a:off x="241300" y="273050"/>
            <a:ext cx="8325997" cy="14716835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4397"/>
              </a:lnSpc>
              <a:tabLst>
                <a:tab pos="304704" algn="l"/>
              </a:tabLst>
            </a:pPr>
            <a:r>
              <a:rPr lang="en-US" altLang="zh-CN" dirty="0" smtClean="0"/>
              <a:t>            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sz="3200" b="1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From  eqn. (I.4) </a:t>
            </a: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we see that the LHS involves the </a:t>
            </a:r>
            <a:r>
              <a:rPr lang="en-US" altLang="zh-CN" sz="1600" dirty="0" err="1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Lagrangian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derivative, so that the </a:t>
            </a:r>
            <a:r>
              <a:rPr lang="en-US" altLang="zh-CN" sz="1600" i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Euler equation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can </a:t>
            </a: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be written as</a:t>
            </a: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In this form it can be recognized as a statement of Newton’s 2</a:t>
            </a:r>
            <a:r>
              <a:rPr lang="en-US" altLang="zh-CN" sz="1600" baseline="300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nd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law for an </a:t>
            </a:r>
            <a:r>
              <a:rPr lang="en-US" altLang="zh-CN" sz="1600" dirty="0" err="1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inviscid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(frictionless) fluid.  It says that, for an infinitesimal volume of fluid, </a:t>
            </a: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mass times acceleration = total force on the same volume, </a:t>
            </a: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namely force due to pressure gradient plus whatever body forces are being exerted.  </a:t>
            </a: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Mathematica1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Mathematica1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Mathematica1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Mathematica1"/>
              </a:rPr>
              <a:t>       </a:t>
            </a: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Mathematica1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Mathematica1"/>
            </a:endParaRPr>
          </a:p>
          <a:p>
            <a:pPr marL="342900" indent="-342900">
              <a:lnSpc>
                <a:spcPts val="2000"/>
              </a:lnSpc>
              <a:tabLst>
                <a:tab pos="304704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Mathematica1"/>
              </a:rPr>
              <a:t> </a:t>
            </a: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304704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ts val="2000"/>
              </a:lnSpc>
              <a:tabLst>
                <a:tab pos="304704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3" y="4"/>
            <a:ext cx="10079990" cy="1259839"/>
          </a:xfrm>
          <a:custGeom>
            <a:avLst/>
            <a:gdLst>
              <a:gd name="connsiteX0" fmla="*/ 5040629 w 10079990"/>
              <a:gd name="connsiteY0" fmla="*/ 1259839 h 1259839"/>
              <a:gd name="connsiteX1" fmla="*/ 0 w 10079990"/>
              <a:gd name="connsiteY1" fmla="*/ 1259839 h 1259839"/>
              <a:gd name="connsiteX2" fmla="*/ 0 w 10079990"/>
              <a:gd name="connsiteY2" fmla="*/ 0 h 1259839"/>
              <a:gd name="connsiteX3" fmla="*/ 10079990 w 10079990"/>
              <a:gd name="connsiteY3" fmla="*/ 0 h 1259839"/>
              <a:gd name="connsiteX4" fmla="*/ 10079990 w 10079990"/>
              <a:gd name="connsiteY4" fmla="*/ 1259839 h 1259839"/>
              <a:gd name="connsiteX5" fmla="*/ 5040629 w 10079990"/>
              <a:gd name="connsiteY5" fmla="*/ 1259839 h 12598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10079990" h="1259839">
                <a:moveTo>
                  <a:pt x="5040629" y="1259839"/>
                </a:moveTo>
                <a:lnTo>
                  <a:pt x="0" y="1259839"/>
                </a:lnTo>
                <a:lnTo>
                  <a:pt x="0" y="0"/>
                </a:lnTo>
                <a:lnTo>
                  <a:pt x="10079990" y="0"/>
                </a:lnTo>
                <a:lnTo>
                  <a:pt x="10079990" y="1259839"/>
                </a:lnTo>
                <a:lnTo>
                  <a:pt x="5040629" y="1259839"/>
                </a:lnTo>
              </a:path>
            </a:pathLst>
          </a:custGeom>
          <a:noFill/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99334" name="Object 6"/>
          <p:cNvGraphicFramePr>
            <a:graphicFrameLocks noChangeAspect="1"/>
          </p:cNvGraphicFramePr>
          <p:nvPr/>
        </p:nvGraphicFramePr>
        <p:xfrm>
          <a:off x="1231900" y="2101850"/>
          <a:ext cx="7708900" cy="958294"/>
        </p:xfrm>
        <a:graphic>
          <a:graphicData uri="http://schemas.openxmlformats.org/presentationml/2006/ole">
            <p:oleObj spid="_x0000_s101379" name="Equation" r:id="rId3" imgW="2336760" imgH="431640" progId="Equation.DSMT4">
              <p:embed/>
            </p:oleObj>
          </a:graphicData>
        </a:graphic>
      </p:graphicFrame>
      <p:sp>
        <p:nvSpPr>
          <p:cNvPr id="12" name="Rectangle 11"/>
          <p:cNvSpPr/>
          <p:nvPr/>
        </p:nvSpPr>
        <p:spPr>
          <a:xfrm>
            <a:off x="1384300" y="4387850"/>
            <a:ext cx="7086600" cy="14478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1381" name="Object 5"/>
          <p:cNvGraphicFramePr>
            <a:graphicFrameLocks noChangeAspect="1"/>
          </p:cNvGraphicFramePr>
          <p:nvPr/>
        </p:nvGraphicFramePr>
        <p:xfrm>
          <a:off x="1536700" y="4540250"/>
          <a:ext cx="6754310" cy="1101725"/>
        </p:xfrm>
        <a:graphic>
          <a:graphicData uri="http://schemas.openxmlformats.org/presentationml/2006/ole">
            <p:oleObj spid="_x0000_s101381" name="Equation" r:id="rId4" imgW="1625400" imgH="393480" progId="Equation.DSMT4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1765300" y="0"/>
            <a:ext cx="6781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0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  Euler</a:t>
            </a:r>
            <a:r>
              <a:rPr lang="en-US" altLang="zh-CN" sz="6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60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equation</a:t>
            </a:r>
            <a:r>
              <a:rPr lang="en-US" altLang="zh-CN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/>
          <p:nvPr/>
        </p:nvSpPr>
        <p:spPr>
          <a:xfrm>
            <a:off x="9486900" y="6883401"/>
            <a:ext cx="89768" cy="238513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304803" y="1384300"/>
            <a:ext cx="4021935" cy="404584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2997"/>
              </a:lnSpc>
            </a:pPr>
            <a:r>
              <a:rPr lang="en-US" altLang="zh-CN" sz="2200" b="1" dirty="0" smtClean="0">
                <a:latin typeface="Comic Sans MS" pitchFamily="18" charset="0"/>
                <a:cs typeface="Comic Sans MS" pitchFamily="18" charset="0"/>
              </a:rPr>
              <a:t>I.1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0" b="1" dirty="0" smtClean="0">
                <a:latin typeface="Comic Sans MS" pitchFamily="18" charset="0"/>
                <a:cs typeface="Comic Sans MS" pitchFamily="18" charset="0"/>
              </a:rPr>
              <a:t>The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0" b="1" dirty="0" smtClean="0">
                <a:latin typeface="Comic Sans MS" pitchFamily="18" charset="0"/>
                <a:cs typeface="Comic Sans MS" pitchFamily="18" charset="0"/>
              </a:rPr>
              <a:t>Fluid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0" b="1" dirty="0" smtClean="0">
                <a:latin typeface="Comic Sans MS" pitchFamily="18" charset="0"/>
                <a:cs typeface="Comic Sans MS" pitchFamily="18" charset="0"/>
              </a:rPr>
              <a:t>approximation: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304800" y="1841501"/>
            <a:ext cx="9400009" cy="3123918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2997"/>
              </a:lnSpc>
            </a:pP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The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fluid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is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an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idealized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concept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in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which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the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matter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is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described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as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a</a:t>
            </a:r>
          </a:p>
          <a:p>
            <a:pPr>
              <a:lnSpc>
                <a:spcPts val="2997"/>
              </a:lnSpc>
            </a:pP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continuous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medium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with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certain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macroscopic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properties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that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vary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as</a:t>
            </a:r>
          </a:p>
          <a:p>
            <a:pPr>
              <a:lnSpc>
                <a:spcPts val="2997"/>
              </a:lnSpc>
            </a:pPr>
            <a:r>
              <a:rPr lang="en-US" altLang="zh-CN" sz="2200" b="1" dirty="0" smtClean="0">
                <a:latin typeface="Comic Sans MS" pitchFamily="18" charset="0"/>
                <a:cs typeface="Comic Sans MS" pitchFamily="18" charset="0"/>
              </a:rPr>
              <a:t>continuous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function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of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position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(e.g.,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density,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pressure,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velocity,</a:t>
            </a:r>
          </a:p>
          <a:p>
            <a:pPr>
              <a:lnSpc>
                <a:spcPts val="2997"/>
              </a:lnSpc>
            </a:pP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entropy).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lnSpc>
                <a:spcPts val="2997"/>
              </a:lnSpc>
            </a:pPr>
            <a:endParaRPr lang="en-US" altLang="zh-CN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997"/>
              </a:lnSpc>
            </a:pP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That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is,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one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assumes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that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the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scales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over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which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these</a:t>
            </a:r>
          </a:p>
          <a:p>
            <a:pPr>
              <a:lnSpc>
                <a:spcPts val="2997"/>
              </a:lnSpc>
            </a:pP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quantities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are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defined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is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much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larger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than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the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mean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free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path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  <a:sym typeface="Mathematica1"/>
              </a:rPr>
              <a:t> </a:t>
            </a: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of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the</a:t>
            </a:r>
          </a:p>
          <a:p>
            <a:pPr>
              <a:lnSpc>
                <a:spcPts val="2997"/>
              </a:lnSpc>
            </a:pP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individual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particles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that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constitute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the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fluid,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317500" y="5911850"/>
            <a:ext cx="9359935" cy="828418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Where</a:t>
            </a:r>
            <a:r>
              <a:rPr lang="en-US" altLang="zh-CN" sz="23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300" dirty="0" smtClean="0">
                <a:latin typeface="Comic Sans MS" pitchFamily="18" charset="0"/>
                <a:cs typeface="Comic Sans MS" pitchFamily="18" charset="0"/>
              </a:rPr>
              <a:t>n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is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the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number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density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of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particles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in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the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fluid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and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0" dirty="0" smtClean="0">
                <a:latin typeface="Symbol" pitchFamily="18" charset="0"/>
                <a:cs typeface="Symbol" pitchFamily="18" charset="0"/>
              </a:rPr>
              <a:t>s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is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a</a:t>
            </a:r>
          </a:p>
          <a:p>
            <a:pPr>
              <a:lnSpc>
                <a:spcPts val="2997"/>
              </a:lnSpc>
            </a:pP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typical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interaction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cross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section.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1765300" y="273050"/>
            <a:ext cx="5950347" cy="751474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5497"/>
              </a:lnSpc>
            </a:pPr>
            <a:r>
              <a:rPr lang="en-US" altLang="zh-CN" sz="40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   I.  What is a fluid ?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3844925" y="4997450"/>
          <a:ext cx="2513013" cy="838200"/>
        </p:xfrm>
        <a:graphic>
          <a:graphicData uri="http://schemas.openxmlformats.org/presentationml/2006/ole">
            <p:oleObj spid="_x0000_s33794" name="Equation" r:id="rId3" imgW="120636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1720850"/>
            <a:ext cx="10079990" cy="7559040"/>
          </a:xfrm>
          <a:custGeom>
            <a:avLst/>
            <a:gdLst>
              <a:gd name="connsiteX0" fmla="*/ 0 w 10079990"/>
              <a:gd name="connsiteY0" fmla="*/ 0 h 7559040"/>
              <a:gd name="connsiteX1" fmla="*/ 10079990 w 10079990"/>
              <a:gd name="connsiteY1" fmla="*/ 0 h 7559040"/>
              <a:gd name="connsiteX2" fmla="*/ 10079990 w 10079990"/>
              <a:gd name="connsiteY2" fmla="*/ 7559040 h 7559040"/>
              <a:gd name="connsiteX3" fmla="*/ 0 w 10079990"/>
              <a:gd name="connsiteY3" fmla="*/ 7559040 h 7559040"/>
              <a:gd name="connsiteX4" fmla="*/ 0 w 10079990"/>
              <a:gd name="connsiteY4" fmla="*/ 0 h 75590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079990" h="7559040">
                <a:moveTo>
                  <a:pt x="0" y="0"/>
                </a:moveTo>
                <a:lnTo>
                  <a:pt x="10079990" y="0"/>
                </a:lnTo>
                <a:lnTo>
                  <a:pt x="10079990" y="7559040"/>
                </a:lnTo>
                <a:lnTo>
                  <a:pt x="0" y="755904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1"/>
          <p:cNvSpPr txBox="1"/>
          <p:nvPr/>
        </p:nvSpPr>
        <p:spPr>
          <a:xfrm>
            <a:off x="1003300" y="577850"/>
            <a:ext cx="8106386" cy="610409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4397"/>
              </a:lnSpc>
            </a:pPr>
            <a:r>
              <a:rPr lang="en-US" altLang="zh-CN" sz="3200" b="1" dirty="0" smtClean="0">
                <a:solidFill>
                  <a:srgbClr val="FFFFFF"/>
                </a:solidFill>
                <a:latin typeface="Comic Sans MS" pitchFamily="18" charset="0"/>
                <a:cs typeface="Times New Roman" pitchFamily="18" charset="0"/>
              </a:rPr>
              <a:t>  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60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Energy</a:t>
            </a:r>
            <a:r>
              <a:rPr lang="en-US" altLang="zh-CN" sz="6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6000" b="1" dirty="0" smtClean="0">
                <a:solidFill>
                  <a:srgbClr val="FFFFFF"/>
                </a:solidFill>
                <a:latin typeface="Comic Sans MS" pitchFamily="18" charset="0"/>
                <a:cs typeface="Times New Roman" pitchFamily="18" charset="0"/>
              </a:rPr>
              <a:t>Conservation</a:t>
            </a:r>
            <a:endParaRPr lang="en-US" altLang="zh-CN" sz="6000" b="1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241300" y="2025650"/>
            <a:ext cx="8539197" cy="4393689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In terms of  bulk velocity       and random velocity      the (kinetic) energy of a particle is,</a:t>
            </a: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The Boltzmann moment equation for energy conservation </a:t>
            </a: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becomes </a:t>
            </a: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Expanding the  term inside the spatial divergence, we get 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241300" y="6227945"/>
            <a:ext cx="65" cy="559113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5486403" y="5372101"/>
            <a:ext cx="1923604" cy="353929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CN" sz="2000" dirty="0" smtClean="0">
                <a:solidFill>
                  <a:srgbClr val="000000"/>
                </a:solidFill>
                <a:latin typeface="Symbol" pitchFamily="18" charset="0"/>
                <a:cs typeface="Symbol" pitchFamily="18" charset="0"/>
              </a:rPr>
              <a:t>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altLang="zh-CN" sz="2000" dirty="0" smtClean="0">
                <a:solidFill>
                  <a:srgbClr val="000000"/>
                </a:solidFill>
                <a:latin typeface="Symbol" pitchFamily="18" charset="0"/>
                <a:cs typeface="Symbol" pitchFamily="18" charset="0"/>
              </a:rPr>
              <a:t></a:t>
            </a:r>
          </a:p>
        </p:txBody>
      </p:sp>
      <p:graphicFrame>
        <p:nvGraphicFramePr>
          <p:cNvPr id="102406" name="Object 6"/>
          <p:cNvGraphicFramePr>
            <a:graphicFrameLocks noChangeAspect="1"/>
          </p:cNvGraphicFramePr>
          <p:nvPr/>
        </p:nvGraphicFramePr>
        <p:xfrm>
          <a:off x="2908300" y="2025650"/>
          <a:ext cx="228600" cy="321955"/>
        </p:xfrm>
        <a:graphic>
          <a:graphicData uri="http://schemas.openxmlformats.org/presentationml/2006/ole">
            <p:oleObj spid="_x0000_s102406" name="Equation" r:id="rId3" imgW="126720" imgH="177480" progId="Equation.DSMT4">
              <p:embed/>
            </p:oleObj>
          </a:graphicData>
        </a:graphic>
      </p:graphicFrame>
      <p:graphicFrame>
        <p:nvGraphicFramePr>
          <p:cNvPr id="102407" name="Object 7"/>
          <p:cNvGraphicFramePr>
            <a:graphicFrameLocks noChangeAspect="1"/>
          </p:cNvGraphicFramePr>
          <p:nvPr/>
        </p:nvGraphicFramePr>
        <p:xfrm>
          <a:off x="5346700" y="2025650"/>
          <a:ext cx="233799" cy="274638"/>
        </p:xfrm>
        <a:graphic>
          <a:graphicData uri="http://schemas.openxmlformats.org/presentationml/2006/ole">
            <p:oleObj spid="_x0000_s102407" name="Equation" r:id="rId4" imgW="152280" imgH="177480" progId="Equation.DSMT4">
              <p:embed/>
            </p:oleObj>
          </a:graphicData>
        </a:graphic>
      </p:graphicFrame>
      <p:graphicFrame>
        <p:nvGraphicFramePr>
          <p:cNvPr id="102408" name="Object 8"/>
          <p:cNvGraphicFramePr>
            <a:graphicFrameLocks noChangeAspect="1"/>
          </p:cNvGraphicFramePr>
          <p:nvPr/>
        </p:nvGraphicFramePr>
        <p:xfrm>
          <a:off x="1841500" y="2406650"/>
          <a:ext cx="5464175" cy="830263"/>
        </p:xfrm>
        <a:graphic>
          <a:graphicData uri="http://schemas.openxmlformats.org/presentationml/2006/ole">
            <p:oleObj spid="_x0000_s102408" name="Equation" r:id="rId5" imgW="2768400" imgH="419040" progId="Equation.DSMT4">
              <p:embed/>
            </p:oleObj>
          </a:graphicData>
        </a:graphic>
      </p:graphicFrame>
      <p:graphicFrame>
        <p:nvGraphicFramePr>
          <p:cNvPr id="102409" name="Object 9"/>
          <p:cNvGraphicFramePr>
            <a:graphicFrameLocks noChangeAspect="1"/>
          </p:cNvGraphicFramePr>
          <p:nvPr/>
        </p:nvGraphicFramePr>
        <p:xfrm>
          <a:off x="1993900" y="3930650"/>
          <a:ext cx="5168900" cy="954088"/>
        </p:xfrm>
        <a:graphic>
          <a:graphicData uri="http://schemas.openxmlformats.org/presentationml/2006/ole">
            <p:oleObj spid="_x0000_s102409" name="Equation" r:id="rId6" imgW="2616120" imgH="482400" progId="Equation.DSMT4">
              <p:embed/>
            </p:oleObj>
          </a:graphicData>
        </a:graphic>
      </p:graphicFrame>
      <p:graphicFrame>
        <p:nvGraphicFramePr>
          <p:cNvPr id="102410" name="Object 10"/>
          <p:cNvGraphicFramePr>
            <a:graphicFrameLocks noChangeAspect="1"/>
          </p:cNvGraphicFramePr>
          <p:nvPr/>
        </p:nvGraphicFramePr>
        <p:xfrm>
          <a:off x="774700" y="5149850"/>
          <a:ext cx="7753350" cy="879475"/>
        </p:xfrm>
        <a:graphic>
          <a:graphicData uri="http://schemas.openxmlformats.org/presentationml/2006/ole">
            <p:oleObj spid="_x0000_s102410" name="Equation" r:id="rId7" imgW="3924000" imgH="444240" progId="Equation.DSMT4">
              <p:embed/>
            </p:oleObj>
          </a:graphicData>
        </a:graphic>
      </p:graphicFrame>
      <p:graphicFrame>
        <p:nvGraphicFramePr>
          <p:cNvPr id="102411" name="Object 11"/>
          <p:cNvGraphicFramePr>
            <a:graphicFrameLocks noChangeAspect="1"/>
          </p:cNvGraphicFramePr>
          <p:nvPr/>
        </p:nvGraphicFramePr>
        <p:xfrm>
          <a:off x="774700" y="6521450"/>
          <a:ext cx="7753350" cy="754062"/>
        </p:xfrm>
        <a:graphic>
          <a:graphicData uri="http://schemas.openxmlformats.org/presentationml/2006/ole">
            <p:oleObj spid="_x0000_s102411" name="Equation" r:id="rId8" imgW="3924000" imgH="3808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810" y="1720850"/>
            <a:ext cx="10079990" cy="7559040"/>
          </a:xfrm>
          <a:custGeom>
            <a:avLst/>
            <a:gdLst>
              <a:gd name="connsiteX0" fmla="*/ 0 w 10079990"/>
              <a:gd name="connsiteY0" fmla="*/ 0 h 7559040"/>
              <a:gd name="connsiteX1" fmla="*/ 10079990 w 10079990"/>
              <a:gd name="connsiteY1" fmla="*/ 0 h 7559040"/>
              <a:gd name="connsiteX2" fmla="*/ 10079990 w 10079990"/>
              <a:gd name="connsiteY2" fmla="*/ 7559040 h 7559040"/>
              <a:gd name="connsiteX3" fmla="*/ 0 w 10079990"/>
              <a:gd name="connsiteY3" fmla="*/ 7559040 h 7559040"/>
              <a:gd name="connsiteX4" fmla="*/ 0 w 10079990"/>
              <a:gd name="connsiteY4" fmla="*/ 0 h 75590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079990" h="7559040">
                <a:moveTo>
                  <a:pt x="0" y="0"/>
                </a:moveTo>
                <a:lnTo>
                  <a:pt x="10079990" y="0"/>
                </a:lnTo>
                <a:lnTo>
                  <a:pt x="10079990" y="7559040"/>
                </a:lnTo>
                <a:lnTo>
                  <a:pt x="0" y="755904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"/>
          <p:cNvSpPr txBox="1"/>
          <p:nvPr/>
        </p:nvSpPr>
        <p:spPr>
          <a:xfrm>
            <a:off x="1536700" y="1873250"/>
            <a:ext cx="4962897" cy="5432242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7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Defining the following energy-related quantities:</a:t>
            </a:r>
          </a:p>
          <a:p>
            <a:pPr>
              <a:lnSpc>
                <a:spcPts val="2000"/>
              </a:lnSpc>
            </a:pPr>
            <a:endParaRPr lang="en-US" altLang="zh-CN" sz="17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7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7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sz="17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1)   specific internal energy: </a:t>
            </a:r>
          </a:p>
          <a:p>
            <a:pPr>
              <a:lnSpc>
                <a:spcPts val="2000"/>
              </a:lnSpc>
            </a:pPr>
            <a:endParaRPr lang="en-US" altLang="zh-CN" sz="17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sz="17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>
              <a:lnSpc>
                <a:spcPts val="2000"/>
              </a:lnSpc>
            </a:pPr>
            <a:endParaRPr lang="en-US" altLang="zh-CN" sz="17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buAutoNum type="arabicParenR" startAt="2"/>
            </a:pPr>
            <a:r>
              <a:rPr lang="en-US" altLang="zh-CN" sz="17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“gas pressure”</a:t>
            </a:r>
          </a:p>
          <a:p>
            <a:pPr marL="342900" indent="-342900">
              <a:lnSpc>
                <a:spcPts val="2000"/>
              </a:lnSpc>
              <a:buAutoNum type="arabicParenR" startAt="2"/>
            </a:pPr>
            <a:endParaRPr lang="en-US" altLang="zh-CN" sz="17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buAutoNum type="arabicParenR" startAt="2"/>
            </a:pPr>
            <a:endParaRPr lang="en-US" altLang="zh-CN" sz="17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buAutoNum type="arabicParenR" startAt="2"/>
            </a:pPr>
            <a:endParaRPr lang="en-US" altLang="zh-CN" sz="17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buAutoNum type="arabicParenR" startAt="2"/>
            </a:pPr>
            <a:r>
              <a:rPr lang="en-US" altLang="zh-CN" sz="17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conduction   heat  flux </a:t>
            </a:r>
          </a:p>
          <a:p>
            <a:pPr marL="342900" indent="-342900">
              <a:lnSpc>
                <a:spcPts val="2000"/>
              </a:lnSpc>
              <a:buAutoNum type="arabicParenR" startAt="2"/>
            </a:pPr>
            <a:endParaRPr lang="en-US" altLang="zh-CN" sz="17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buAutoNum type="arabicParenR" startAt="2"/>
            </a:pPr>
            <a:endParaRPr lang="en-US" altLang="zh-CN" sz="17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buAutoNum type="arabicParenR" startAt="2"/>
            </a:pPr>
            <a:endParaRPr lang="en-US" altLang="zh-CN" sz="17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buAutoNum type="arabicParenR" startAt="2"/>
            </a:pPr>
            <a:r>
              <a:rPr lang="en-US" altLang="zh-CN" sz="17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viscous  stress   tensor</a:t>
            </a: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241300" y="6227945"/>
            <a:ext cx="65" cy="559113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5486403" y="5372101"/>
            <a:ext cx="1923604" cy="353929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CN" sz="2000" dirty="0" smtClean="0">
                <a:solidFill>
                  <a:srgbClr val="000000"/>
                </a:solidFill>
                <a:latin typeface="Symbol" pitchFamily="18" charset="0"/>
                <a:cs typeface="Symbol" pitchFamily="18" charset="0"/>
              </a:rPr>
              <a:t>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altLang="zh-CN" sz="2000" dirty="0" smtClean="0">
                <a:solidFill>
                  <a:srgbClr val="000000"/>
                </a:solidFill>
                <a:latin typeface="Symbol" pitchFamily="18" charset="0"/>
                <a:cs typeface="Symbol" pitchFamily="18" charset="0"/>
              </a:rPr>
              <a:t></a:t>
            </a:r>
          </a:p>
        </p:txBody>
      </p:sp>
      <p:graphicFrame>
        <p:nvGraphicFramePr>
          <p:cNvPr id="102408" name="Object 8"/>
          <p:cNvGraphicFramePr>
            <a:graphicFrameLocks noChangeAspect="1"/>
          </p:cNvGraphicFramePr>
          <p:nvPr/>
        </p:nvGraphicFramePr>
        <p:xfrm>
          <a:off x="4660900" y="2559050"/>
          <a:ext cx="2628900" cy="855663"/>
        </p:xfrm>
        <a:graphic>
          <a:graphicData uri="http://schemas.openxmlformats.org/presentationml/2006/ole">
            <p:oleObj spid="_x0000_s103428" name="Equation" r:id="rId3" imgW="1333440" imgH="431640" progId="Equation.DSMT4">
              <p:embed/>
            </p:oleObj>
          </a:graphicData>
        </a:graphic>
      </p:graphicFrame>
      <p:graphicFrame>
        <p:nvGraphicFramePr>
          <p:cNvPr id="103433" name="Object 9"/>
          <p:cNvGraphicFramePr>
            <a:graphicFrameLocks noChangeAspect="1"/>
          </p:cNvGraphicFramePr>
          <p:nvPr/>
        </p:nvGraphicFramePr>
        <p:xfrm>
          <a:off x="4737100" y="3625850"/>
          <a:ext cx="1776413" cy="779463"/>
        </p:xfrm>
        <a:graphic>
          <a:graphicData uri="http://schemas.openxmlformats.org/presentationml/2006/ole">
            <p:oleObj spid="_x0000_s103433" name="Equation" r:id="rId4" imgW="901440" imgH="393480" progId="Equation.DSMT4">
              <p:embed/>
            </p:oleObj>
          </a:graphicData>
        </a:graphic>
      </p:graphicFrame>
      <p:graphicFrame>
        <p:nvGraphicFramePr>
          <p:cNvPr id="103434" name="Object 10"/>
          <p:cNvGraphicFramePr>
            <a:graphicFrameLocks noChangeAspect="1"/>
          </p:cNvGraphicFramePr>
          <p:nvPr/>
        </p:nvGraphicFramePr>
        <p:xfrm>
          <a:off x="4737100" y="4540250"/>
          <a:ext cx="2301875" cy="855663"/>
        </p:xfrm>
        <a:graphic>
          <a:graphicData uri="http://schemas.openxmlformats.org/presentationml/2006/ole">
            <p:oleObj spid="_x0000_s103434" name="Equation" r:id="rId5" imgW="1168200" imgH="431640" progId="Equation.DSMT4">
              <p:embed/>
            </p:oleObj>
          </a:graphicData>
        </a:graphic>
      </p:graphicFrame>
      <p:graphicFrame>
        <p:nvGraphicFramePr>
          <p:cNvPr id="103435" name="Object 11"/>
          <p:cNvGraphicFramePr>
            <a:graphicFrameLocks noChangeAspect="1"/>
          </p:cNvGraphicFramePr>
          <p:nvPr/>
        </p:nvGraphicFramePr>
        <p:xfrm>
          <a:off x="4737100" y="5607050"/>
          <a:ext cx="3101975" cy="855663"/>
        </p:xfrm>
        <a:graphic>
          <a:graphicData uri="http://schemas.openxmlformats.org/presentationml/2006/ole">
            <p:oleObj spid="_x0000_s103435" name="Equation" r:id="rId6" imgW="1574640" imgH="431640" progId="Equation.DSMT4">
              <p:embed/>
            </p:oleObj>
          </a:graphicData>
        </a:graphic>
      </p:graphicFrame>
      <p:sp>
        <p:nvSpPr>
          <p:cNvPr id="17" name="Rectangle 16"/>
          <p:cNvSpPr/>
          <p:nvPr/>
        </p:nvSpPr>
        <p:spPr>
          <a:xfrm>
            <a:off x="1384300" y="2559050"/>
            <a:ext cx="7315200" cy="41148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"/>
          <p:cNvSpPr txBox="1"/>
          <p:nvPr/>
        </p:nvSpPr>
        <p:spPr>
          <a:xfrm>
            <a:off x="850900" y="577850"/>
            <a:ext cx="8106386" cy="610409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4397"/>
              </a:lnSpc>
            </a:pPr>
            <a:r>
              <a:rPr lang="en-US" altLang="zh-CN" sz="3200" b="1" dirty="0" smtClean="0">
                <a:solidFill>
                  <a:srgbClr val="FFFFFF"/>
                </a:solidFill>
                <a:latin typeface="Comic Sans MS" pitchFamily="18" charset="0"/>
                <a:cs typeface="Times New Roman" pitchFamily="18" charset="0"/>
              </a:rPr>
              <a:t>  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60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Energy</a:t>
            </a:r>
            <a:r>
              <a:rPr lang="en-US" altLang="zh-CN" sz="6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6000" b="1" dirty="0" smtClean="0">
                <a:solidFill>
                  <a:srgbClr val="FFFFFF"/>
                </a:solidFill>
                <a:latin typeface="Comic Sans MS" pitchFamily="18" charset="0"/>
                <a:cs typeface="Times New Roman" pitchFamily="18" charset="0"/>
              </a:rPr>
              <a:t>Conservation</a:t>
            </a:r>
            <a:endParaRPr lang="en-US" altLang="zh-CN" sz="6000" b="1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810" y="1720850"/>
            <a:ext cx="10079990" cy="7559040"/>
          </a:xfrm>
          <a:custGeom>
            <a:avLst/>
            <a:gdLst>
              <a:gd name="connsiteX0" fmla="*/ 0 w 10079990"/>
              <a:gd name="connsiteY0" fmla="*/ 0 h 7559040"/>
              <a:gd name="connsiteX1" fmla="*/ 10079990 w 10079990"/>
              <a:gd name="connsiteY1" fmla="*/ 0 h 7559040"/>
              <a:gd name="connsiteX2" fmla="*/ 10079990 w 10079990"/>
              <a:gd name="connsiteY2" fmla="*/ 7559040 h 7559040"/>
              <a:gd name="connsiteX3" fmla="*/ 0 w 10079990"/>
              <a:gd name="connsiteY3" fmla="*/ 7559040 h 7559040"/>
              <a:gd name="connsiteX4" fmla="*/ 0 w 10079990"/>
              <a:gd name="connsiteY4" fmla="*/ 0 h 75590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079990" h="7559040">
                <a:moveTo>
                  <a:pt x="0" y="0"/>
                </a:moveTo>
                <a:lnTo>
                  <a:pt x="10079990" y="0"/>
                </a:lnTo>
                <a:lnTo>
                  <a:pt x="10079990" y="7559040"/>
                </a:lnTo>
                <a:lnTo>
                  <a:pt x="0" y="755904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"/>
          <p:cNvSpPr txBox="1"/>
          <p:nvPr/>
        </p:nvSpPr>
        <p:spPr>
          <a:xfrm>
            <a:off x="546100" y="1568450"/>
            <a:ext cx="8721939" cy="6201684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The total energy equation for energy conservation in its conservation form is </a:t>
            </a: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This equation states that the total fluid energy density is the sum of a part due to </a:t>
            </a: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bulk motion     and a part due to random motions    .  </a:t>
            </a: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The flux of fluid energy in the k-</a:t>
            </a:r>
            <a:r>
              <a:rPr lang="en-US" altLang="zh-CN" sz="1600" dirty="0" err="1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th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direction consists of </a:t>
            </a:r>
          </a:p>
          <a:p>
            <a:pPr>
              <a:lnSpc>
                <a:spcPts val="2000"/>
              </a:lnSpc>
            </a:pPr>
            <a:endParaRPr lang="en-US" altLang="zh-CN" sz="17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sz="17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1)   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the translation of the bulk kinetic energy at the k-</a:t>
            </a:r>
            <a:r>
              <a:rPr lang="en-US" altLang="zh-CN" sz="1600" dirty="0" err="1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th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component of the mean velocity, </a:t>
            </a: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2)    plus the enthalpy – sum of internal energy and pressure – flux,</a:t>
            </a: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buAutoNum type="arabicParenR" startAt="3"/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plus the viscous contribution  </a:t>
            </a:r>
          </a:p>
          <a:p>
            <a:pPr marL="342900" indent="-342900">
              <a:lnSpc>
                <a:spcPts val="2000"/>
              </a:lnSpc>
              <a:buAutoNum type="arabicParenR" startAt="3"/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buAutoNum type="arabicParenR" startAt="3"/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buAutoNum type="arabicParenR" startAt="3"/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plus the conductive flux</a:t>
            </a: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241300" y="6227945"/>
            <a:ext cx="65" cy="559113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3436" name="Object 12"/>
          <p:cNvGraphicFramePr>
            <a:graphicFrameLocks noChangeAspect="1"/>
          </p:cNvGraphicFramePr>
          <p:nvPr/>
        </p:nvGraphicFramePr>
        <p:xfrm>
          <a:off x="549275" y="2254250"/>
          <a:ext cx="9183688" cy="879475"/>
        </p:xfrm>
        <a:graphic>
          <a:graphicData uri="http://schemas.openxmlformats.org/presentationml/2006/ole">
            <p:oleObj spid="_x0000_s104456" name="Equation" r:id="rId3" imgW="4647960" imgH="444240" progId="Equation.DSMT4">
              <p:embed/>
            </p:oleObj>
          </a:graphicData>
        </a:graphic>
      </p:graphicFrame>
      <p:graphicFrame>
        <p:nvGraphicFramePr>
          <p:cNvPr id="103437" name="Object 13"/>
          <p:cNvGraphicFramePr>
            <a:graphicFrameLocks noChangeAspect="1"/>
          </p:cNvGraphicFramePr>
          <p:nvPr/>
        </p:nvGraphicFramePr>
        <p:xfrm>
          <a:off x="4737100" y="6978650"/>
          <a:ext cx="355600" cy="458788"/>
        </p:xfrm>
        <a:graphic>
          <a:graphicData uri="http://schemas.openxmlformats.org/presentationml/2006/ole">
            <p:oleObj spid="_x0000_s104457" name="Equation" r:id="rId4" imgW="177480" imgH="228600" progId="Equation.DSMT4">
              <p:embed/>
            </p:oleObj>
          </a:graphicData>
        </a:graphic>
      </p:graphicFrame>
      <p:graphicFrame>
        <p:nvGraphicFramePr>
          <p:cNvPr id="104458" name="Object 10"/>
          <p:cNvGraphicFramePr>
            <a:graphicFrameLocks noChangeAspect="1"/>
          </p:cNvGraphicFramePr>
          <p:nvPr/>
        </p:nvGraphicFramePr>
        <p:xfrm>
          <a:off x="4660900" y="4845050"/>
          <a:ext cx="1468484" cy="609600"/>
        </p:xfrm>
        <a:graphic>
          <a:graphicData uri="http://schemas.openxmlformats.org/presentationml/2006/ole">
            <p:oleObj spid="_x0000_s104458" name="Equation" r:id="rId5" imgW="799920" imgH="330120" progId="Equation.DSMT4">
              <p:embed/>
            </p:oleObj>
          </a:graphicData>
        </a:graphic>
      </p:graphicFrame>
      <p:graphicFrame>
        <p:nvGraphicFramePr>
          <p:cNvPr id="104459" name="Object 11"/>
          <p:cNvGraphicFramePr>
            <a:graphicFrameLocks noChangeAspect="1"/>
          </p:cNvGraphicFramePr>
          <p:nvPr/>
        </p:nvGraphicFramePr>
        <p:xfrm>
          <a:off x="1765300" y="3549650"/>
          <a:ext cx="196347" cy="274637"/>
        </p:xfrm>
        <a:graphic>
          <a:graphicData uri="http://schemas.openxmlformats.org/presentationml/2006/ole">
            <p:oleObj spid="_x0000_s104459" name="Equation" r:id="rId6" imgW="126720" imgH="177480" progId="Equation.DSMT4">
              <p:embed/>
            </p:oleObj>
          </a:graphicData>
        </a:graphic>
      </p:graphicFrame>
      <p:graphicFrame>
        <p:nvGraphicFramePr>
          <p:cNvPr id="104460" name="Object 12"/>
          <p:cNvGraphicFramePr>
            <a:graphicFrameLocks noChangeAspect="1"/>
          </p:cNvGraphicFramePr>
          <p:nvPr/>
        </p:nvGraphicFramePr>
        <p:xfrm>
          <a:off x="5422900" y="3549650"/>
          <a:ext cx="236538" cy="274638"/>
        </p:xfrm>
        <a:graphic>
          <a:graphicData uri="http://schemas.openxmlformats.org/presentationml/2006/ole">
            <p:oleObj spid="_x0000_s104460" name="Equation" r:id="rId7" imgW="152280" imgH="177480" progId="Equation.DSMT4">
              <p:embed/>
            </p:oleObj>
          </a:graphicData>
        </a:graphic>
      </p:graphicFrame>
      <p:graphicFrame>
        <p:nvGraphicFramePr>
          <p:cNvPr id="104461" name="Object 13"/>
          <p:cNvGraphicFramePr>
            <a:graphicFrameLocks noChangeAspect="1"/>
          </p:cNvGraphicFramePr>
          <p:nvPr/>
        </p:nvGraphicFramePr>
        <p:xfrm>
          <a:off x="4584700" y="5683250"/>
          <a:ext cx="1512093" cy="533400"/>
        </p:xfrm>
        <a:graphic>
          <a:graphicData uri="http://schemas.openxmlformats.org/presentationml/2006/ole">
            <p:oleObj spid="_x0000_s104461" name="Equation" r:id="rId8" imgW="723600" imgH="253800" progId="Equation.DSMT4">
              <p:embed/>
            </p:oleObj>
          </a:graphicData>
        </a:graphic>
      </p:graphicFrame>
      <p:graphicFrame>
        <p:nvGraphicFramePr>
          <p:cNvPr id="104462" name="Object 14"/>
          <p:cNvGraphicFramePr>
            <a:graphicFrameLocks noChangeAspect="1"/>
          </p:cNvGraphicFramePr>
          <p:nvPr/>
        </p:nvGraphicFramePr>
        <p:xfrm>
          <a:off x="4660900" y="6292850"/>
          <a:ext cx="849313" cy="479425"/>
        </p:xfrm>
        <a:graphic>
          <a:graphicData uri="http://schemas.openxmlformats.org/presentationml/2006/ole">
            <p:oleObj spid="_x0000_s104462" name="Equation" r:id="rId9" imgW="406080" imgH="228600" progId="Equation.DSMT4">
              <p:embed/>
            </p:oleObj>
          </a:graphicData>
        </a:graphic>
      </p:graphicFrame>
      <p:sp>
        <p:nvSpPr>
          <p:cNvPr id="21" name="Rectangle 20"/>
          <p:cNvSpPr/>
          <p:nvPr/>
        </p:nvSpPr>
        <p:spPr>
          <a:xfrm>
            <a:off x="88900" y="2178050"/>
            <a:ext cx="9906000" cy="10668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8900" y="4464050"/>
            <a:ext cx="9906000" cy="29718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"/>
          <p:cNvSpPr txBox="1"/>
          <p:nvPr/>
        </p:nvSpPr>
        <p:spPr>
          <a:xfrm>
            <a:off x="927100" y="577850"/>
            <a:ext cx="8106386" cy="610409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4397"/>
              </a:lnSpc>
            </a:pPr>
            <a:r>
              <a:rPr lang="en-US" altLang="zh-CN" sz="3200" b="1" dirty="0" smtClean="0">
                <a:solidFill>
                  <a:srgbClr val="FFFFFF"/>
                </a:solidFill>
                <a:latin typeface="Comic Sans MS" pitchFamily="18" charset="0"/>
                <a:cs typeface="Times New Roman" pitchFamily="18" charset="0"/>
              </a:rPr>
              <a:t>  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60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Energy</a:t>
            </a:r>
            <a:r>
              <a:rPr lang="en-US" altLang="zh-CN" sz="6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6000" b="1" dirty="0" smtClean="0">
                <a:solidFill>
                  <a:srgbClr val="FFFFFF"/>
                </a:solidFill>
                <a:latin typeface="Comic Sans MS" pitchFamily="18" charset="0"/>
                <a:cs typeface="Times New Roman" pitchFamily="18" charset="0"/>
              </a:rPr>
              <a:t>Conservation</a:t>
            </a:r>
            <a:endParaRPr lang="en-US" altLang="zh-CN" sz="6000" b="1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810" y="1720850"/>
            <a:ext cx="10079990" cy="7559040"/>
          </a:xfrm>
          <a:custGeom>
            <a:avLst/>
            <a:gdLst>
              <a:gd name="connsiteX0" fmla="*/ 0 w 10079990"/>
              <a:gd name="connsiteY0" fmla="*/ 0 h 7559040"/>
              <a:gd name="connsiteX1" fmla="*/ 10079990 w 10079990"/>
              <a:gd name="connsiteY1" fmla="*/ 0 h 7559040"/>
              <a:gd name="connsiteX2" fmla="*/ 10079990 w 10079990"/>
              <a:gd name="connsiteY2" fmla="*/ 7559040 h 7559040"/>
              <a:gd name="connsiteX3" fmla="*/ 0 w 10079990"/>
              <a:gd name="connsiteY3" fmla="*/ 7559040 h 7559040"/>
              <a:gd name="connsiteX4" fmla="*/ 0 w 10079990"/>
              <a:gd name="connsiteY4" fmla="*/ 0 h 75590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079990" h="7559040">
                <a:moveTo>
                  <a:pt x="0" y="0"/>
                </a:moveTo>
                <a:lnTo>
                  <a:pt x="10079990" y="0"/>
                </a:lnTo>
                <a:lnTo>
                  <a:pt x="10079990" y="7559040"/>
                </a:lnTo>
                <a:lnTo>
                  <a:pt x="0" y="755904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1"/>
          <p:cNvSpPr txBox="1"/>
          <p:nvPr/>
        </p:nvSpPr>
        <p:spPr>
          <a:xfrm>
            <a:off x="-825500" y="0"/>
            <a:ext cx="10265631" cy="1777396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32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                        </a:t>
            </a:r>
            <a:r>
              <a:rPr lang="en-US" altLang="zh-CN" sz="45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Work Equation </a:t>
            </a:r>
          </a:p>
          <a:p>
            <a:pPr>
              <a:lnSpc>
                <a:spcPct val="125000"/>
              </a:lnSpc>
            </a:pPr>
            <a:r>
              <a:rPr lang="en-US" altLang="zh-CN" sz="45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           Internal Energy  Equation</a:t>
            </a:r>
            <a:r>
              <a:rPr lang="en-US" altLang="zh-CN" sz="45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altLang="zh-CN" sz="4500" b="1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546100" y="1263650"/>
            <a:ext cx="8864606" cy="8253527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For  several  purposes it is convenient to express energy conservation in a form that involves</a:t>
            </a: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only the </a:t>
            </a:r>
            <a:r>
              <a:rPr lang="en-US" altLang="zh-CN" sz="1600" i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internal energy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and a form that only involves</a:t>
            </a:r>
            <a:r>
              <a:rPr lang="en-US" altLang="zh-CN" sz="1600" i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the global </a:t>
            </a:r>
            <a:r>
              <a:rPr lang="en-US" altLang="zh-CN" sz="1600" i="1" dirty="0" err="1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PdV</a:t>
            </a:r>
            <a:r>
              <a:rPr lang="en-US" altLang="zh-CN" sz="1600" i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work.</a:t>
            </a:r>
          </a:p>
          <a:p>
            <a:pPr>
              <a:lnSpc>
                <a:spcPts val="2000"/>
              </a:lnSpc>
            </a:pPr>
            <a:endParaRPr lang="en-US" altLang="zh-CN" sz="1600" i="1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The</a:t>
            </a:r>
            <a:r>
              <a:rPr lang="en-US" altLang="zh-CN" sz="1600" i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work equation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follows from the full energy equation by using the Euler equation,</a:t>
            </a: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by multiplying it by      and using the continuity equation: </a:t>
            </a: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Subtracting the </a:t>
            </a:r>
            <a:r>
              <a:rPr lang="en-US" altLang="zh-CN" sz="1600" i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work equation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from the full energy equation, yields the </a:t>
            </a:r>
          </a:p>
          <a:p>
            <a:pPr>
              <a:lnSpc>
                <a:spcPts val="2000"/>
              </a:lnSpc>
            </a:pPr>
            <a:r>
              <a:rPr lang="en-US" altLang="zh-CN" sz="1600" i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internal energy equation 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for the internal energy </a:t>
            </a:r>
          </a:p>
          <a:p>
            <a:pPr>
              <a:lnSpc>
                <a:spcPts val="2000"/>
              </a:lnSpc>
            </a:pPr>
            <a:endParaRPr lang="en-US" altLang="zh-CN" sz="1600" i="1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i="1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i="1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i="1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i="1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where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Mathematica1"/>
              </a:rPr>
              <a:t> is the </a:t>
            </a:r>
            <a:r>
              <a:rPr lang="en-US" altLang="zh-CN" sz="1600" i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Mathematica1"/>
              </a:rPr>
              <a:t>rate of viscous dissipation</a:t>
            </a: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Mathematica1"/>
              </a:rPr>
              <a:t>evoked by the viscosity stress </a:t>
            </a: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241300" y="6227945"/>
            <a:ext cx="65" cy="559113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3436" name="Object 12"/>
          <p:cNvGraphicFramePr>
            <a:graphicFrameLocks noChangeAspect="1"/>
          </p:cNvGraphicFramePr>
          <p:nvPr/>
        </p:nvGraphicFramePr>
        <p:xfrm>
          <a:off x="1460500" y="3321050"/>
          <a:ext cx="7250113" cy="879475"/>
        </p:xfrm>
        <a:graphic>
          <a:graphicData uri="http://schemas.openxmlformats.org/presentationml/2006/ole">
            <p:oleObj spid="_x0000_s105474" name="Equation" r:id="rId3" imgW="3670200" imgH="444240" progId="Equation.DSMT4">
              <p:embed/>
            </p:oleObj>
          </a:graphicData>
        </a:graphic>
      </p:graphicFrame>
      <p:graphicFrame>
        <p:nvGraphicFramePr>
          <p:cNvPr id="104459" name="Object 11"/>
          <p:cNvGraphicFramePr>
            <a:graphicFrameLocks noChangeAspect="1"/>
          </p:cNvGraphicFramePr>
          <p:nvPr/>
        </p:nvGraphicFramePr>
        <p:xfrm>
          <a:off x="2374900" y="2711450"/>
          <a:ext cx="234950" cy="352425"/>
        </p:xfrm>
        <a:graphic>
          <a:graphicData uri="http://schemas.openxmlformats.org/presentationml/2006/ole">
            <p:oleObj spid="_x0000_s105477" name="Equation" r:id="rId4" imgW="152280" imgH="228600" progId="Equation.DSMT4">
              <p:embed/>
            </p:oleObj>
          </a:graphicData>
        </a:graphic>
      </p:graphicFrame>
      <p:sp>
        <p:nvSpPr>
          <p:cNvPr id="21" name="Rectangle 20"/>
          <p:cNvSpPr/>
          <p:nvPr/>
        </p:nvSpPr>
        <p:spPr>
          <a:xfrm>
            <a:off x="622300" y="3244850"/>
            <a:ext cx="8534400" cy="10668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5481" name="Object 9"/>
          <p:cNvGraphicFramePr>
            <a:graphicFrameLocks noChangeAspect="1"/>
          </p:cNvGraphicFramePr>
          <p:nvPr/>
        </p:nvGraphicFramePr>
        <p:xfrm>
          <a:off x="2093913" y="5302250"/>
          <a:ext cx="5668962" cy="855663"/>
        </p:xfrm>
        <a:graphic>
          <a:graphicData uri="http://schemas.openxmlformats.org/presentationml/2006/ole">
            <p:oleObj spid="_x0000_s105481" name="Equation" r:id="rId5" imgW="2869920" imgH="431640" progId="Equation.DSMT4">
              <p:embed/>
            </p:oleObj>
          </a:graphicData>
        </a:graphic>
      </p:graphicFrame>
      <p:sp>
        <p:nvSpPr>
          <p:cNvPr id="16" name="Rectangle 15"/>
          <p:cNvSpPr/>
          <p:nvPr/>
        </p:nvSpPr>
        <p:spPr>
          <a:xfrm>
            <a:off x="622300" y="5226050"/>
            <a:ext cx="8610600" cy="10668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5482" name="Object 10"/>
          <p:cNvGraphicFramePr>
            <a:graphicFrameLocks noChangeAspect="1"/>
          </p:cNvGraphicFramePr>
          <p:nvPr/>
        </p:nvGraphicFramePr>
        <p:xfrm>
          <a:off x="5194300" y="6369050"/>
          <a:ext cx="1706562" cy="855663"/>
        </p:xfrm>
        <a:graphic>
          <a:graphicData uri="http://schemas.openxmlformats.org/presentationml/2006/ole">
            <p:oleObj spid="_x0000_s105482" name="Equation" r:id="rId6" imgW="863280" imgH="431640" progId="Equation.DSMT4">
              <p:embed/>
            </p:oleObj>
          </a:graphicData>
        </a:graphic>
      </p:graphicFrame>
      <p:graphicFrame>
        <p:nvGraphicFramePr>
          <p:cNvPr id="105483" name="Object 11"/>
          <p:cNvGraphicFramePr>
            <a:graphicFrameLocks noChangeAspect="1"/>
          </p:cNvGraphicFramePr>
          <p:nvPr/>
        </p:nvGraphicFramePr>
        <p:xfrm>
          <a:off x="5194300" y="4845050"/>
          <a:ext cx="250825" cy="276225"/>
        </p:xfrm>
        <a:graphic>
          <a:graphicData uri="http://schemas.openxmlformats.org/presentationml/2006/ole">
            <p:oleObj spid="_x0000_s105483" name="Equation" r:id="rId7" imgW="126720" imgH="139680" progId="Equation.DSMT4">
              <p:embed/>
            </p:oleObj>
          </a:graphicData>
        </a:graphic>
      </p:graphicFrame>
      <p:graphicFrame>
        <p:nvGraphicFramePr>
          <p:cNvPr id="105484" name="Object 12"/>
          <p:cNvGraphicFramePr>
            <a:graphicFrameLocks noChangeAspect="1"/>
          </p:cNvGraphicFramePr>
          <p:nvPr/>
        </p:nvGraphicFramePr>
        <p:xfrm>
          <a:off x="3441700" y="6750050"/>
          <a:ext cx="401637" cy="450850"/>
        </p:xfrm>
        <a:graphic>
          <a:graphicData uri="http://schemas.openxmlformats.org/presentationml/2006/ole">
            <p:oleObj spid="_x0000_s105484" name="Equation" r:id="rId8" imgW="20304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1720850"/>
            <a:ext cx="10079990" cy="7559040"/>
          </a:xfrm>
          <a:custGeom>
            <a:avLst/>
            <a:gdLst>
              <a:gd name="connsiteX0" fmla="*/ 0 w 10079990"/>
              <a:gd name="connsiteY0" fmla="*/ 0 h 7559040"/>
              <a:gd name="connsiteX1" fmla="*/ 10079990 w 10079990"/>
              <a:gd name="connsiteY1" fmla="*/ 0 h 7559040"/>
              <a:gd name="connsiteX2" fmla="*/ 10079990 w 10079990"/>
              <a:gd name="connsiteY2" fmla="*/ 7559040 h 7559040"/>
              <a:gd name="connsiteX3" fmla="*/ 0 w 10079990"/>
              <a:gd name="connsiteY3" fmla="*/ 7559040 h 7559040"/>
              <a:gd name="connsiteX4" fmla="*/ 0 w 10079990"/>
              <a:gd name="connsiteY4" fmla="*/ 0 h 75590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079990" h="7559040">
                <a:moveTo>
                  <a:pt x="0" y="0"/>
                </a:moveTo>
                <a:lnTo>
                  <a:pt x="10079990" y="0"/>
                </a:lnTo>
                <a:lnTo>
                  <a:pt x="10079990" y="7559040"/>
                </a:lnTo>
                <a:lnTo>
                  <a:pt x="0" y="755904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1"/>
          <p:cNvSpPr txBox="1"/>
          <p:nvPr/>
        </p:nvSpPr>
        <p:spPr>
          <a:xfrm>
            <a:off x="0" y="501650"/>
            <a:ext cx="10414711" cy="659846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4397"/>
              </a:lnSpc>
            </a:pPr>
            <a:r>
              <a:rPr lang="en-US" altLang="zh-CN" sz="3200" b="1" dirty="0" smtClean="0">
                <a:solidFill>
                  <a:srgbClr val="FFFFFF"/>
                </a:solidFill>
                <a:latin typeface="Comic Sans MS" pitchFamily="18" charset="0"/>
                <a:cs typeface="Times New Roman" pitchFamily="18" charset="0"/>
              </a:rPr>
              <a:t>   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6000" b="1" dirty="0" smtClean="0">
                <a:solidFill>
                  <a:srgbClr val="FFFFFF"/>
                </a:solidFill>
                <a:latin typeface="Comic Sans MS" pitchFamily="18" charset="0"/>
                <a:cs typeface="Times New Roman" pitchFamily="18" charset="0"/>
              </a:rPr>
              <a:t>I</a:t>
            </a:r>
            <a:r>
              <a:rPr lang="en-US" altLang="zh-CN" sz="60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nternal energy equation</a:t>
            </a:r>
            <a:r>
              <a:rPr lang="en-US" altLang="zh-CN" sz="60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en-US" altLang="zh-CN" sz="6000" b="1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546100" y="1568450"/>
            <a:ext cx="9212458" cy="8510008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If we use the continuity equation, we may also write the internal energy equation in the form of </a:t>
            </a: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the first law of thermodynamics, </a:t>
            </a:r>
          </a:p>
          <a:p>
            <a:pPr>
              <a:lnSpc>
                <a:spcPts val="2000"/>
              </a:lnSpc>
            </a:pPr>
            <a:endParaRPr lang="en-US" altLang="zh-CN" sz="1600" i="1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i="1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i="1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i="1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i="1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i="1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in which we recognize </a:t>
            </a: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as the rate of doing   </a:t>
            </a:r>
            <a:r>
              <a:rPr lang="en-US" altLang="zh-CN" sz="1600" dirty="0" err="1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PdV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work, and </a:t>
            </a: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as the time rate of adding heat (through heat conduction and the viscous conversion of ordered</a:t>
            </a: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energy in differential fluid motions to disordered energy in random particle motions).</a:t>
            </a:r>
          </a:p>
          <a:p>
            <a:pPr>
              <a:lnSpc>
                <a:spcPts val="2000"/>
              </a:lnSpc>
            </a:pPr>
            <a:endParaRPr lang="en-US" altLang="zh-CN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241300" y="6227945"/>
            <a:ext cx="65" cy="559113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5481" name="Object 9"/>
          <p:cNvGraphicFramePr>
            <a:graphicFrameLocks noChangeAspect="1"/>
          </p:cNvGraphicFramePr>
          <p:nvPr/>
        </p:nvGraphicFramePr>
        <p:xfrm>
          <a:off x="2603500" y="2863850"/>
          <a:ext cx="5341938" cy="781050"/>
        </p:xfrm>
        <a:graphic>
          <a:graphicData uri="http://schemas.openxmlformats.org/presentationml/2006/ole">
            <p:oleObj spid="_x0000_s159746" name="Equation" r:id="rId3" imgW="2705040" imgH="393480" progId="Equation.DSMT4">
              <p:embed/>
            </p:oleObj>
          </a:graphicData>
        </a:graphic>
      </p:graphicFrame>
      <p:sp>
        <p:nvSpPr>
          <p:cNvPr id="16" name="Rectangle 15"/>
          <p:cNvSpPr/>
          <p:nvPr/>
        </p:nvSpPr>
        <p:spPr>
          <a:xfrm>
            <a:off x="1993900" y="2711450"/>
            <a:ext cx="5105400" cy="10668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5482" name="Object 10"/>
          <p:cNvGraphicFramePr>
            <a:graphicFrameLocks noChangeAspect="1"/>
          </p:cNvGraphicFramePr>
          <p:nvPr/>
        </p:nvGraphicFramePr>
        <p:xfrm>
          <a:off x="1993900" y="4311650"/>
          <a:ext cx="2909887" cy="957263"/>
        </p:xfrm>
        <a:graphic>
          <a:graphicData uri="http://schemas.openxmlformats.org/presentationml/2006/ole">
            <p:oleObj spid="_x0000_s159747" name="Equation" r:id="rId4" imgW="1473120" imgH="482400" progId="Equation.DSMT4">
              <p:embed/>
            </p:oleObj>
          </a:graphicData>
        </a:graphic>
      </p:graphicFrame>
      <p:graphicFrame>
        <p:nvGraphicFramePr>
          <p:cNvPr id="106502" name="Object 6"/>
          <p:cNvGraphicFramePr>
            <a:graphicFrameLocks noChangeAspect="1"/>
          </p:cNvGraphicFramePr>
          <p:nvPr/>
        </p:nvGraphicFramePr>
        <p:xfrm>
          <a:off x="2146300" y="5759450"/>
          <a:ext cx="1706562" cy="504825"/>
        </p:xfrm>
        <a:graphic>
          <a:graphicData uri="http://schemas.openxmlformats.org/presentationml/2006/ole">
            <p:oleObj spid="_x0000_s159748" name="Equation" r:id="rId5" imgW="863280" imgH="253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1720850"/>
            <a:ext cx="10079990" cy="7559040"/>
          </a:xfrm>
          <a:custGeom>
            <a:avLst/>
            <a:gdLst>
              <a:gd name="connsiteX0" fmla="*/ 0 w 10079990"/>
              <a:gd name="connsiteY0" fmla="*/ 0 h 7559040"/>
              <a:gd name="connsiteX1" fmla="*/ 10079990 w 10079990"/>
              <a:gd name="connsiteY1" fmla="*/ 0 h 7559040"/>
              <a:gd name="connsiteX2" fmla="*/ 10079990 w 10079990"/>
              <a:gd name="connsiteY2" fmla="*/ 7559040 h 7559040"/>
              <a:gd name="connsiteX3" fmla="*/ 0 w 10079990"/>
              <a:gd name="connsiteY3" fmla="*/ 7559040 h 7559040"/>
              <a:gd name="connsiteX4" fmla="*/ 0 w 10079990"/>
              <a:gd name="connsiteY4" fmla="*/ 0 h 75590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079990" h="7559040">
                <a:moveTo>
                  <a:pt x="0" y="0"/>
                </a:moveTo>
                <a:lnTo>
                  <a:pt x="10079990" y="0"/>
                </a:lnTo>
                <a:lnTo>
                  <a:pt x="10079990" y="7559040"/>
                </a:lnTo>
                <a:lnTo>
                  <a:pt x="0" y="755904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1"/>
          <p:cNvSpPr txBox="1"/>
          <p:nvPr/>
        </p:nvSpPr>
        <p:spPr>
          <a:xfrm>
            <a:off x="0" y="501650"/>
            <a:ext cx="8826134" cy="659846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4397"/>
              </a:lnSpc>
            </a:pPr>
            <a:r>
              <a:rPr lang="en-US" altLang="zh-CN" sz="3200" b="1" dirty="0" smtClean="0">
                <a:solidFill>
                  <a:srgbClr val="FFFFFF"/>
                </a:solidFill>
                <a:latin typeface="Comic Sans MS" pitchFamily="18" charset="0"/>
                <a:cs typeface="Times New Roman" pitchFamily="18" charset="0"/>
              </a:rPr>
              <a:t>   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6000" b="1" dirty="0" smtClean="0">
                <a:solidFill>
                  <a:srgbClr val="FFFFFF"/>
                </a:solidFill>
                <a:latin typeface="Comic Sans MS" pitchFamily="18" charset="0"/>
                <a:cs typeface="Times New Roman" pitchFamily="18" charset="0"/>
              </a:rPr>
              <a:t>     E</a:t>
            </a:r>
            <a:r>
              <a:rPr lang="en-US" altLang="zh-CN" sz="60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nergy Equation</a:t>
            </a:r>
            <a:r>
              <a:rPr lang="en-US" altLang="zh-CN" sz="60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en-US" altLang="zh-CN" sz="6000" b="1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546100" y="1568450"/>
            <a:ext cx="8848576" cy="9535930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On the basis of the kinetic equation for energy conservation</a:t>
            </a: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we may understand that the time rate of the change of the total fluid energy in </a:t>
            </a: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a volume V (with surface area A), i.e. the kinetic energy of fluid motion plus internal energy, </a:t>
            </a: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should equal the sum of </a:t>
            </a: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buAutoNum type="arabicParenR"/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minus the surface integral of the energy flux  (kinetic + internal)</a:t>
            </a:r>
          </a:p>
          <a:p>
            <a:pPr marL="342900" indent="-342900">
              <a:lnSpc>
                <a:spcPts val="2000"/>
              </a:lnSpc>
              <a:buAutoNum type="arabicParenR"/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buAutoNum type="arabicParenR"/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plus surface integral of doing work by the internal stresses  Pik</a:t>
            </a:r>
          </a:p>
          <a:p>
            <a:pPr marL="342900" indent="-342900">
              <a:lnSpc>
                <a:spcPts val="2000"/>
              </a:lnSpc>
              <a:buAutoNum type="arabicParenR"/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buAutoNum type="arabicParenR"/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volume integral of the rate of doing work by local body forces (e.g. gravitational)</a:t>
            </a:r>
          </a:p>
          <a:p>
            <a:pPr marL="342900" indent="-342900">
              <a:lnSpc>
                <a:spcPts val="2000"/>
              </a:lnSpc>
              <a:buAutoNum type="arabicParenR"/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buAutoNum type="arabicParenR"/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minus the heat loss by conduction across the surface A </a:t>
            </a:r>
          </a:p>
          <a:p>
            <a:pPr marL="342900" indent="-342900">
              <a:lnSpc>
                <a:spcPts val="2000"/>
              </a:lnSpc>
              <a:buAutoNum type="arabicParenR"/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buAutoNum type="arabicParenR"/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plus volumetric gain minus volumetric losses of energy </a:t>
            </a:r>
          </a:p>
          <a:p>
            <a:pPr marL="342900" indent="-342900"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     due to local sources and sinks (e.g. radiation)  </a:t>
            </a:r>
          </a:p>
          <a:p>
            <a:pPr marL="342900" indent="-342900">
              <a:lnSpc>
                <a:spcPts val="2000"/>
              </a:lnSpc>
              <a:buAutoNum type="arabicParenR"/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i="1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241300" y="6227945"/>
            <a:ext cx="65" cy="559113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6503" name="Object 7"/>
          <p:cNvGraphicFramePr>
            <a:graphicFrameLocks noChangeAspect="1"/>
          </p:cNvGraphicFramePr>
          <p:nvPr/>
        </p:nvGraphicFramePr>
        <p:xfrm>
          <a:off x="800100" y="2101850"/>
          <a:ext cx="8680450" cy="879475"/>
        </p:xfrm>
        <a:graphic>
          <a:graphicData uri="http://schemas.openxmlformats.org/presentationml/2006/ole">
            <p:oleObj spid="_x0000_s160770" name="Equation" r:id="rId3" imgW="4394160" imgH="444240" progId="Equation.DSMT4">
              <p:embed/>
            </p:oleObj>
          </a:graphicData>
        </a:graphic>
      </p:graphicFrame>
      <p:sp>
        <p:nvSpPr>
          <p:cNvPr id="14" name="Rectangle 13"/>
          <p:cNvSpPr/>
          <p:nvPr/>
        </p:nvSpPr>
        <p:spPr>
          <a:xfrm>
            <a:off x="317500" y="4387850"/>
            <a:ext cx="9448800" cy="29718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1720850"/>
            <a:ext cx="10079990" cy="7559040"/>
          </a:xfrm>
          <a:custGeom>
            <a:avLst/>
            <a:gdLst>
              <a:gd name="connsiteX0" fmla="*/ 0 w 10079990"/>
              <a:gd name="connsiteY0" fmla="*/ 0 h 7559040"/>
              <a:gd name="connsiteX1" fmla="*/ 10079990 w 10079990"/>
              <a:gd name="connsiteY1" fmla="*/ 0 h 7559040"/>
              <a:gd name="connsiteX2" fmla="*/ 10079990 w 10079990"/>
              <a:gd name="connsiteY2" fmla="*/ 7559040 h 7559040"/>
              <a:gd name="connsiteX3" fmla="*/ 0 w 10079990"/>
              <a:gd name="connsiteY3" fmla="*/ 7559040 h 7559040"/>
              <a:gd name="connsiteX4" fmla="*/ 0 w 10079990"/>
              <a:gd name="connsiteY4" fmla="*/ 0 h 75590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079990" h="7559040">
                <a:moveTo>
                  <a:pt x="0" y="0"/>
                </a:moveTo>
                <a:lnTo>
                  <a:pt x="10079990" y="0"/>
                </a:lnTo>
                <a:lnTo>
                  <a:pt x="10079990" y="7559040"/>
                </a:lnTo>
                <a:lnTo>
                  <a:pt x="0" y="755904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1"/>
          <p:cNvSpPr txBox="1"/>
          <p:nvPr/>
        </p:nvSpPr>
        <p:spPr>
          <a:xfrm>
            <a:off x="0" y="501650"/>
            <a:ext cx="8826134" cy="659846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4397"/>
              </a:lnSpc>
            </a:pPr>
            <a:r>
              <a:rPr lang="en-US" altLang="zh-CN" sz="3200" b="1" dirty="0" smtClean="0">
                <a:solidFill>
                  <a:srgbClr val="FFFFFF"/>
                </a:solidFill>
                <a:latin typeface="Comic Sans MS" pitchFamily="18" charset="0"/>
                <a:cs typeface="Times New Roman" pitchFamily="18" charset="0"/>
              </a:rPr>
              <a:t>   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6000" b="1" dirty="0" smtClean="0">
                <a:solidFill>
                  <a:srgbClr val="FFFFFF"/>
                </a:solidFill>
                <a:latin typeface="Comic Sans MS" pitchFamily="18" charset="0"/>
                <a:cs typeface="Times New Roman" pitchFamily="18" charset="0"/>
              </a:rPr>
              <a:t>     E</a:t>
            </a:r>
            <a:r>
              <a:rPr lang="en-US" altLang="zh-CN" sz="60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nergy Equation</a:t>
            </a:r>
            <a:r>
              <a:rPr lang="en-US" altLang="zh-CN" sz="60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en-US" altLang="zh-CN" sz="6000" b="1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546100" y="1568450"/>
            <a:ext cx="7587013" cy="10818332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The total expression for the time rate of total fluid energy is therefore </a:t>
            </a: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Mathematica3"/>
              </a:rPr>
              <a:t>  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P</a:t>
            </a:r>
            <a:r>
              <a:rPr lang="en-US" altLang="zh-CN" sz="1600" baseline="-250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ik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is the force per unit area exerted by the outside on the inside in the i</a:t>
            </a:r>
            <a:r>
              <a:rPr lang="en-US" altLang="zh-CN" sz="1600" baseline="300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th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    direction across a face whose normal is oriented in the k</a:t>
            </a:r>
            <a:r>
              <a:rPr lang="en-US" altLang="zh-CN" sz="1600" baseline="300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th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direction. </a:t>
            </a: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    For a dilute gas this is</a:t>
            </a: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buFont typeface="Mathematica3"/>
              <a:buChar char="æ"/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Mathematica1"/>
              </a:rPr>
              <a:t>   is the energy gain per volume, as a result of energy  generating  processes.</a:t>
            </a:r>
          </a:p>
          <a:p>
            <a:pPr>
              <a:lnSpc>
                <a:spcPts val="2000"/>
              </a:lnSpc>
              <a:buFont typeface="Mathematica3"/>
              <a:buChar char="æ"/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Mathematica3"/>
              </a:rPr>
              <a:t> 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Mathematica1"/>
              </a:rPr>
              <a:t> is the energy loss per volume due to local sinks (such as e.g. radiation)</a:t>
            </a: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241300" y="6227945"/>
            <a:ext cx="65" cy="559113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6503" name="Object 7"/>
          <p:cNvGraphicFramePr>
            <a:graphicFrameLocks noChangeAspect="1"/>
          </p:cNvGraphicFramePr>
          <p:nvPr/>
        </p:nvGraphicFramePr>
        <p:xfrm>
          <a:off x="1384300" y="2330450"/>
          <a:ext cx="6899275" cy="2162175"/>
        </p:xfrm>
        <a:graphic>
          <a:graphicData uri="http://schemas.openxmlformats.org/presentationml/2006/ole">
            <p:oleObj spid="_x0000_s161794" name="Equation" r:id="rId3" imgW="3492360" imgH="1091880" progId="Equation.DSMT4">
              <p:embed/>
            </p:oleObj>
          </a:graphicData>
        </a:graphic>
      </p:graphicFrame>
      <p:graphicFrame>
        <p:nvGraphicFramePr>
          <p:cNvPr id="161795" name="Object 3"/>
          <p:cNvGraphicFramePr>
            <a:graphicFrameLocks noChangeAspect="1"/>
          </p:cNvGraphicFramePr>
          <p:nvPr/>
        </p:nvGraphicFramePr>
        <p:xfrm>
          <a:off x="2908300" y="5683250"/>
          <a:ext cx="3313113" cy="504825"/>
        </p:xfrm>
        <a:graphic>
          <a:graphicData uri="http://schemas.openxmlformats.org/presentationml/2006/ole">
            <p:oleObj spid="_x0000_s161795" name="Equation" r:id="rId4" imgW="1676160" imgH="253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1720850"/>
            <a:ext cx="10079990" cy="7559040"/>
          </a:xfrm>
          <a:custGeom>
            <a:avLst/>
            <a:gdLst>
              <a:gd name="connsiteX0" fmla="*/ 0 w 10079990"/>
              <a:gd name="connsiteY0" fmla="*/ 0 h 7559040"/>
              <a:gd name="connsiteX1" fmla="*/ 10079990 w 10079990"/>
              <a:gd name="connsiteY1" fmla="*/ 0 h 7559040"/>
              <a:gd name="connsiteX2" fmla="*/ 10079990 w 10079990"/>
              <a:gd name="connsiteY2" fmla="*/ 7559040 h 7559040"/>
              <a:gd name="connsiteX3" fmla="*/ 0 w 10079990"/>
              <a:gd name="connsiteY3" fmla="*/ 7559040 h 7559040"/>
              <a:gd name="connsiteX4" fmla="*/ 0 w 10079990"/>
              <a:gd name="connsiteY4" fmla="*/ 0 h 75590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079990" h="7559040">
                <a:moveTo>
                  <a:pt x="0" y="0"/>
                </a:moveTo>
                <a:lnTo>
                  <a:pt x="10079990" y="0"/>
                </a:lnTo>
                <a:lnTo>
                  <a:pt x="10079990" y="7559040"/>
                </a:lnTo>
                <a:lnTo>
                  <a:pt x="0" y="755904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1"/>
          <p:cNvSpPr txBox="1"/>
          <p:nvPr/>
        </p:nvSpPr>
        <p:spPr>
          <a:xfrm>
            <a:off x="0" y="501650"/>
            <a:ext cx="8826134" cy="659846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4397"/>
              </a:lnSpc>
            </a:pPr>
            <a:r>
              <a:rPr lang="en-US" altLang="zh-CN" sz="3200" b="1" dirty="0" smtClean="0">
                <a:solidFill>
                  <a:srgbClr val="FFFFFF"/>
                </a:solidFill>
                <a:latin typeface="Comic Sans MS" pitchFamily="18" charset="0"/>
                <a:cs typeface="Times New Roman" pitchFamily="18" charset="0"/>
              </a:rPr>
              <a:t>   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6000" b="1" dirty="0" smtClean="0">
                <a:solidFill>
                  <a:srgbClr val="FFFFFF"/>
                </a:solidFill>
                <a:latin typeface="Comic Sans MS" pitchFamily="18" charset="0"/>
                <a:cs typeface="Times New Roman" pitchFamily="18" charset="0"/>
              </a:rPr>
              <a:t>     E</a:t>
            </a:r>
            <a:r>
              <a:rPr lang="en-US" altLang="zh-CN" sz="60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nergy Equation</a:t>
            </a:r>
            <a:r>
              <a:rPr lang="en-US" altLang="zh-CN" sz="60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en-US" altLang="zh-CN" sz="6000" b="1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546100" y="1873250"/>
            <a:ext cx="7040389" cy="9279449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By applying the divergence theorem, we obtain the total energy equation: </a:t>
            </a: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241300" y="6227945"/>
            <a:ext cx="65" cy="559113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6503" name="Object 7"/>
          <p:cNvGraphicFramePr>
            <a:graphicFrameLocks noChangeAspect="1"/>
          </p:cNvGraphicFramePr>
          <p:nvPr/>
        </p:nvGraphicFramePr>
        <p:xfrm>
          <a:off x="546100" y="3930650"/>
          <a:ext cx="8929688" cy="1477963"/>
        </p:xfrm>
        <a:graphic>
          <a:graphicData uri="http://schemas.openxmlformats.org/presentationml/2006/ole">
            <p:oleObj spid="_x0000_s162818" name="Equation" r:id="rId3" imgW="4152600" imgH="685800" progId="Equation.DSMT4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165100" y="3778250"/>
            <a:ext cx="9740900" cy="13716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810" y="1568450"/>
            <a:ext cx="10079990" cy="7559040"/>
          </a:xfrm>
          <a:custGeom>
            <a:avLst/>
            <a:gdLst>
              <a:gd name="connsiteX0" fmla="*/ 0 w 10079990"/>
              <a:gd name="connsiteY0" fmla="*/ 0 h 7559040"/>
              <a:gd name="connsiteX1" fmla="*/ 10079990 w 10079990"/>
              <a:gd name="connsiteY1" fmla="*/ 0 h 7559040"/>
              <a:gd name="connsiteX2" fmla="*/ 10079990 w 10079990"/>
              <a:gd name="connsiteY2" fmla="*/ 7559040 h 7559040"/>
              <a:gd name="connsiteX3" fmla="*/ 0 w 10079990"/>
              <a:gd name="connsiteY3" fmla="*/ 7559040 h 7559040"/>
              <a:gd name="connsiteX4" fmla="*/ 0 w 10079990"/>
              <a:gd name="connsiteY4" fmla="*/ 0 h 75590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079990" h="7559040">
                <a:moveTo>
                  <a:pt x="0" y="0"/>
                </a:moveTo>
                <a:lnTo>
                  <a:pt x="10079990" y="0"/>
                </a:lnTo>
                <a:lnTo>
                  <a:pt x="10079990" y="7559040"/>
                </a:lnTo>
                <a:lnTo>
                  <a:pt x="0" y="755904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1"/>
          <p:cNvSpPr txBox="1"/>
          <p:nvPr/>
        </p:nvSpPr>
        <p:spPr>
          <a:xfrm>
            <a:off x="0" y="501650"/>
            <a:ext cx="8454237" cy="659846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4397"/>
              </a:lnSpc>
            </a:pPr>
            <a:r>
              <a:rPr lang="en-US" altLang="zh-CN" sz="3200" b="1" dirty="0" smtClean="0">
                <a:solidFill>
                  <a:srgbClr val="FFFFFF"/>
                </a:solidFill>
                <a:latin typeface="Comic Sans MS" pitchFamily="18" charset="0"/>
                <a:cs typeface="Times New Roman" pitchFamily="18" charset="0"/>
              </a:rPr>
              <a:t>   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6000" b="1" dirty="0" smtClean="0">
                <a:solidFill>
                  <a:srgbClr val="FFFFFF"/>
                </a:solidFill>
                <a:latin typeface="Comic Sans MS" pitchFamily="18" charset="0"/>
                <a:cs typeface="Times New Roman" pitchFamily="18" charset="0"/>
              </a:rPr>
              <a:t>      Heat</a:t>
            </a:r>
            <a:r>
              <a:rPr lang="en-US" altLang="zh-CN" sz="60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 Equation</a:t>
            </a:r>
            <a:r>
              <a:rPr lang="en-US" altLang="zh-CN" sz="60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en-US" altLang="zh-CN" sz="6000" b="1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546100" y="1492250"/>
            <a:ext cx="9268563" cy="13383137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Implicit to the fluid formulation, is the concept of </a:t>
            </a:r>
            <a:r>
              <a:rPr lang="en-US" altLang="zh-CN" sz="1600" i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local thermal equilibrium.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This allows us </a:t>
            </a: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to identify the trace of the stress tensor P</a:t>
            </a:r>
            <a:r>
              <a:rPr lang="en-US" altLang="zh-CN" sz="1600" baseline="-250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ik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with the thermodynamic pressure p, </a:t>
            </a: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Such that it is related to the internal energy per unit mass of the fluid,    , </a:t>
            </a: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and the specific entropy s, by the fundamental law of thermodynamics </a:t>
            </a: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Applying this thermodynamic equation and subtracting the work equation (see relevant slide 64), </a:t>
            </a: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we obtain the </a:t>
            </a:r>
            <a:r>
              <a:rPr lang="en-US" altLang="zh-CN" sz="1600" i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Heat Equation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,</a:t>
            </a: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where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Mathematica1"/>
              </a:rPr>
              <a:t>  equals the rate of viscous dissipation,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241300" y="6227945"/>
            <a:ext cx="65" cy="559113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6503" name="Object 7"/>
          <p:cNvGraphicFramePr>
            <a:graphicFrameLocks noChangeAspect="1"/>
          </p:cNvGraphicFramePr>
          <p:nvPr/>
        </p:nvGraphicFramePr>
        <p:xfrm>
          <a:off x="2527300" y="4921250"/>
          <a:ext cx="5245601" cy="1752600"/>
        </p:xfrm>
        <a:graphic>
          <a:graphicData uri="http://schemas.openxmlformats.org/presentationml/2006/ole">
            <p:oleObj spid="_x0000_s163842" name="Equation" r:id="rId3" imgW="1904760" imgH="634680" progId="Equation.DSMT4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2451100" y="4845050"/>
            <a:ext cx="5562600" cy="13716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3843" name="Object 3"/>
          <p:cNvGraphicFramePr>
            <a:graphicFrameLocks noChangeAspect="1"/>
          </p:cNvGraphicFramePr>
          <p:nvPr/>
        </p:nvGraphicFramePr>
        <p:xfrm>
          <a:off x="3517900" y="2406650"/>
          <a:ext cx="3386138" cy="984250"/>
        </p:xfrm>
        <a:graphic>
          <a:graphicData uri="http://schemas.openxmlformats.org/presentationml/2006/ole">
            <p:oleObj spid="_x0000_s163843" name="Equation" r:id="rId4" imgW="1574640" imgH="457200" progId="Equation.DSMT4">
              <p:embed/>
            </p:oleObj>
          </a:graphicData>
        </a:graphic>
      </p:graphicFrame>
      <p:graphicFrame>
        <p:nvGraphicFramePr>
          <p:cNvPr id="163844" name="Object 4"/>
          <p:cNvGraphicFramePr>
            <a:graphicFrameLocks noChangeAspect="1"/>
          </p:cNvGraphicFramePr>
          <p:nvPr/>
        </p:nvGraphicFramePr>
        <p:xfrm>
          <a:off x="7404100" y="2940050"/>
          <a:ext cx="228600" cy="355600"/>
        </p:xfrm>
        <a:graphic>
          <a:graphicData uri="http://schemas.openxmlformats.org/presentationml/2006/ole">
            <p:oleObj spid="_x0000_s163844" name="Equation" r:id="rId5" imgW="1447560" imgH="164880" progId="Equation.DSMT4">
              <p:embed/>
            </p:oleObj>
          </a:graphicData>
        </a:graphic>
      </p:graphicFrame>
      <p:graphicFrame>
        <p:nvGraphicFramePr>
          <p:cNvPr id="163845" name="Object 5"/>
          <p:cNvGraphicFramePr>
            <a:graphicFrameLocks noChangeAspect="1"/>
          </p:cNvGraphicFramePr>
          <p:nvPr/>
        </p:nvGraphicFramePr>
        <p:xfrm>
          <a:off x="2679700" y="3625850"/>
          <a:ext cx="7591425" cy="601663"/>
        </p:xfrm>
        <a:graphic>
          <a:graphicData uri="http://schemas.openxmlformats.org/presentationml/2006/ole">
            <p:oleObj spid="_x0000_s163845" name="Equation" r:id="rId6" imgW="3530520" imgH="279360" progId="Equation.DSMT4">
              <p:embed/>
            </p:oleObj>
          </a:graphicData>
        </a:graphic>
      </p:graphicFrame>
      <p:graphicFrame>
        <p:nvGraphicFramePr>
          <p:cNvPr id="163846" name="Object 6"/>
          <p:cNvGraphicFramePr>
            <a:graphicFrameLocks noChangeAspect="1"/>
          </p:cNvGraphicFramePr>
          <p:nvPr/>
        </p:nvGraphicFramePr>
        <p:xfrm>
          <a:off x="5194300" y="6292850"/>
          <a:ext cx="1401763" cy="702838"/>
        </p:xfrm>
        <a:graphic>
          <a:graphicData uri="http://schemas.openxmlformats.org/presentationml/2006/ole">
            <p:oleObj spid="_x0000_s163846" name="Equation" r:id="rId7" imgW="863280" imgH="431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"/>
          <p:cNvSpPr txBox="1"/>
          <p:nvPr/>
        </p:nvSpPr>
        <p:spPr>
          <a:xfrm>
            <a:off x="1460500" y="2787650"/>
            <a:ext cx="7204313" cy="2002585"/>
          </a:xfrm>
          <a:prstGeom prst="rect">
            <a:avLst/>
          </a:prstGeom>
          <a:noFill/>
        </p:spPr>
        <p:txBody>
          <a:bodyPr wrap="square" lIns="0" tIns="0" rIns="0" bIns="45706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zh-CN" sz="60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     Fluid  Flow</a:t>
            </a:r>
          </a:p>
          <a:p>
            <a:pPr>
              <a:lnSpc>
                <a:spcPts val="5000"/>
              </a:lnSpc>
            </a:pPr>
            <a:endParaRPr lang="en-US" altLang="zh-CN" sz="6000" b="1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5000"/>
              </a:lnSpc>
            </a:pPr>
            <a:r>
              <a:rPr lang="en-US" altLang="zh-CN" sz="60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    Visualization 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927100" y="2254250"/>
            <a:ext cx="8382000" cy="2895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/>
          <p:nvPr/>
        </p:nvSpPr>
        <p:spPr>
          <a:xfrm>
            <a:off x="9486900" y="6883401"/>
            <a:ext cx="89768" cy="238513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165100" y="1263650"/>
            <a:ext cx="9871292" cy="5214234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Furthermore, the concept of local fluid quantities is only useful if the </a:t>
            </a:r>
          </a:p>
          <a:p>
            <a:pPr>
              <a:lnSpc>
                <a:spcPts val="3100"/>
              </a:lnSpc>
            </a:pP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scale </a:t>
            </a:r>
            <a:r>
              <a:rPr lang="en-US" altLang="zh-CN" sz="2200" i="1" dirty="0" smtClean="0">
                <a:latin typeface="Comic Sans MS" pitchFamily="18" charset="0"/>
                <a:cs typeface="Comic Sans MS" pitchFamily="18" charset="0"/>
              </a:rPr>
              <a:t>l</a:t>
            </a: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 on which they are defined is much smaller than the typical </a:t>
            </a:r>
          </a:p>
          <a:p>
            <a:pPr>
              <a:lnSpc>
                <a:spcPts val="3100"/>
              </a:lnSpc>
            </a:pP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macroscopic </a:t>
            </a:r>
            <a:r>
              <a:rPr lang="en-US" altLang="zh-CN" sz="2200" dirty="0" err="1" smtClean="0">
                <a:latin typeface="Comic Sans MS" pitchFamily="18" charset="0"/>
                <a:cs typeface="Comic Sans MS" pitchFamily="18" charset="0"/>
              </a:rPr>
              <a:t>lengthscales</a:t>
            </a: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 </a:t>
            </a:r>
            <a:r>
              <a:rPr lang="en-US" altLang="zh-CN" sz="2200" i="1" dirty="0" smtClean="0">
                <a:latin typeface="Comic Sans MS" pitchFamily="18" charset="0"/>
                <a:cs typeface="Comic Sans MS" pitchFamily="18" charset="0"/>
              </a:rPr>
              <a:t>L</a:t>
            </a: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 on which fluid properties vary. Thus to use the </a:t>
            </a:r>
          </a:p>
          <a:p>
            <a:pPr>
              <a:lnSpc>
                <a:spcPts val="3100"/>
              </a:lnSpc>
            </a:pP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equations of fluid dynamics we require</a:t>
            </a:r>
          </a:p>
          <a:p>
            <a:pPr>
              <a:lnSpc>
                <a:spcPts val="3100"/>
              </a:lnSpc>
            </a:pPr>
            <a:endParaRPr lang="en-US" altLang="zh-CN" sz="2200" dirty="0" smtClean="0"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100"/>
              </a:lnSpc>
            </a:pPr>
            <a:endParaRPr lang="en-US" altLang="zh-CN" sz="2200" dirty="0" smtClean="0"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100"/>
              </a:lnSpc>
            </a:pPr>
            <a:endParaRPr lang="en-US" altLang="zh-CN" sz="2200" dirty="0" smtClean="0"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Astrophysical circumstances are often such that strictly speaking not </a:t>
            </a:r>
          </a:p>
          <a:p>
            <a:pPr>
              <a:lnSpc>
                <a:spcPts val="3100"/>
              </a:lnSpc>
            </a:pP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all criteria are fulfilled.  </a:t>
            </a:r>
          </a:p>
          <a:p>
            <a:pPr>
              <a:lnSpc>
                <a:spcPts val="3100"/>
              </a:lnSpc>
            </a:pPr>
            <a:endParaRPr lang="en-US" altLang="zh-CN" sz="2200" dirty="0" smtClean="0"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100"/>
              </a:lnSpc>
            </a:pPr>
            <a:endParaRPr lang="en-US" altLang="zh-CN" sz="2200" dirty="0" smtClean="0"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 </a:t>
            </a:r>
          </a:p>
          <a:p>
            <a:pPr>
              <a:lnSpc>
                <a:spcPts val="3100"/>
              </a:lnSpc>
            </a:pPr>
            <a:endParaRPr lang="en-US" altLang="zh-CN" sz="2200" dirty="0" smtClean="0"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2451100" y="273050"/>
            <a:ext cx="5092741" cy="751474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5497"/>
              </a:lnSpc>
            </a:pPr>
            <a:r>
              <a:rPr lang="en-US" altLang="zh-CN" sz="40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I.</a:t>
            </a:r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4000" b="1" dirty="0" smtClean="0">
                <a:solidFill>
                  <a:srgbClr val="FFFFFF"/>
                </a:solidFill>
                <a:latin typeface="Comic Sans MS" pitchFamily="18" charset="0"/>
                <a:cs typeface="Times New Roman" pitchFamily="18" charset="0"/>
              </a:rPr>
              <a:t>What is a fluid ?</a:t>
            </a:r>
            <a:endParaRPr lang="en-US" altLang="zh-CN" sz="4000" b="1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365500" y="3016250"/>
          <a:ext cx="2818440" cy="762000"/>
        </p:xfrm>
        <a:graphic>
          <a:graphicData uri="http://schemas.openxmlformats.org/presentationml/2006/ole">
            <p:oleObj spid="_x0000_s1027" name="Equation" r:id="rId3" imgW="672840" imgH="177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" y="1263650"/>
            <a:ext cx="10079990" cy="6295390"/>
          </a:xfrm>
          <a:custGeom>
            <a:avLst/>
            <a:gdLst>
              <a:gd name="connsiteX0" fmla="*/ 0 w 10079990"/>
              <a:gd name="connsiteY0" fmla="*/ 0 h 7559040"/>
              <a:gd name="connsiteX1" fmla="*/ 10079990 w 10079990"/>
              <a:gd name="connsiteY1" fmla="*/ 0 h 7559040"/>
              <a:gd name="connsiteX2" fmla="*/ 10079990 w 10079990"/>
              <a:gd name="connsiteY2" fmla="*/ 7559040 h 7559040"/>
              <a:gd name="connsiteX3" fmla="*/ 0 w 10079990"/>
              <a:gd name="connsiteY3" fmla="*/ 7559040 h 7559040"/>
              <a:gd name="connsiteX4" fmla="*/ 0 w 10079990"/>
              <a:gd name="connsiteY4" fmla="*/ 0 h 75590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079990" h="7559040">
                <a:moveTo>
                  <a:pt x="0" y="0"/>
                </a:moveTo>
                <a:lnTo>
                  <a:pt x="10079990" y="0"/>
                </a:lnTo>
                <a:lnTo>
                  <a:pt x="10079990" y="7559040"/>
                </a:lnTo>
                <a:lnTo>
                  <a:pt x="0" y="755904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r>
              <a:rPr lang="en-US" dirty="0" smtClean="0"/>
              <a:t>re a</a:t>
            </a:r>
            <a:endParaRPr lang="zh-CN" altLang="en-US" dirty="0"/>
          </a:p>
        </p:txBody>
      </p:sp>
      <p:sp>
        <p:nvSpPr>
          <p:cNvPr id="12" name="TextBox 1"/>
          <p:cNvSpPr txBox="1"/>
          <p:nvPr/>
        </p:nvSpPr>
        <p:spPr>
          <a:xfrm>
            <a:off x="241300" y="1416050"/>
            <a:ext cx="9042397" cy="6278628"/>
          </a:xfrm>
          <a:prstGeom prst="rect">
            <a:avLst/>
          </a:prstGeom>
          <a:noFill/>
        </p:spPr>
        <p:txBody>
          <a:bodyPr wrap="square" lIns="0" tIns="0" rIns="0" bIns="45706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Fluid flow is characterized by a velocity vector field in 3-D space. </a:t>
            </a:r>
          </a:p>
          <a:p>
            <a:pPr>
              <a:lnSpc>
                <a:spcPts val="27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There are various distinct types of curves/lines commonly used when visualizing fluid motion:  </a:t>
            </a:r>
            <a:r>
              <a:rPr lang="en-US" altLang="zh-CN" sz="1600" i="1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streamlines,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 </a:t>
            </a:r>
            <a:r>
              <a:rPr lang="en-US" altLang="zh-CN" sz="1600" i="1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pathlines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 and </a:t>
            </a:r>
            <a:r>
              <a:rPr lang="en-US" altLang="zh-CN" sz="1600" i="1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streaklines. </a:t>
            </a:r>
          </a:p>
          <a:p>
            <a:pPr>
              <a:lnSpc>
                <a:spcPts val="27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27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These only differ when the flow changes in time, </a:t>
            </a:r>
            <a:r>
              <a:rPr lang="en-US" altLang="zh-CN" sz="1600" dirty="0" err="1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ie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. when the flow is not </a:t>
            </a:r>
            <a:r>
              <a:rPr lang="en-US" altLang="zh-CN" sz="1600" i="1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steady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 !  If the flow is not steady, streamlines and streaklines will change.</a:t>
            </a:r>
          </a:p>
          <a:p>
            <a:pPr>
              <a:lnSpc>
                <a:spcPts val="2700"/>
              </a:lnSpc>
            </a:pPr>
            <a:endParaRPr lang="en-US" altLang="zh-CN" sz="2000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 marL="457200" indent="-457200">
              <a:lnSpc>
                <a:spcPts val="2700"/>
              </a:lnSpc>
              <a:buAutoNum type="arabicParenR"/>
            </a:pPr>
            <a:r>
              <a:rPr lang="en-US" altLang="zh-CN" sz="3000" b="1" dirty="0" smtClean="0">
                <a:solidFill>
                  <a:srgbClr val="002060"/>
                </a:solidFill>
                <a:latin typeface="Comic Sans MS" pitchFamily="18" charset="0"/>
                <a:cs typeface="Comic Sans MS" pitchFamily="18" charset="0"/>
              </a:rPr>
              <a:t>Streamlines</a:t>
            </a:r>
          </a:p>
          <a:p>
            <a:pPr marL="457200" indent="-457200">
              <a:lnSpc>
                <a:spcPts val="2700"/>
              </a:lnSpc>
            </a:pPr>
            <a:r>
              <a:rPr lang="en-US" altLang="zh-CN" sz="20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      </a:t>
            </a:r>
          </a:p>
          <a:p>
            <a:pPr marL="457200" indent="-457200">
              <a:lnSpc>
                <a:spcPts val="2700"/>
              </a:lnSpc>
            </a:pPr>
            <a:r>
              <a:rPr lang="en-US" altLang="zh-CN" sz="20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    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Family of curves that are instantaneously tangent to the velocity</a:t>
            </a:r>
          </a:p>
          <a:p>
            <a:pPr marL="457200" indent="-457200">
              <a:lnSpc>
                <a:spcPts val="27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      vector     .   They show the direction a fluid element will travel at </a:t>
            </a:r>
          </a:p>
          <a:p>
            <a:pPr marL="457200" indent="-457200">
              <a:lnSpc>
                <a:spcPts val="27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      any point in time. </a:t>
            </a:r>
          </a:p>
          <a:p>
            <a:pPr marL="457200" indent="-457200">
              <a:lnSpc>
                <a:spcPts val="27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 marL="457200" indent="-457200">
              <a:lnSpc>
                <a:spcPts val="27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       If we parameterize one particular streamline             , with                             ,</a:t>
            </a:r>
          </a:p>
          <a:p>
            <a:pPr marL="457200" indent="-457200">
              <a:lnSpc>
                <a:spcPts val="27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       then  streamlines are defined as                        </a:t>
            </a:r>
          </a:p>
          <a:p>
            <a:pPr marL="457200" indent="-457200">
              <a:lnSpc>
                <a:spcPts val="2700"/>
              </a:lnSpc>
            </a:pPr>
            <a:endParaRPr lang="en-US" altLang="zh-CN" sz="2000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 marL="457200" indent="-457200">
              <a:lnSpc>
                <a:spcPts val="2700"/>
              </a:lnSpc>
            </a:pPr>
            <a:endParaRPr lang="en-US" altLang="zh-CN" sz="2000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 marL="457200" indent="-457200">
              <a:lnSpc>
                <a:spcPts val="2700"/>
              </a:lnSpc>
            </a:pPr>
            <a:r>
              <a:rPr lang="en-US" altLang="zh-CN" sz="20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        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469900" y="120650"/>
            <a:ext cx="9331081" cy="1174666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4397"/>
              </a:lnSpc>
            </a:pPr>
            <a:r>
              <a:rPr lang="en-US" altLang="zh-CN" sz="32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             </a:t>
            </a:r>
            <a:r>
              <a:rPr lang="en-US" altLang="zh-CN" sz="40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Flow Visualization: </a:t>
            </a:r>
          </a:p>
          <a:p>
            <a:pPr>
              <a:lnSpc>
                <a:spcPts val="4397"/>
              </a:lnSpc>
            </a:pPr>
            <a:r>
              <a:rPr lang="en-US" altLang="zh-CN" sz="40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 Streamlines, Pathlines &amp; Streaklines</a:t>
            </a:r>
          </a:p>
        </p:txBody>
      </p:sp>
      <p:graphicFrame>
        <p:nvGraphicFramePr>
          <p:cNvPr id="113667" name="Object 3"/>
          <p:cNvGraphicFramePr>
            <a:graphicFrameLocks noChangeAspect="1"/>
          </p:cNvGraphicFramePr>
          <p:nvPr/>
        </p:nvGraphicFramePr>
        <p:xfrm>
          <a:off x="1308100" y="4845050"/>
          <a:ext cx="250825" cy="352425"/>
        </p:xfrm>
        <a:graphic>
          <a:graphicData uri="http://schemas.openxmlformats.org/presentationml/2006/ole">
            <p:oleObj spid="_x0000_s114690" name="Equation" r:id="rId3" imgW="126720" imgH="177480" progId="Equation.DSMT4">
              <p:embed/>
            </p:oleObj>
          </a:graphicData>
        </a:graphic>
      </p:graphicFrame>
      <p:graphicFrame>
        <p:nvGraphicFramePr>
          <p:cNvPr id="114694" name="Object 6"/>
          <p:cNvGraphicFramePr>
            <a:graphicFrameLocks noChangeAspect="1"/>
          </p:cNvGraphicFramePr>
          <p:nvPr/>
        </p:nvGraphicFramePr>
        <p:xfrm>
          <a:off x="4965700" y="5835650"/>
          <a:ext cx="833438" cy="423862"/>
        </p:xfrm>
        <a:graphic>
          <a:graphicData uri="http://schemas.openxmlformats.org/presentationml/2006/ole">
            <p:oleObj spid="_x0000_s114694" name="Equation" r:id="rId4" imgW="330120" imgH="253800" progId="Equation.DSMT4">
              <p:embed/>
            </p:oleObj>
          </a:graphicData>
        </a:graphic>
      </p:graphicFrame>
      <p:graphicFrame>
        <p:nvGraphicFramePr>
          <p:cNvPr id="114695" name="Object 7"/>
          <p:cNvGraphicFramePr>
            <a:graphicFrameLocks noChangeAspect="1"/>
          </p:cNvGraphicFramePr>
          <p:nvPr/>
        </p:nvGraphicFramePr>
        <p:xfrm>
          <a:off x="6261100" y="5835650"/>
          <a:ext cx="1793875" cy="422275"/>
        </p:xfrm>
        <a:graphic>
          <a:graphicData uri="http://schemas.openxmlformats.org/presentationml/2006/ole">
            <p:oleObj spid="_x0000_s114695" name="Equation" r:id="rId5" imgW="711000" imgH="253800" progId="Equation.DSMT4">
              <p:embed/>
            </p:oleObj>
          </a:graphicData>
        </a:graphic>
      </p:graphicFrame>
      <p:graphicFrame>
        <p:nvGraphicFramePr>
          <p:cNvPr id="114696" name="Object 8"/>
          <p:cNvGraphicFramePr>
            <a:graphicFrameLocks noChangeAspect="1"/>
          </p:cNvGraphicFramePr>
          <p:nvPr/>
        </p:nvGraphicFramePr>
        <p:xfrm>
          <a:off x="3717925" y="6507163"/>
          <a:ext cx="2982913" cy="942975"/>
        </p:xfrm>
        <a:graphic>
          <a:graphicData uri="http://schemas.openxmlformats.org/presentationml/2006/ole">
            <p:oleObj spid="_x0000_s114696" name="Equation" r:id="rId6" imgW="901440" imgH="431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" y="1263650"/>
            <a:ext cx="10079990" cy="6295390"/>
          </a:xfrm>
          <a:custGeom>
            <a:avLst/>
            <a:gdLst>
              <a:gd name="connsiteX0" fmla="*/ 0 w 10079990"/>
              <a:gd name="connsiteY0" fmla="*/ 0 h 7559040"/>
              <a:gd name="connsiteX1" fmla="*/ 10079990 w 10079990"/>
              <a:gd name="connsiteY1" fmla="*/ 0 h 7559040"/>
              <a:gd name="connsiteX2" fmla="*/ 10079990 w 10079990"/>
              <a:gd name="connsiteY2" fmla="*/ 7559040 h 7559040"/>
              <a:gd name="connsiteX3" fmla="*/ 0 w 10079990"/>
              <a:gd name="connsiteY3" fmla="*/ 7559040 h 7559040"/>
              <a:gd name="connsiteX4" fmla="*/ 0 w 10079990"/>
              <a:gd name="connsiteY4" fmla="*/ 0 h 75590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079990" h="7559040">
                <a:moveTo>
                  <a:pt x="0" y="0"/>
                </a:moveTo>
                <a:lnTo>
                  <a:pt x="10079990" y="0"/>
                </a:lnTo>
                <a:lnTo>
                  <a:pt x="10079990" y="7559040"/>
                </a:lnTo>
                <a:lnTo>
                  <a:pt x="0" y="755904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r>
              <a:rPr lang="en-US" dirty="0" smtClean="0"/>
              <a:t>re a</a:t>
            </a:r>
            <a:endParaRPr lang="zh-CN" altLang="en-US" dirty="0"/>
          </a:p>
        </p:txBody>
      </p:sp>
      <p:pic>
        <p:nvPicPr>
          <p:cNvPr id="19" name="Picture 18" descr="Streamlin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94300" y="4083050"/>
            <a:ext cx="4368800" cy="3276600"/>
          </a:xfrm>
          <a:prstGeom prst="rect">
            <a:avLst/>
          </a:prstGeom>
        </p:spPr>
      </p:pic>
      <p:sp>
        <p:nvSpPr>
          <p:cNvPr id="12" name="TextBox 1"/>
          <p:cNvSpPr txBox="1"/>
          <p:nvPr/>
        </p:nvSpPr>
        <p:spPr>
          <a:xfrm>
            <a:off x="241300" y="1416050"/>
            <a:ext cx="9042397" cy="4547385"/>
          </a:xfrm>
          <a:prstGeom prst="rect">
            <a:avLst/>
          </a:prstGeom>
          <a:noFill/>
        </p:spPr>
        <p:txBody>
          <a:bodyPr wrap="square" lIns="0" tIns="0" rIns="0" bIns="45706" rtlCol="0">
            <a:spAutoFit/>
          </a:bodyPr>
          <a:lstStyle/>
          <a:p>
            <a:pPr marL="457200" indent="-457200">
              <a:lnSpc>
                <a:spcPts val="2700"/>
              </a:lnSpc>
            </a:pPr>
            <a:r>
              <a:rPr lang="en-US" altLang="zh-CN" sz="2000" b="1" dirty="0" smtClean="0">
                <a:solidFill>
                  <a:srgbClr val="002060"/>
                </a:solidFill>
                <a:latin typeface="Comic Sans MS" pitchFamily="18" charset="0"/>
                <a:cs typeface="Comic Sans MS" pitchFamily="18" charset="0"/>
              </a:rPr>
              <a:t>  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Definition Streamlines:</a:t>
            </a:r>
          </a:p>
          <a:p>
            <a:pPr marL="457200" indent="-457200">
              <a:lnSpc>
                <a:spcPts val="27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 marL="457200" indent="-457200">
              <a:lnSpc>
                <a:spcPts val="27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 marL="457200" indent="-457200">
              <a:lnSpc>
                <a:spcPts val="27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      </a:t>
            </a:r>
          </a:p>
          <a:p>
            <a:pPr marL="457200" indent="-457200">
              <a:lnSpc>
                <a:spcPts val="27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      If the components of the </a:t>
            </a:r>
          </a:p>
          <a:p>
            <a:pPr marL="457200" indent="-457200">
              <a:lnSpc>
                <a:spcPts val="27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      streamline can be written as</a:t>
            </a:r>
          </a:p>
          <a:p>
            <a:pPr marL="457200" indent="-457200">
              <a:lnSpc>
                <a:spcPts val="27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 marL="457200" indent="-457200">
              <a:lnSpc>
                <a:spcPts val="27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  </a:t>
            </a:r>
          </a:p>
          <a:p>
            <a:pPr marL="457200" indent="-457200">
              <a:lnSpc>
                <a:spcPts val="27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       and </a:t>
            </a:r>
          </a:p>
          <a:p>
            <a:pPr marL="457200" indent="-457200">
              <a:lnSpc>
                <a:spcPts val="27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 marL="457200" indent="-457200">
              <a:lnSpc>
                <a:spcPts val="27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 marL="457200" indent="-457200">
              <a:lnSpc>
                <a:spcPts val="27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 marL="457200" indent="-457200">
              <a:lnSpc>
                <a:spcPts val="27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      then 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2222500" y="120650"/>
            <a:ext cx="5681042" cy="1174666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4397"/>
              </a:lnSpc>
            </a:pPr>
            <a:r>
              <a:rPr lang="en-US" altLang="zh-CN" sz="32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    </a:t>
            </a:r>
            <a:r>
              <a:rPr lang="en-US" altLang="zh-CN" sz="40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Flow Visualization: </a:t>
            </a:r>
          </a:p>
          <a:p>
            <a:pPr>
              <a:lnSpc>
                <a:spcPts val="4397"/>
              </a:lnSpc>
            </a:pPr>
            <a:r>
              <a:rPr lang="en-US" altLang="zh-CN" sz="40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      Streamlines </a:t>
            </a:r>
          </a:p>
        </p:txBody>
      </p:sp>
      <p:graphicFrame>
        <p:nvGraphicFramePr>
          <p:cNvPr id="113667" name="Object 3"/>
          <p:cNvGraphicFramePr>
            <a:graphicFrameLocks noChangeAspect="1"/>
          </p:cNvGraphicFramePr>
          <p:nvPr/>
        </p:nvGraphicFramePr>
        <p:xfrm>
          <a:off x="1384300" y="4997450"/>
          <a:ext cx="1954212" cy="479425"/>
        </p:xfrm>
        <a:graphic>
          <a:graphicData uri="http://schemas.openxmlformats.org/presentationml/2006/ole">
            <p:oleObj spid="_x0000_s116738" name="Equation" r:id="rId4" imgW="990360" imgH="241200" progId="Equation.DSMT4">
              <p:embed/>
            </p:oleObj>
          </a:graphicData>
        </a:graphic>
      </p:graphicFrame>
      <p:graphicFrame>
        <p:nvGraphicFramePr>
          <p:cNvPr id="114691" name="Object 3"/>
          <p:cNvGraphicFramePr>
            <a:graphicFrameLocks noChangeAspect="1"/>
          </p:cNvGraphicFramePr>
          <p:nvPr/>
        </p:nvGraphicFramePr>
        <p:xfrm>
          <a:off x="1079500" y="4387850"/>
          <a:ext cx="3048000" cy="477837"/>
        </p:xfrm>
        <a:graphic>
          <a:graphicData uri="http://schemas.openxmlformats.org/presentationml/2006/ole">
            <p:oleObj spid="_x0000_s116739" name="Equation" r:id="rId5" imgW="1015920" imgH="241200" progId="Equation.DSMT4">
              <p:embed/>
            </p:oleObj>
          </a:graphicData>
        </a:graphic>
      </p:graphicFrame>
      <p:graphicFrame>
        <p:nvGraphicFramePr>
          <p:cNvPr id="114692" name="Object 4"/>
          <p:cNvGraphicFramePr>
            <a:graphicFrameLocks noChangeAspect="1"/>
          </p:cNvGraphicFramePr>
          <p:nvPr/>
        </p:nvGraphicFramePr>
        <p:xfrm>
          <a:off x="1384300" y="6216650"/>
          <a:ext cx="2590800" cy="879475"/>
        </p:xfrm>
        <a:graphic>
          <a:graphicData uri="http://schemas.openxmlformats.org/presentationml/2006/ole">
            <p:oleObj spid="_x0000_s116740" name="Equation" r:id="rId6" imgW="863280" imgH="444240" progId="Equation.DSMT4">
              <p:embed/>
            </p:oleObj>
          </a:graphicData>
        </a:graphic>
      </p:graphicFrame>
      <p:pic>
        <p:nvPicPr>
          <p:cNvPr id="16" name="Picture 15" descr="800px-Streamlines_and_streamtube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46700" y="1644650"/>
            <a:ext cx="4165600" cy="218694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194300" y="1492250"/>
            <a:ext cx="4419600" cy="25146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6741" name="Object 5"/>
          <p:cNvGraphicFramePr>
            <a:graphicFrameLocks noChangeAspect="1"/>
          </p:cNvGraphicFramePr>
          <p:nvPr/>
        </p:nvGraphicFramePr>
        <p:xfrm>
          <a:off x="1327150" y="3536950"/>
          <a:ext cx="2286000" cy="503238"/>
        </p:xfrm>
        <a:graphic>
          <a:graphicData uri="http://schemas.openxmlformats.org/presentationml/2006/ole">
            <p:oleObj spid="_x0000_s116741" name="Equation" r:id="rId8" imgW="761760" imgH="253800" progId="Equation.DSMT4">
              <p:embed/>
            </p:oleObj>
          </a:graphicData>
        </a:graphic>
      </p:graphicFrame>
      <p:sp>
        <p:nvSpPr>
          <p:cNvPr id="13" name="Rectangle 12"/>
          <p:cNvSpPr/>
          <p:nvPr/>
        </p:nvSpPr>
        <p:spPr>
          <a:xfrm>
            <a:off x="774700" y="6064250"/>
            <a:ext cx="3581400" cy="10668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"/>
          <p:cNvSpPr txBox="1"/>
          <p:nvPr/>
        </p:nvSpPr>
        <p:spPr>
          <a:xfrm>
            <a:off x="5270500" y="1568450"/>
            <a:ext cx="9042397" cy="738650"/>
          </a:xfrm>
          <a:prstGeom prst="rect">
            <a:avLst/>
          </a:prstGeom>
          <a:noFill/>
        </p:spPr>
        <p:txBody>
          <a:bodyPr wrap="square" lIns="0" tIns="0" rIns="0" bIns="45706" rtlCol="0">
            <a:spAutoFit/>
          </a:bodyPr>
          <a:lstStyle/>
          <a:p>
            <a:pPr marL="457200" indent="-457200">
              <a:lnSpc>
                <a:spcPts val="2700"/>
              </a:lnSpc>
            </a:pPr>
            <a:r>
              <a:rPr lang="en-US" altLang="zh-CN" sz="14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Illustrations of streamlines … </a:t>
            </a:r>
          </a:p>
          <a:p>
            <a:pPr marL="457200" indent="-457200">
              <a:lnSpc>
                <a:spcPts val="2700"/>
              </a:lnSpc>
            </a:pPr>
            <a:endParaRPr lang="en-US" altLang="zh-CN" sz="2000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94300" y="4083050"/>
            <a:ext cx="4419600" cy="32766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6743" name="Object 7"/>
          <p:cNvGraphicFramePr>
            <a:graphicFrameLocks noChangeAspect="1"/>
          </p:cNvGraphicFramePr>
          <p:nvPr/>
        </p:nvGraphicFramePr>
        <p:xfrm>
          <a:off x="1079500" y="1797050"/>
          <a:ext cx="2982913" cy="942975"/>
        </p:xfrm>
        <a:graphic>
          <a:graphicData uri="http://schemas.openxmlformats.org/presentationml/2006/ole">
            <p:oleObj spid="_x0000_s116743" name="Equation" r:id="rId9" imgW="901440" imgH="431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" y="1263650"/>
            <a:ext cx="10079990" cy="6295390"/>
          </a:xfrm>
          <a:custGeom>
            <a:avLst/>
            <a:gdLst>
              <a:gd name="connsiteX0" fmla="*/ 0 w 10079990"/>
              <a:gd name="connsiteY0" fmla="*/ 0 h 7559040"/>
              <a:gd name="connsiteX1" fmla="*/ 10079990 w 10079990"/>
              <a:gd name="connsiteY1" fmla="*/ 0 h 7559040"/>
              <a:gd name="connsiteX2" fmla="*/ 10079990 w 10079990"/>
              <a:gd name="connsiteY2" fmla="*/ 7559040 h 7559040"/>
              <a:gd name="connsiteX3" fmla="*/ 0 w 10079990"/>
              <a:gd name="connsiteY3" fmla="*/ 7559040 h 7559040"/>
              <a:gd name="connsiteX4" fmla="*/ 0 w 10079990"/>
              <a:gd name="connsiteY4" fmla="*/ 0 h 75590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079990" h="7559040">
                <a:moveTo>
                  <a:pt x="0" y="0"/>
                </a:moveTo>
                <a:lnTo>
                  <a:pt x="10079990" y="0"/>
                </a:lnTo>
                <a:lnTo>
                  <a:pt x="10079990" y="7559040"/>
                </a:lnTo>
                <a:lnTo>
                  <a:pt x="0" y="755904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r>
              <a:rPr lang="en-US" dirty="0" smtClean="0"/>
              <a:t>re a</a:t>
            </a:r>
            <a:endParaRPr lang="zh-CN" altLang="en-US" dirty="0"/>
          </a:p>
        </p:txBody>
      </p:sp>
      <p:sp>
        <p:nvSpPr>
          <p:cNvPr id="12" name="TextBox 1"/>
          <p:cNvSpPr txBox="1"/>
          <p:nvPr/>
        </p:nvSpPr>
        <p:spPr>
          <a:xfrm>
            <a:off x="241300" y="1035050"/>
            <a:ext cx="9042397" cy="7317374"/>
          </a:xfrm>
          <a:prstGeom prst="rect">
            <a:avLst/>
          </a:prstGeom>
          <a:noFill/>
        </p:spPr>
        <p:txBody>
          <a:bodyPr wrap="square" lIns="0" tIns="0" rIns="0" bIns="45706" rtlCol="0">
            <a:spAutoFit/>
          </a:bodyPr>
          <a:lstStyle/>
          <a:p>
            <a:pPr>
              <a:lnSpc>
                <a:spcPts val="2700"/>
              </a:lnSpc>
            </a:pPr>
            <a:endParaRPr lang="en-US" altLang="zh-CN" sz="2000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 marL="457200" indent="-457200">
              <a:lnSpc>
                <a:spcPts val="2700"/>
              </a:lnSpc>
            </a:pPr>
            <a:r>
              <a:rPr lang="en-US" altLang="zh-CN" sz="2000" b="1" dirty="0" smtClean="0">
                <a:solidFill>
                  <a:srgbClr val="002060"/>
                </a:solidFill>
                <a:latin typeface="Comic Sans MS" pitchFamily="18" charset="0"/>
                <a:cs typeface="Comic Sans MS" pitchFamily="18" charset="0"/>
              </a:rPr>
              <a:t>2</a:t>
            </a:r>
            <a:r>
              <a:rPr lang="en-US" altLang="zh-CN" sz="3000" b="1" dirty="0" smtClean="0">
                <a:solidFill>
                  <a:srgbClr val="002060"/>
                </a:solidFill>
                <a:latin typeface="Comic Sans MS" pitchFamily="18" charset="0"/>
                <a:cs typeface="Comic Sans MS" pitchFamily="18" charset="0"/>
              </a:rPr>
              <a:t>) Pathlines</a:t>
            </a:r>
          </a:p>
          <a:p>
            <a:pPr marL="457200" indent="-457200">
              <a:lnSpc>
                <a:spcPts val="2700"/>
              </a:lnSpc>
            </a:pPr>
            <a:r>
              <a:rPr lang="en-US" altLang="zh-CN" sz="2000" dirty="0" smtClean="0">
                <a:solidFill>
                  <a:srgbClr val="000000"/>
                </a:solidFill>
                <a:latin typeface="Comic Sans MS" pitchFamily="66" charset="0"/>
                <a:cs typeface="Comic Sans MS" pitchFamily="18" charset="0"/>
              </a:rPr>
              <a:t>      </a:t>
            </a:r>
          </a:p>
          <a:p>
            <a:pPr marL="457200" indent="-457200">
              <a:lnSpc>
                <a:spcPts val="2700"/>
              </a:lnSpc>
            </a:pP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      </a:t>
            </a:r>
            <a:r>
              <a:rPr lang="en-US" sz="1600" dirty="0" smtClean="0">
                <a:solidFill>
                  <a:srgbClr val="000000"/>
                </a:solidFill>
                <a:latin typeface="Comic Sans MS" pitchFamily="66" charset="0"/>
              </a:rPr>
              <a:t>Pathlines </a:t>
            </a:r>
            <a:r>
              <a:rPr lang="en-US" sz="1600" dirty="0" smtClean="0">
                <a:solidFill>
                  <a:schemeClr val="bg1"/>
                </a:solidFill>
                <a:latin typeface="Comic Sans MS" pitchFamily="66" charset="0"/>
              </a:rPr>
              <a:t>are the trajectories that individual fluid particles follow. These can be thought of as a "recording" of the path a fluid element in the flow takes over a certain period. </a:t>
            </a:r>
          </a:p>
          <a:p>
            <a:pPr marL="457200" indent="-457200">
              <a:lnSpc>
                <a:spcPts val="2700"/>
              </a:lnSpc>
            </a:pPr>
            <a:endParaRPr lang="en-US" sz="16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457200" indent="-457200">
              <a:lnSpc>
                <a:spcPts val="2700"/>
              </a:lnSpc>
            </a:pPr>
            <a:r>
              <a:rPr lang="en-US" sz="1600" dirty="0" smtClean="0">
                <a:solidFill>
                  <a:schemeClr val="bg1"/>
                </a:solidFill>
                <a:latin typeface="Comic Sans MS" pitchFamily="66" charset="0"/>
              </a:rPr>
              <a:t>      The direction the path takes will be </a:t>
            </a:r>
          </a:p>
          <a:p>
            <a:pPr marL="457200" indent="-457200">
              <a:lnSpc>
                <a:spcPts val="2700"/>
              </a:lnSpc>
            </a:pPr>
            <a:r>
              <a:rPr lang="en-US" sz="1600" dirty="0" smtClean="0">
                <a:solidFill>
                  <a:schemeClr val="bg1"/>
                </a:solidFill>
                <a:latin typeface="Comic Sans MS" pitchFamily="66" charset="0"/>
              </a:rPr>
              <a:t>      determined by the streamlines of </a:t>
            </a:r>
          </a:p>
          <a:p>
            <a:pPr marL="457200" indent="-457200">
              <a:lnSpc>
                <a:spcPts val="2700"/>
              </a:lnSpc>
            </a:pPr>
            <a:r>
              <a:rPr lang="en-US" sz="1600" dirty="0" smtClean="0">
                <a:solidFill>
                  <a:schemeClr val="bg1"/>
                </a:solidFill>
                <a:latin typeface="Comic Sans MS" pitchFamily="66" charset="0"/>
              </a:rPr>
              <a:t>      the fluid at each moment in time.</a:t>
            </a:r>
            <a:endParaRPr lang="en-US" altLang="zh-CN" sz="1600" dirty="0" smtClean="0">
              <a:solidFill>
                <a:schemeClr val="bg1"/>
              </a:solidFill>
              <a:latin typeface="Comic Sans MS" pitchFamily="66" charset="0"/>
              <a:cs typeface="Comic Sans MS" pitchFamily="18" charset="0"/>
            </a:endParaRPr>
          </a:p>
          <a:p>
            <a:pPr marL="457200" indent="-457200">
              <a:lnSpc>
                <a:spcPts val="27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      </a:t>
            </a:r>
          </a:p>
          <a:p>
            <a:pPr marL="457200" indent="-457200">
              <a:lnSpc>
                <a:spcPts val="27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      Pathlines           are defined by</a:t>
            </a:r>
          </a:p>
          <a:p>
            <a:pPr marL="457200" indent="-457200">
              <a:lnSpc>
                <a:spcPts val="27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 marL="457200" indent="-457200">
              <a:lnSpc>
                <a:spcPts val="27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 marL="457200" indent="-457200">
              <a:lnSpc>
                <a:spcPts val="27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 marL="457200" indent="-457200">
              <a:lnSpc>
                <a:spcPts val="27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 marL="457200" indent="-457200">
              <a:lnSpc>
                <a:spcPts val="27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      </a:t>
            </a:r>
          </a:p>
          <a:p>
            <a:pPr marL="457200" indent="-457200">
              <a:lnSpc>
                <a:spcPts val="27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       where the suffix P indicates we are following the path of particle P.  Note that at location     the curve is parallel to velocity vector      , where the velocity vector       is evaluated at location      at time t.        </a:t>
            </a:r>
          </a:p>
          <a:p>
            <a:pPr marL="457200" indent="-457200">
              <a:lnSpc>
                <a:spcPts val="27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      </a:t>
            </a:r>
          </a:p>
          <a:p>
            <a:pPr>
              <a:lnSpc>
                <a:spcPts val="2700"/>
              </a:lnSpc>
            </a:pPr>
            <a:r>
              <a:rPr lang="en-US" altLang="zh-CN" sz="1600" b="1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  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 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2222500" y="120650"/>
            <a:ext cx="5660204" cy="1174666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4397"/>
              </a:lnSpc>
            </a:pPr>
            <a:r>
              <a:rPr lang="en-US" altLang="zh-CN" sz="32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    </a:t>
            </a:r>
            <a:r>
              <a:rPr lang="en-US" altLang="zh-CN" sz="40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Flow Visualization: </a:t>
            </a:r>
          </a:p>
          <a:p>
            <a:pPr>
              <a:lnSpc>
                <a:spcPts val="4397"/>
              </a:lnSpc>
            </a:pPr>
            <a:r>
              <a:rPr lang="en-US" altLang="zh-CN" sz="40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        Pathlines </a:t>
            </a:r>
          </a:p>
        </p:txBody>
      </p:sp>
      <p:pic>
        <p:nvPicPr>
          <p:cNvPr id="10" name="Picture 9" descr="StreamPathDiff_Pathlin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7700" y="2787650"/>
            <a:ext cx="3810000" cy="365838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727700" y="2787650"/>
            <a:ext cx="3810000" cy="36576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5717" name="Object 5"/>
          <p:cNvGraphicFramePr>
            <a:graphicFrameLocks noChangeAspect="1"/>
          </p:cNvGraphicFramePr>
          <p:nvPr/>
        </p:nvGraphicFramePr>
        <p:xfrm>
          <a:off x="1460500" y="4387850"/>
          <a:ext cx="628650" cy="503238"/>
        </p:xfrm>
        <a:graphic>
          <a:graphicData uri="http://schemas.openxmlformats.org/presentationml/2006/ole">
            <p:oleObj spid="_x0000_s115717" name="Equation" r:id="rId4" imgW="317160" imgH="253800" progId="Equation.DSMT4">
              <p:embed/>
            </p:oleObj>
          </a:graphicData>
        </a:graphic>
      </p:graphicFrame>
      <p:graphicFrame>
        <p:nvGraphicFramePr>
          <p:cNvPr id="115718" name="Object 6"/>
          <p:cNvGraphicFramePr>
            <a:graphicFrameLocks noChangeAspect="1"/>
          </p:cNvGraphicFramePr>
          <p:nvPr/>
        </p:nvGraphicFramePr>
        <p:xfrm>
          <a:off x="1689100" y="4997450"/>
          <a:ext cx="1707004" cy="1349375"/>
        </p:xfrm>
        <a:graphic>
          <a:graphicData uri="http://schemas.openxmlformats.org/presentationml/2006/ole">
            <p:oleObj spid="_x0000_s115718" name="Equation" r:id="rId5" imgW="901440" imgH="711000" progId="Equation.DSMT4">
              <p:embed/>
            </p:oleObj>
          </a:graphicData>
        </a:graphic>
      </p:graphicFrame>
      <p:graphicFrame>
        <p:nvGraphicFramePr>
          <p:cNvPr id="115719" name="Object 7"/>
          <p:cNvGraphicFramePr>
            <a:graphicFrameLocks noChangeAspect="1"/>
          </p:cNvGraphicFramePr>
          <p:nvPr/>
        </p:nvGraphicFramePr>
        <p:xfrm>
          <a:off x="4356100" y="6750050"/>
          <a:ext cx="301625" cy="503238"/>
        </p:xfrm>
        <a:graphic>
          <a:graphicData uri="http://schemas.openxmlformats.org/presentationml/2006/ole">
            <p:oleObj spid="_x0000_s115719" name="Equation" r:id="rId6" imgW="152280" imgH="253800" progId="Equation.DSMT4">
              <p:embed/>
            </p:oleObj>
          </a:graphicData>
        </a:graphic>
      </p:graphicFrame>
      <p:graphicFrame>
        <p:nvGraphicFramePr>
          <p:cNvPr id="115720" name="Object 8"/>
          <p:cNvGraphicFramePr>
            <a:graphicFrameLocks noChangeAspect="1"/>
          </p:cNvGraphicFramePr>
          <p:nvPr/>
        </p:nvGraphicFramePr>
        <p:xfrm>
          <a:off x="7251700" y="6902450"/>
          <a:ext cx="250825" cy="352425"/>
        </p:xfrm>
        <a:graphic>
          <a:graphicData uri="http://schemas.openxmlformats.org/presentationml/2006/ole">
            <p:oleObj spid="_x0000_s115720" name="Equation" r:id="rId7" imgW="126720" imgH="177480" progId="Equation.DSMT4">
              <p:embed/>
            </p:oleObj>
          </a:graphicData>
        </a:graphic>
      </p:graphicFrame>
      <p:graphicFrame>
        <p:nvGraphicFramePr>
          <p:cNvPr id="115721" name="Object 9"/>
          <p:cNvGraphicFramePr>
            <a:graphicFrameLocks noChangeAspect="1"/>
          </p:cNvGraphicFramePr>
          <p:nvPr/>
        </p:nvGraphicFramePr>
        <p:xfrm>
          <a:off x="1460500" y="7053262"/>
          <a:ext cx="301625" cy="503238"/>
        </p:xfrm>
        <a:graphic>
          <a:graphicData uri="http://schemas.openxmlformats.org/presentationml/2006/ole">
            <p:oleObj spid="_x0000_s115721" name="Equation" r:id="rId8" imgW="152280" imgH="253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" y="1263650"/>
            <a:ext cx="10079990" cy="6295390"/>
          </a:xfrm>
          <a:custGeom>
            <a:avLst/>
            <a:gdLst>
              <a:gd name="connsiteX0" fmla="*/ 0 w 10079990"/>
              <a:gd name="connsiteY0" fmla="*/ 0 h 7559040"/>
              <a:gd name="connsiteX1" fmla="*/ 10079990 w 10079990"/>
              <a:gd name="connsiteY1" fmla="*/ 0 h 7559040"/>
              <a:gd name="connsiteX2" fmla="*/ 10079990 w 10079990"/>
              <a:gd name="connsiteY2" fmla="*/ 7559040 h 7559040"/>
              <a:gd name="connsiteX3" fmla="*/ 0 w 10079990"/>
              <a:gd name="connsiteY3" fmla="*/ 7559040 h 7559040"/>
              <a:gd name="connsiteX4" fmla="*/ 0 w 10079990"/>
              <a:gd name="connsiteY4" fmla="*/ 0 h 75590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079990" h="7559040">
                <a:moveTo>
                  <a:pt x="0" y="0"/>
                </a:moveTo>
                <a:lnTo>
                  <a:pt x="10079990" y="0"/>
                </a:lnTo>
                <a:lnTo>
                  <a:pt x="10079990" y="7559040"/>
                </a:lnTo>
                <a:lnTo>
                  <a:pt x="0" y="755904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r>
              <a:rPr lang="en-US" dirty="0" smtClean="0"/>
              <a:t>re a</a:t>
            </a:r>
            <a:endParaRPr lang="zh-CN" altLang="en-US" dirty="0"/>
          </a:p>
        </p:txBody>
      </p:sp>
      <p:sp>
        <p:nvSpPr>
          <p:cNvPr id="12" name="TextBox 1"/>
          <p:cNvSpPr txBox="1"/>
          <p:nvPr/>
        </p:nvSpPr>
        <p:spPr>
          <a:xfrm>
            <a:off x="0" y="1035050"/>
            <a:ext cx="11214100" cy="6971125"/>
          </a:xfrm>
          <a:prstGeom prst="rect">
            <a:avLst/>
          </a:prstGeom>
          <a:noFill/>
        </p:spPr>
        <p:txBody>
          <a:bodyPr wrap="square" lIns="0" tIns="0" rIns="0" bIns="45706" rtlCol="0">
            <a:spAutoFit/>
          </a:bodyPr>
          <a:lstStyle/>
          <a:p>
            <a:pPr>
              <a:lnSpc>
                <a:spcPts val="2700"/>
              </a:lnSpc>
            </a:pPr>
            <a:endParaRPr lang="en-US" altLang="zh-CN" sz="2000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 marL="457200" indent="-457200">
              <a:lnSpc>
                <a:spcPts val="2700"/>
              </a:lnSpc>
            </a:pPr>
            <a:r>
              <a:rPr lang="en-US" altLang="zh-CN" sz="2000" b="1" dirty="0" smtClean="0">
                <a:solidFill>
                  <a:srgbClr val="002060"/>
                </a:solidFill>
                <a:latin typeface="Comic Sans MS" pitchFamily="18" charset="0"/>
                <a:cs typeface="Comic Sans MS" pitchFamily="18" charset="0"/>
              </a:rPr>
              <a:t>3)  </a:t>
            </a:r>
            <a:r>
              <a:rPr lang="en-US" altLang="zh-CN" sz="3000" b="1" dirty="0" smtClean="0">
                <a:solidFill>
                  <a:srgbClr val="002060"/>
                </a:solidFill>
                <a:latin typeface="Comic Sans MS" pitchFamily="18" charset="0"/>
                <a:cs typeface="Comic Sans MS" pitchFamily="18" charset="0"/>
              </a:rPr>
              <a:t>Streaklines</a:t>
            </a:r>
          </a:p>
          <a:p>
            <a:pPr marL="457200" indent="-457200">
              <a:lnSpc>
                <a:spcPts val="2700"/>
              </a:lnSpc>
            </a:pPr>
            <a:r>
              <a:rPr lang="en-US" altLang="zh-CN" sz="2000" dirty="0" smtClean="0">
                <a:solidFill>
                  <a:srgbClr val="000000"/>
                </a:solidFill>
                <a:latin typeface="Comic Sans MS" pitchFamily="66" charset="0"/>
                <a:cs typeface="Comic Sans MS" pitchFamily="18" charset="0"/>
              </a:rPr>
              <a:t>      </a:t>
            </a:r>
          </a:p>
          <a:p>
            <a:pPr marL="457200" indent="-457200">
              <a:lnSpc>
                <a:spcPts val="2700"/>
              </a:lnSpc>
            </a:pP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      </a:t>
            </a:r>
            <a:r>
              <a:rPr lang="en-US" sz="1600" dirty="0" smtClean="0">
                <a:solidFill>
                  <a:srgbClr val="000000"/>
                </a:solidFill>
                <a:latin typeface="Comic Sans MS" pitchFamily="66" charset="0"/>
              </a:rPr>
              <a:t>Streaklines are </a:t>
            </a:r>
            <a:r>
              <a:rPr lang="en-US" sz="1600" dirty="0" smtClean="0">
                <a:solidFill>
                  <a:schemeClr val="bg1"/>
                </a:solidFill>
                <a:latin typeface="Comic Sans MS" pitchFamily="66" charset="0"/>
              </a:rPr>
              <a:t>are the locus of points of all the fluid particles that have passed </a:t>
            </a:r>
          </a:p>
          <a:p>
            <a:pPr marL="457200" indent="-457200">
              <a:lnSpc>
                <a:spcPts val="2700"/>
              </a:lnSpc>
            </a:pPr>
            <a:r>
              <a:rPr lang="en-US" sz="1600" dirty="0" smtClean="0">
                <a:solidFill>
                  <a:schemeClr val="bg1"/>
                </a:solidFill>
                <a:latin typeface="Comic Sans MS" pitchFamily="66" charset="0"/>
              </a:rPr>
              <a:t>       continuously through a particular spatial point in the past. </a:t>
            </a:r>
          </a:p>
          <a:p>
            <a:pPr marL="457200" indent="-457200">
              <a:lnSpc>
                <a:spcPts val="2700"/>
              </a:lnSpc>
            </a:pPr>
            <a:r>
              <a:rPr lang="en-US" sz="1600" dirty="0" smtClean="0">
                <a:solidFill>
                  <a:schemeClr val="bg1"/>
                </a:solidFill>
                <a:latin typeface="Comic Sans MS" pitchFamily="66" charset="0"/>
              </a:rPr>
              <a:t>      </a:t>
            </a:r>
          </a:p>
          <a:p>
            <a:pPr marL="457200" indent="-457200">
              <a:lnSpc>
                <a:spcPts val="2700"/>
              </a:lnSpc>
            </a:pPr>
            <a:r>
              <a:rPr lang="en-US" sz="1600" dirty="0" smtClean="0">
                <a:solidFill>
                  <a:schemeClr val="bg1"/>
                </a:solidFill>
                <a:latin typeface="Comic Sans MS" pitchFamily="66" charset="0"/>
              </a:rPr>
              <a:t>        Dye steadily injected into the fluid </a:t>
            </a:r>
          </a:p>
          <a:p>
            <a:pPr marL="457200" indent="-457200">
              <a:lnSpc>
                <a:spcPts val="2700"/>
              </a:lnSpc>
            </a:pPr>
            <a:r>
              <a:rPr lang="en-US" sz="1600" dirty="0" smtClean="0">
                <a:solidFill>
                  <a:schemeClr val="bg1"/>
                </a:solidFill>
                <a:latin typeface="Comic Sans MS" pitchFamily="66" charset="0"/>
              </a:rPr>
              <a:t>        at a fixed point extends along a </a:t>
            </a:r>
          </a:p>
          <a:p>
            <a:pPr marL="457200" indent="-457200">
              <a:lnSpc>
                <a:spcPts val="2700"/>
              </a:lnSpc>
            </a:pPr>
            <a:r>
              <a:rPr lang="en-US" sz="1600" dirty="0" smtClean="0">
                <a:solidFill>
                  <a:schemeClr val="bg1"/>
                </a:solidFill>
                <a:latin typeface="Comic Sans MS" pitchFamily="66" charset="0"/>
              </a:rPr>
              <a:t>        </a:t>
            </a:r>
            <a:r>
              <a:rPr lang="en-US" sz="1600" dirty="0" err="1" smtClean="0">
                <a:solidFill>
                  <a:schemeClr val="bg1"/>
                </a:solidFill>
                <a:latin typeface="Comic Sans MS" pitchFamily="66" charset="0"/>
              </a:rPr>
              <a:t>streakline</a:t>
            </a:r>
            <a:r>
              <a:rPr lang="en-US" sz="1600" dirty="0" smtClean="0">
                <a:solidFill>
                  <a:schemeClr val="bg1"/>
                </a:solidFill>
                <a:latin typeface="Comic Sans MS" pitchFamily="66" charset="0"/>
              </a:rPr>
              <a:t>. In other words, it is </a:t>
            </a:r>
          </a:p>
          <a:p>
            <a:pPr marL="457200" indent="-457200">
              <a:lnSpc>
                <a:spcPts val="2700"/>
              </a:lnSpc>
            </a:pPr>
            <a:r>
              <a:rPr lang="en-US" sz="1600" dirty="0" smtClean="0">
                <a:solidFill>
                  <a:schemeClr val="bg1"/>
                </a:solidFill>
                <a:latin typeface="Comic Sans MS" pitchFamily="66" charset="0"/>
              </a:rPr>
              <a:t>        like the plume from a chimney. </a:t>
            </a:r>
          </a:p>
          <a:p>
            <a:pPr marL="457200" indent="-457200">
              <a:lnSpc>
                <a:spcPts val="2700"/>
              </a:lnSpc>
            </a:pPr>
            <a:endParaRPr lang="en-US" sz="16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457200" indent="-457200">
              <a:lnSpc>
                <a:spcPts val="2700"/>
              </a:lnSpc>
            </a:pPr>
            <a:r>
              <a:rPr lang="en-US" sz="1600" dirty="0" smtClean="0">
                <a:solidFill>
                  <a:schemeClr val="bg1"/>
                </a:solidFill>
                <a:latin typeface="Comic Sans MS" pitchFamily="66" charset="0"/>
              </a:rPr>
              <a:t>         </a:t>
            </a:r>
            <a:r>
              <a:rPr lang="en-US" sz="1600" dirty="0" err="1" smtClean="0">
                <a:solidFill>
                  <a:schemeClr val="bg1"/>
                </a:solidFill>
                <a:latin typeface="Comic Sans MS" pitchFamily="66" charset="0"/>
              </a:rPr>
              <a:t>Streaklines</a:t>
            </a:r>
            <a:r>
              <a:rPr lang="en-US" sz="1600" dirty="0" smtClean="0">
                <a:solidFill>
                  <a:schemeClr val="bg1"/>
                </a:solidFill>
                <a:latin typeface="Comic Sans MS" pitchFamily="66" charset="0"/>
              </a:rPr>
              <a:t>       can be expressed as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   </a:t>
            </a:r>
          </a:p>
          <a:p>
            <a:pPr marL="457200" indent="-457200">
              <a:lnSpc>
                <a:spcPts val="27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      </a:t>
            </a:r>
          </a:p>
          <a:p>
            <a:pPr marL="457200" indent="-457200">
              <a:lnSpc>
                <a:spcPts val="27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 marL="457200" indent="-457200">
              <a:lnSpc>
                <a:spcPts val="27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 marL="457200" indent="-457200">
              <a:lnSpc>
                <a:spcPts val="2700"/>
              </a:lnSpc>
            </a:pPr>
            <a:endParaRPr lang="en-US" altLang="zh-CN" sz="1600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 marL="457200" indent="-457200">
              <a:lnSpc>
                <a:spcPts val="27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      where                is the velocity at location     at time t. The parameter      </a:t>
            </a:r>
          </a:p>
          <a:p>
            <a:pPr marL="457200" indent="-457200">
              <a:lnSpc>
                <a:spcPts val="27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      parameterizes the </a:t>
            </a:r>
            <a:r>
              <a:rPr lang="en-US" altLang="zh-CN" sz="1600" dirty="0" err="1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streakline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                and                   with t0  time of interest.               </a:t>
            </a:r>
          </a:p>
          <a:p>
            <a:pPr marL="457200" indent="-457200">
              <a:lnSpc>
                <a:spcPts val="2700"/>
              </a:lnSpc>
            </a:pPr>
            <a:r>
              <a:rPr lang="en-US" altLang="zh-CN" sz="20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      </a:t>
            </a:r>
          </a:p>
          <a:p>
            <a:pPr>
              <a:lnSpc>
                <a:spcPts val="2700"/>
              </a:lnSpc>
            </a:pPr>
            <a:r>
              <a:rPr lang="en-US" altLang="zh-CN" sz="2000" b="1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  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 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2222500" y="120650"/>
            <a:ext cx="5681042" cy="1174666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4397"/>
              </a:lnSpc>
            </a:pPr>
            <a:r>
              <a:rPr lang="en-US" altLang="zh-CN" sz="32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    </a:t>
            </a:r>
            <a:r>
              <a:rPr lang="en-US" altLang="zh-CN" sz="40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Flow Visualization: </a:t>
            </a:r>
          </a:p>
          <a:p>
            <a:pPr>
              <a:lnSpc>
                <a:spcPts val="4397"/>
              </a:lnSpc>
            </a:pPr>
            <a:r>
              <a:rPr lang="en-US" altLang="zh-CN" sz="40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       Streaklines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60900" y="3191840"/>
            <a:ext cx="5257800" cy="15770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5717" name="Object 5"/>
          <p:cNvGraphicFramePr>
            <a:graphicFrameLocks noChangeAspect="1"/>
          </p:cNvGraphicFramePr>
          <p:nvPr/>
        </p:nvGraphicFramePr>
        <p:xfrm>
          <a:off x="4279900" y="6369050"/>
          <a:ext cx="276225" cy="503238"/>
        </p:xfrm>
        <a:graphic>
          <a:graphicData uri="http://schemas.openxmlformats.org/presentationml/2006/ole">
            <p:oleObj spid="_x0000_s117762" name="Equation" r:id="rId3" imgW="139680" imgH="253800" progId="Equation.DSMT4">
              <p:embed/>
            </p:oleObj>
          </a:graphicData>
        </a:graphic>
      </p:graphicFrame>
      <p:graphicFrame>
        <p:nvGraphicFramePr>
          <p:cNvPr id="115718" name="Object 6"/>
          <p:cNvGraphicFramePr>
            <a:graphicFrameLocks noChangeAspect="1"/>
          </p:cNvGraphicFramePr>
          <p:nvPr/>
        </p:nvGraphicFramePr>
        <p:xfrm>
          <a:off x="1536700" y="5149850"/>
          <a:ext cx="1803400" cy="1425575"/>
        </p:xfrm>
        <a:graphic>
          <a:graphicData uri="http://schemas.openxmlformats.org/presentationml/2006/ole">
            <p:oleObj spid="_x0000_s117763" name="Equation" r:id="rId4" imgW="901440" imgH="711000" progId="Equation.DSMT4">
              <p:embed/>
            </p:oleObj>
          </a:graphicData>
        </a:graphic>
      </p:graphicFrame>
      <p:graphicFrame>
        <p:nvGraphicFramePr>
          <p:cNvPr id="115719" name="Object 7"/>
          <p:cNvGraphicFramePr>
            <a:graphicFrameLocks noChangeAspect="1"/>
          </p:cNvGraphicFramePr>
          <p:nvPr/>
        </p:nvGraphicFramePr>
        <p:xfrm>
          <a:off x="1689100" y="4692650"/>
          <a:ext cx="277812" cy="503238"/>
        </p:xfrm>
        <a:graphic>
          <a:graphicData uri="http://schemas.openxmlformats.org/presentationml/2006/ole">
            <p:oleObj spid="_x0000_s117764" name="Equation" r:id="rId5" imgW="139680" imgH="253800" progId="Equation.DSMT4">
              <p:embed/>
            </p:oleObj>
          </a:graphicData>
        </a:graphic>
      </p:graphicFrame>
      <p:graphicFrame>
        <p:nvGraphicFramePr>
          <p:cNvPr id="115720" name="Object 8"/>
          <p:cNvGraphicFramePr>
            <a:graphicFrameLocks noChangeAspect="1"/>
          </p:cNvGraphicFramePr>
          <p:nvPr/>
        </p:nvGraphicFramePr>
        <p:xfrm>
          <a:off x="1003300" y="6445250"/>
          <a:ext cx="827087" cy="460785"/>
        </p:xfrm>
        <a:graphic>
          <a:graphicData uri="http://schemas.openxmlformats.org/presentationml/2006/ole">
            <p:oleObj spid="_x0000_s117765" name="Equation" r:id="rId6" imgW="457200" imgH="253800" progId="Equation.DSMT4">
              <p:embed/>
            </p:oleObj>
          </a:graphicData>
        </a:graphic>
      </p:graphicFrame>
      <p:graphicFrame>
        <p:nvGraphicFramePr>
          <p:cNvPr id="117767" name="Object 7"/>
          <p:cNvGraphicFramePr>
            <a:graphicFrameLocks noChangeAspect="1"/>
          </p:cNvGraphicFramePr>
          <p:nvPr/>
        </p:nvGraphicFramePr>
        <p:xfrm>
          <a:off x="7023100" y="6445250"/>
          <a:ext cx="293277" cy="377825"/>
        </p:xfrm>
        <a:graphic>
          <a:graphicData uri="http://schemas.openxmlformats.org/presentationml/2006/ole">
            <p:oleObj spid="_x0000_s117767" name="Equation" r:id="rId7" imgW="177480" imgH="228600" progId="Equation.DSMT4">
              <p:embed/>
            </p:oleObj>
          </a:graphicData>
        </a:graphic>
      </p:graphicFrame>
      <p:graphicFrame>
        <p:nvGraphicFramePr>
          <p:cNvPr id="117768" name="Object 8"/>
          <p:cNvGraphicFramePr>
            <a:graphicFrameLocks noChangeAspect="1"/>
          </p:cNvGraphicFramePr>
          <p:nvPr/>
        </p:nvGraphicFramePr>
        <p:xfrm>
          <a:off x="3136900" y="6826250"/>
          <a:ext cx="852181" cy="425450"/>
        </p:xfrm>
        <a:graphic>
          <a:graphicData uri="http://schemas.openxmlformats.org/presentationml/2006/ole">
            <p:oleObj spid="_x0000_s117768" name="Equation" r:id="rId8" imgW="533160" imgH="266400" progId="Equation.DSMT4">
              <p:embed/>
            </p:oleObj>
          </a:graphicData>
        </a:graphic>
      </p:graphicFrame>
      <p:graphicFrame>
        <p:nvGraphicFramePr>
          <p:cNvPr id="117769" name="Object 9"/>
          <p:cNvGraphicFramePr>
            <a:graphicFrameLocks noChangeAspect="1"/>
          </p:cNvGraphicFramePr>
          <p:nvPr/>
        </p:nvGraphicFramePr>
        <p:xfrm>
          <a:off x="4432300" y="6826250"/>
          <a:ext cx="1035050" cy="365125"/>
        </p:xfrm>
        <a:graphic>
          <a:graphicData uri="http://schemas.openxmlformats.org/presentationml/2006/ole">
            <p:oleObj spid="_x0000_s117769" name="Equation" r:id="rId9" imgW="647640" imgH="228600" progId="Equation.DSMT4">
              <p:embed/>
            </p:oleObj>
          </a:graphicData>
        </a:graphic>
      </p:graphicFrame>
      <p:pic>
        <p:nvPicPr>
          <p:cNvPr id="15" name="Picture 14" descr="instabilite_02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37100" y="3339824"/>
            <a:ext cx="5115370" cy="12766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" y="1263650"/>
            <a:ext cx="10079990" cy="6295390"/>
          </a:xfrm>
          <a:custGeom>
            <a:avLst/>
            <a:gdLst>
              <a:gd name="connsiteX0" fmla="*/ 0 w 10079990"/>
              <a:gd name="connsiteY0" fmla="*/ 0 h 7559040"/>
              <a:gd name="connsiteX1" fmla="*/ 10079990 w 10079990"/>
              <a:gd name="connsiteY1" fmla="*/ 0 h 7559040"/>
              <a:gd name="connsiteX2" fmla="*/ 10079990 w 10079990"/>
              <a:gd name="connsiteY2" fmla="*/ 7559040 h 7559040"/>
              <a:gd name="connsiteX3" fmla="*/ 0 w 10079990"/>
              <a:gd name="connsiteY3" fmla="*/ 7559040 h 7559040"/>
              <a:gd name="connsiteX4" fmla="*/ 0 w 10079990"/>
              <a:gd name="connsiteY4" fmla="*/ 0 h 75590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079990" h="7559040">
                <a:moveTo>
                  <a:pt x="0" y="0"/>
                </a:moveTo>
                <a:lnTo>
                  <a:pt x="10079990" y="0"/>
                </a:lnTo>
                <a:lnTo>
                  <a:pt x="10079990" y="7559040"/>
                </a:lnTo>
                <a:lnTo>
                  <a:pt x="0" y="755904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r>
              <a:rPr lang="en-US" dirty="0" smtClean="0"/>
              <a:t>re a</a:t>
            </a:r>
            <a:endParaRPr lang="zh-CN" altLang="en-US" dirty="0"/>
          </a:p>
        </p:txBody>
      </p:sp>
      <p:sp>
        <p:nvSpPr>
          <p:cNvPr id="12" name="TextBox 1"/>
          <p:cNvSpPr txBox="1"/>
          <p:nvPr/>
        </p:nvSpPr>
        <p:spPr>
          <a:xfrm>
            <a:off x="0" y="1035050"/>
            <a:ext cx="11214100" cy="5586130"/>
          </a:xfrm>
          <a:prstGeom prst="rect">
            <a:avLst/>
          </a:prstGeom>
          <a:noFill/>
        </p:spPr>
        <p:txBody>
          <a:bodyPr wrap="square" lIns="0" tIns="0" rIns="0" bIns="45706" rtlCol="0">
            <a:spAutoFit/>
          </a:bodyPr>
          <a:lstStyle/>
          <a:p>
            <a:pPr>
              <a:lnSpc>
                <a:spcPts val="2700"/>
              </a:lnSpc>
            </a:pPr>
            <a:endParaRPr lang="en-US" altLang="zh-CN" sz="2000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 marL="457200" indent="-457200">
              <a:lnSpc>
                <a:spcPts val="2700"/>
              </a:lnSpc>
            </a:pPr>
            <a:r>
              <a:rPr lang="en-US" altLang="zh-CN" sz="2000" b="1" dirty="0" smtClean="0">
                <a:solidFill>
                  <a:srgbClr val="002060"/>
                </a:solidFill>
                <a:latin typeface="Comic Sans MS" pitchFamily="18" charset="0"/>
              </a:rPr>
              <a:t>   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66" charset="0"/>
              </a:rPr>
              <a:t>The following example illustrates the different concepts of </a:t>
            </a:r>
          </a:p>
          <a:p>
            <a:pPr marL="457200" indent="-457200">
              <a:lnSpc>
                <a:spcPts val="2700"/>
              </a:lnSpc>
            </a:pPr>
            <a:r>
              <a:rPr lang="en-US" sz="1600" dirty="0" smtClean="0">
                <a:solidFill>
                  <a:schemeClr val="bg1"/>
                </a:solidFill>
                <a:latin typeface="Comic Sans MS" pitchFamily="66" charset="0"/>
              </a:rPr>
              <a:t>        streamlines, pathlines and streaklines:</a:t>
            </a:r>
          </a:p>
          <a:p>
            <a:pPr marL="457200" indent="-457200">
              <a:lnSpc>
                <a:spcPts val="2700"/>
              </a:lnSpc>
            </a:pPr>
            <a:endParaRPr lang="en-US" sz="16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457200" indent="-457200">
              <a:lnSpc>
                <a:spcPts val="2700"/>
              </a:lnSpc>
            </a:pPr>
            <a:endParaRPr lang="en-US" sz="16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457200" indent="-457200">
              <a:lnSpc>
                <a:spcPts val="2700"/>
              </a:lnSpc>
            </a:pPr>
            <a:r>
              <a:rPr lang="en-US" sz="1600" dirty="0" smtClean="0">
                <a:solidFill>
                  <a:schemeClr val="bg1"/>
                </a:solidFill>
                <a:latin typeface="Comic Sans MS" pitchFamily="66" charset="0"/>
              </a:rPr>
              <a:t>       </a:t>
            </a:r>
            <a:r>
              <a:rPr lang="en-US" sz="1600" dirty="0" smtClean="0">
                <a:solidFill>
                  <a:schemeClr val="bg1"/>
                </a:solidFill>
                <a:latin typeface="Comic Sans MS" pitchFamily="66" charset="0"/>
                <a:sym typeface="Mathematica3"/>
              </a:rPr>
              <a:t>  </a:t>
            </a:r>
            <a:r>
              <a:rPr lang="en-US" sz="1600" dirty="0" smtClean="0">
                <a:solidFill>
                  <a:schemeClr val="bg1"/>
                </a:solidFill>
                <a:latin typeface="Comic Sans MS" pitchFamily="66" charset="0"/>
              </a:rPr>
              <a:t>red:   </a:t>
            </a:r>
            <a:r>
              <a:rPr lang="en-US" sz="1600" dirty="0" err="1" smtClean="0">
                <a:solidFill>
                  <a:schemeClr val="bg1"/>
                </a:solidFill>
                <a:latin typeface="Comic Sans MS" pitchFamily="66" charset="0"/>
              </a:rPr>
              <a:t>pathline</a:t>
            </a:r>
            <a:endParaRPr lang="en-US" sz="16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457200" indent="-457200">
              <a:lnSpc>
                <a:spcPts val="2700"/>
              </a:lnSpc>
            </a:pPr>
            <a:r>
              <a:rPr lang="en-US" sz="1600" dirty="0" smtClean="0">
                <a:solidFill>
                  <a:schemeClr val="bg1"/>
                </a:solidFill>
                <a:latin typeface="Comic Sans MS" pitchFamily="66" charset="0"/>
              </a:rPr>
              <a:t>       </a:t>
            </a:r>
            <a:r>
              <a:rPr lang="en-US" sz="1600" dirty="0" smtClean="0">
                <a:solidFill>
                  <a:schemeClr val="bg1"/>
                </a:solidFill>
                <a:latin typeface="Comic Sans MS" pitchFamily="66" charset="0"/>
                <a:sym typeface="Mathematica3"/>
              </a:rPr>
              <a:t>  </a:t>
            </a:r>
            <a:r>
              <a:rPr lang="en-US" sz="1600" dirty="0" smtClean="0">
                <a:solidFill>
                  <a:schemeClr val="bg1"/>
                </a:solidFill>
                <a:latin typeface="Comic Sans MS" pitchFamily="66" charset="0"/>
              </a:rPr>
              <a:t>blue:  </a:t>
            </a:r>
            <a:r>
              <a:rPr lang="en-US" sz="1600" dirty="0" err="1" smtClean="0">
                <a:solidFill>
                  <a:schemeClr val="bg1"/>
                </a:solidFill>
                <a:latin typeface="Comic Sans MS" pitchFamily="66" charset="0"/>
              </a:rPr>
              <a:t>streakline</a:t>
            </a:r>
            <a:r>
              <a:rPr lang="en-US" sz="16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 marL="457200" indent="-457200">
              <a:lnSpc>
                <a:spcPts val="2700"/>
              </a:lnSpc>
            </a:pPr>
            <a:r>
              <a:rPr lang="en-US" sz="1600" dirty="0" smtClean="0">
                <a:solidFill>
                  <a:schemeClr val="bg1"/>
                </a:solidFill>
                <a:latin typeface="Comic Sans MS" pitchFamily="66" charset="0"/>
              </a:rPr>
              <a:t>      </a:t>
            </a:r>
          </a:p>
          <a:p>
            <a:pPr marL="457200" indent="-457200">
              <a:lnSpc>
                <a:spcPts val="2700"/>
              </a:lnSpc>
            </a:pPr>
            <a:r>
              <a:rPr lang="en-US" sz="1600" dirty="0" smtClean="0">
                <a:solidFill>
                  <a:schemeClr val="bg1"/>
                </a:solidFill>
                <a:latin typeface="Comic Sans MS" pitchFamily="66" charset="0"/>
              </a:rPr>
              <a:t>       </a:t>
            </a:r>
            <a:r>
              <a:rPr lang="en-US" sz="1600" dirty="0" smtClean="0">
                <a:solidFill>
                  <a:schemeClr val="bg1"/>
                </a:solidFill>
                <a:latin typeface="Comic Sans MS" pitchFamily="66" charset="0"/>
                <a:sym typeface="Mathematica3"/>
              </a:rPr>
              <a:t>  </a:t>
            </a:r>
            <a:r>
              <a:rPr lang="en-US" sz="1600" dirty="0" smtClean="0">
                <a:solidFill>
                  <a:schemeClr val="bg1"/>
                </a:solidFill>
                <a:latin typeface="Comic Sans MS" pitchFamily="66" charset="0"/>
              </a:rPr>
              <a:t>short-dashed:</a:t>
            </a:r>
          </a:p>
          <a:p>
            <a:pPr marL="457200" indent="-457200">
              <a:lnSpc>
                <a:spcPts val="2700"/>
              </a:lnSpc>
            </a:pPr>
            <a:r>
              <a:rPr lang="en-US" sz="1600" dirty="0" smtClean="0">
                <a:solidFill>
                  <a:schemeClr val="bg1"/>
                </a:solidFill>
                <a:latin typeface="Comic Sans MS" pitchFamily="66" charset="0"/>
              </a:rPr>
              <a:t>           evolving streamlines </a:t>
            </a:r>
          </a:p>
          <a:p>
            <a:pPr marL="457200" indent="-457200">
              <a:lnSpc>
                <a:spcPts val="2700"/>
              </a:lnSpc>
            </a:pP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     </a:t>
            </a:r>
            <a:endParaRPr lang="en-US" altLang="zh-CN" sz="2000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 marL="457200" indent="-457200">
              <a:lnSpc>
                <a:spcPts val="2700"/>
              </a:lnSpc>
            </a:pPr>
            <a:endParaRPr lang="en-US" altLang="zh-CN" sz="2000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 marL="457200" indent="-457200">
              <a:lnSpc>
                <a:spcPts val="2700"/>
              </a:lnSpc>
            </a:pPr>
            <a:endParaRPr lang="en-US" altLang="zh-CN" sz="2000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 marL="457200" indent="-457200">
              <a:lnSpc>
                <a:spcPts val="2700"/>
              </a:lnSpc>
            </a:pPr>
            <a:endParaRPr lang="en-US" altLang="zh-CN" sz="2000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 marL="457200" indent="-457200">
              <a:lnSpc>
                <a:spcPts val="2700"/>
              </a:lnSpc>
            </a:pPr>
            <a:r>
              <a:rPr lang="en-US" altLang="zh-CN" sz="20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            </a:t>
            </a:r>
          </a:p>
          <a:p>
            <a:pPr>
              <a:lnSpc>
                <a:spcPts val="2700"/>
              </a:lnSpc>
            </a:pPr>
            <a:r>
              <a:rPr lang="en-US" altLang="zh-CN" sz="2000" b="1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  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 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469900" y="120650"/>
            <a:ext cx="9218870" cy="1174666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4397"/>
              </a:lnSpc>
            </a:pPr>
            <a:r>
              <a:rPr lang="en-US" altLang="zh-CN" sz="32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             </a:t>
            </a:r>
            <a:r>
              <a:rPr lang="en-US" altLang="zh-CN" sz="40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Flow Visualization: </a:t>
            </a:r>
          </a:p>
          <a:p>
            <a:pPr>
              <a:lnSpc>
                <a:spcPts val="4397"/>
              </a:lnSpc>
            </a:pPr>
            <a:r>
              <a:rPr lang="en-US" altLang="zh-CN" sz="40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 Streamlines, Pathlines, Streaklines </a:t>
            </a:r>
          </a:p>
        </p:txBody>
      </p:sp>
      <p:pic>
        <p:nvPicPr>
          <p:cNvPr id="14" name="Picture 13" descr="Streaklines_and_pathlines_animati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75100" y="2254250"/>
            <a:ext cx="4762500" cy="489585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822700" y="2101850"/>
            <a:ext cx="5029200" cy="51816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" y="1263650"/>
            <a:ext cx="10079990" cy="6295390"/>
          </a:xfrm>
          <a:custGeom>
            <a:avLst/>
            <a:gdLst>
              <a:gd name="connsiteX0" fmla="*/ 0 w 10079990"/>
              <a:gd name="connsiteY0" fmla="*/ 0 h 7559040"/>
              <a:gd name="connsiteX1" fmla="*/ 10079990 w 10079990"/>
              <a:gd name="connsiteY1" fmla="*/ 0 h 7559040"/>
              <a:gd name="connsiteX2" fmla="*/ 10079990 w 10079990"/>
              <a:gd name="connsiteY2" fmla="*/ 7559040 h 7559040"/>
              <a:gd name="connsiteX3" fmla="*/ 0 w 10079990"/>
              <a:gd name="connsiteY3" fmla="*/ 7559040 h 7559040"/>
              <a:gd name="connsiteX4" fmla="*/ 0 w 10079990"/>
              <a:gd name="connsiteY4" fmla="*/ 0 h 75590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079990" h="7559040">
                <a:moveTo>
                  <a:pt x="0" y="0"/>
                </a:moveTo>
                <a:lnTo>
                  <a:pt x="10079990" y="0"/>
                </a:lnTo>
                <a:lnTo>
                  <a:pt x="10079990" y="7559040"/>
                </a:lnTo>
                <a:lnTo>
                  <a:pt x="0" y="755904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"/>
          <p:cNvSpPr txBox="1"/>
          <p:nvPr/>
        </p:nvSpPr>
        <p:spPr>
          <a:xfrm>
            <a:off x="2603500" y="349250"/>
            <a:ext cx="4943661" cy="659846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4397"/>
              </a:lnSpc>
            </a:pP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60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Steady</a:t>
            </a:r>
            <a:r>
              <a:rPr lang="en-US" altLang="zh-CN" sz="6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60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flow</a:t>
            </a:r>
            <a:r>
              <a:rPr lang="en-US" altLang="zh-CN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sz="6000" b="1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800103" y="1689101"/>
            <a:ext cx="6828792" cy="722107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altLang="zh-CN" sz="1600" b="1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Steady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600" b="1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flow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is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a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flow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in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which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the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velocity,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density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and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the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other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fields</a:t>
            </a:r>
          </a:p>
          <a:p>
            <a:pPr>
              <a:lnSpc>
                <a:spcPts val="29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do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not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depend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explicitly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on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time,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namely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altLang="zh-CN" sz="1600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850900" y="6292850"/>
            <a:ext cx="7821052" cy="1084898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2700"/>
              </a:lnSpc>
            </a:pPr>
            <a:endParaRPr lang="en-US" altLang="zh-CN" sz="2000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27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In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steady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flow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streamlines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18" charset="0"/>
                <a:cs typeface="Times New Roman" pitchFamily="18" charset="0"/>
              </a:rPr>
              <a:t>and streaklines do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not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vary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with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time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and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coincide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with </a:t>
            </a:r>
          </a:p>
          <a:p>
            <a:pPr>
              <a:lnSpc>
                <a:spcPts val="27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the pathlines. </a:t>
            </a:r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4660900" y="2101850"/>
          <a:ext cx="1326814" cy="277812"/>
        </p:xfrm>
        <a:graphic>
          <a:graphicData uri="http://schemas.openxmlformats.org/presentationml/2006/ole">
            <p:oleObj spid="_x0000_s27650" name="Equation" r:id="rId3" imgW="571320" imgH="177480" progId="Equation.DSMT4">
              <p:embed/>
            </p:oleObj>
          </a:graphicData>
        </a:graphic>
      </p:graphicFrame>
      <p:pic>
        <p:nvPicPr>
          <p:cNvPr id="16" name="Picture 15" descr="stead-unsteady.flo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27300" y="2406650"/>
            <a:ext cx="5105400" cy="4141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"/>
          <p:cNvSpPr txBox="1"/>
          <p:nvPr/>
        </p:nvSpPr>
        <p:spPr>
          <a:xfrm>
            <a:off x="1689100" y="2711450"/>
            <a:ext cx="7204313" cy="1969756"/>
          </a:xfrm>
          <a:prstGeom prst="rect">
            <a:avLst/>
          </a:prstGeom>
          <a:noFill/>
        </p:spPr>
        <p:txBody>
          <a:bodyPr wrap="square" lIns="0" tIns="0" rIns="0" bIns="45706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zh-CN" sz="60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    Kinematics</a:t>
            </a:r>
          </a:p>
          <a:p>
            <a:pPr>
              <a:lnSpc>
                <a:spcPts val="5000"/>
              </a:lnSpc>
            </a:pPr>
            <a:endParaRPr lang="en-US" altLang="zh-CN" sz="6000" b="1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5000"/>
              </a:lnSpc>
            </a:pPr>
            <a:r>
              <a:rPr lang="en-US" altLang="zh-CN" sz="60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   of Fluid Flow 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927100" y="2254250"/>
            <a:ext cx="8382000" cy="2895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" y="1187450"/>
            <a:ext cx="10079990" cy="6371590"/>
          </a:xfrm>
          <a:custGeom>
            <a:avLst/>
            <a:gdLst>
              <a:gd name="connsiteX0" fmla="*/ 0 w 10079990"/>
              <a:gd name="connsiteY0" fmla="*/ 0 h 7559040"/>
              <a:gd name="connsiteX1" fmla="*/ 10079990 w 10079990"/>
              <a:gd name="connsiteY1" fmla="*/ 0 h 7559040"/>
              <a:gd name="connsiteX2" fmla="*/ 10079990 w 10079990"/>
              <a:gd name="connsiteY2" fmla="*/ 7559040 h 7559040"/>
              <a:gd name="connsiteX3" fmla="*/ 0 w 10079990"/>
              <a:gd name="connsiteY3" fmla="*/ 7559040 h 7559040"/>
              <a:gd name="connsiteX4" fmla="*/ 0 w 10079990"/>
              <a:gd name="connsiteY4" fmla="*/ 0 h 75590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079990" h="7559040">
                <a:moveTo>
                  <a:pt x="0" y="0"/>
                </a:moveTo>
                <a:lnTo>
                  <a:pt x="10079990" y="0"/>
                </a:lnTo>
                <a:lnTo>
                  <a:pt x="10079990" y="7559040"/>
                </a:lnTo>
                <a:lnTo>
                  <a:pt x="0" y="755904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-2044700" y="273050"/>
            <a:ext cx="11605100" cy="1251611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4397"/>
              </a:lnSpc>
              <a:tabLst>
                <a:tab pos="2005977" algn="l"/>
              </a:tabLst>
            </a:pPr>
            <a:r>
              <a:rPr lang="en-US" altLang="zh-CN" dirty="0" smtClean="0"/>
              <a:t>	</a:t>
            </a:r>
            <a:r>
              <a:rPr lang="en-US" altLang="zh-CN" sz="3200" b="1" dirty="0" smtClean="0">
                <a:solidFill>
                  <a:srgbClr val="FFFFFF"/>
                </a:solidFill>
                <a:latin typeface="Comic Sans MS" pitchFamily="18" charset="0"/>
              </a:rPr>
              <a:t>      </a:t>
            </a:r>
            <a:r>
              <a:rPr lang="en-US" altLang="zh-CN" sz="6000" b="1" dirty="0" smtClean="0">
                <a:solidFill>
                  <a:srgbClr val="FFFFFF"/>
                </a:solidFill>
                <a:latin typeface="Comic Sans MS" pitchFamily="18" charset="0"/>
              </a:rPr>
              <a:t>Stokes’ Flow Theorem </a:t>
            </a:r>
            <a:endParaRPr lang="en-US" altLang="zh-CN" sz="6000" b="1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2005977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393700" y="1339850"/>
            <a:ext cx="9377567" cy="4662801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sz="3000" b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Stokes’ flow theorem: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sz="3000" b="1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The most general differential motion of a fluid element corresponds to a 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      1)     uniform translation  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      2)     uniform expansion/contraction                                  divergence term</a:t>
            </a:r>
            <a:endParaRPr lang="en-US" altLang="zh-CN" dirty="0" smtClean="0"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      3)     uniform rotation                                                        vorticity term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      4)     distortion (without change volume)                            shear term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The fluid velocity            at a point Q displaced by a small amount     from a point P will 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differ by a small amount, and includes the components listed above: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                                </a:t>
            </a:r>
            <a:r>
              <a:rPr lang="en-US" altLang="zh-CN" dirty="0" smtClean="0"/>
              <a:t>	</a:t>
            </a:r>
            <a:endParaRPr lang="en-US" altLang="zh-CN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9812" name="Object 4"/>
          <p:cNvGraphicFramePr>
            <a:graphicFrameLocks noChangeAspect="1"/>
          </p:cNvGraphicFramePr>
          <p:nvPr/>
        </p:nvGraphicFramePr>
        <p:xfrm>
          <a:off x="774700" y="4540250"/>
          <a:ext cx="8032750" cy="989013"/>
        </p:xfrm>
        <a:graphic>
          <a:graphicData uri="http://schemas.openxmlformats.org/presentationml/2006/ole">
            <p:oleObj spid="_x0000_s120834" name="Equation" r:id="rId3" imgW="1968480" imgH="241200" progId="Equation.DSMT4">
              <p:embed/>
            </p:oleObj>
          </a:graphicData>
        </a:graphic>
      </p:graphicFrame>
      <p:graphicFrame>
        <p:nvGraphicFramePr>
          <p:cNvPr id="119813" name="Object 5"/>
          <p:cNvGraphicFramePr>
            <a:graphicFrameLocks noChangeAspect="1"/>
          </p:cNvGraphicFramePr>
          <p:nvPr/>
        </p:nvGraphicFramePr>
        <p:xfrm>
          <a:off x="2298700" y="3854450"/>
          <a:ext cx="762000" cy="304800"/>
        </p:xfrm>
        <a:graphic>
          <a:graphicData uri="http://schemas.openxmlformats.org/presentationml/2006/ole">
            <p:oleObj spid="_x0000_s120835" name="Equation" r:id="rId4" imgW="342720" imgH="203040" progId="Equation.DSMT4">
              <p:embed/>
            </p:oleObj>
          </a:graphicData>
        </a:graphic>
      </p:graphicFrame>
      <p:graphicFrame>
        <p:nvGraphicFramePr>
          <p:cNvPr id="119814" name="Object 6"/>
          <p:cNvGraphicFramePr>
            <a:graphicFrameLocks noChangeAspect="1"/>
          </p:cNvGraphicFramePr>
          <p:nvPr/>
        </p:nvGraphicFramePr>
        <p:xfrm>
          <a:off x="7327900" y="3778250"/>
          <a:ext cx="424656" cy="381000"/>
        </p:xfrm>
        <a:graphic>
          <a:graphicData uri="http://schemas.openxmlformats.org/presentationml/2006/ole">
            <p:oleObj spid="_x0000_s120836" name="Equation" r:id="rId5" imgW="152280" imgH="203040" progId="Equation.DSMT4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451100" y="6521450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omic Sans MS" pitchFamily="66" charset="0"/>
              </a:rPr>
              <a:t>uniform translation</a:t>
            </a:r>
            <a:endParaRPr lang="en-US" sz="1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46500" y="5683250"/>
            <a:ext cx="2286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      </a:t>
            </a:r>
            <a:r>
              <a:rPr lang="en-US" sz="1400" dirty="0" smtClean="0">
                <a:solidFill>
                  <a:schemeClr val="bg1"/>
                </a:solidFill>
                <a:latin typeface="Comic Sans MS" pitchFamily="66" charset="0"/>
              </a:rPr>
              <a:t>Divergence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 </a:t>
            </a:r>
            <a:endParaRPr lang="en-US" sz="1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Comic Sans MS" pitchFamily="66" charset="0"/>
              </a:rPr>
              <a:t>            uniform 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Comic Sans MS" pitchFamily="66" charset="0"/>
              </a:rPr>
              <a:t>expansion/contraction</a:t>
            </a:r>
            <a:endParaRPr lang="en-US" sz="1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80300" y="575945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   </a:t>
            </a:r>
            <a:r>
              <a:rPr lang="en-US" sz="1400" dirty="0" smtClean="0">
                <a:solidFill>
                  <a:schemeClr val="bg1"/>
                </a:solidFill>
                <a:latin typeface="Comic Sans MS" pitchFamily="66" charset="0"/>
              </a:rPr>
              <a:t>Vorticity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Comic Sans MS" pitchFamily="66" charset="0"/>
              </a:rPr>
              <a:t>uniform rotation</a:t>
            </a:r>
            <a:endParaRPr lang="en-US" sz="1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51500" y="644525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  </a:t>
            </a:r>
            <a:r>
              <a:rPr lang="en-US" sz="1400" dirty="0" smtClean="0">
                <a:solidFill>
                  <a:schemeClr val="bg1"/>
                </a:solidFill>
                <a:latin typeface="Comic Sans MS" pitchFamily="66" charset="0"/>
              </a:rPr>
              <a:t>Shear term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Comic Sans MS" pitchFamily="66" charset="0"/>
              </a:rPr>
              <a:t>     distortion </a:t>
            </a:r>
            <a:endParaRPr lang="en-US" sz="1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527300" y="5454650"/>
            <a:ext cx="121920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2640806" y="5949950"/>
            <a:ext cx="991394" cy="794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356100" y="5454650"/>
            <a:ext cx="83820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727700" y="5454650"/>
            <a:ext cx="106680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480300" y="5454650"/>
            <a:ext cx="137160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5765800" y="5949950"/>
            <a:ext cx="991394" cy="794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4585097" y="5606653"/>
            <a:ext cx="304800" cy="794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8014097" y="5606653"/>
            <a:ext cx="304800" cy="794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" y="1187450"/>
            <a:ext cx="10079990" cy="6371590"/>
          </a:xfrm>
          <a:custGeom>
            <a:avLst/>
            <a:gdLst>
              <a:gd name="connsiteX0" fmla="*/ 0 w 10079990"/>
              <a:gd name="connsiteY0" fmla="*/ 0 h 7559040"/>
              <a:gd name="connsiteX1" fmla="*/ 10079990 w 10079990"/>
              <a:gd name="connsiteY1" fmla="*/ 0 h 7559040"/>
              <a:gd name="connsiteX2" fmla="*/ 10079990 w 10079990"/>
              <a:gd name="connsiteY2" fmla="*/ 7559040 h 7559040"/>
              <a:gd name="connsiteX3" fmla="*/ 0 w 10079990"/>
              <a:gd name="connsiteY3" fmla="*/ 7559040 h 7559040"/>
              <a:gd name="connsiteX4" fmla="*/ 0 w 10079990"/>
              <a:gd name="connsiteY4" fmla="*/ 0 h 75590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079990" h="7559040">
                <a:moveTo>
                  <a:pt x="0" y="0"/>
                </a:moveTo>
                <a:lnTo>
                  <a:pt x="10079990" y="0"/>
                </a:lnTo>
                <a:lnTo>
                  <a:pt x="10079990" y="7559040"/>
                </a:lnTo>
                <a:lnTo>
                  <a:pt x="0" y="755904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-2044700" y="273050"/>
            <a:ext cx="11605100" cy="1251611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4397"/>
              </a:lnSpc>
              <a:tabLst>
                <a:tab pos="2005977" algn="l"/>
              </a:tabLst>
            </a:pPr>
            <a:r>
              <a:rPr lang="en-US" altLang="zh-CN" dirty="0" smtClean="0"/>
              <a:t>	</a:t>
            </a:r>
            <a:r>
              <a:rPr lang="en-US" altLang="zh-CN" sz="3200" b="1" dirty="0" smtClean="0">
                <a:solidFill>
                  <a:srgbClr val="FFFFFF"/>
                </a:solidFill>
                <a:latin typeface="Comic Sans MS" pitchFamily="18" charset="0"/>
              </a:rPr>
              <a:t>      </a:t>
            </a:r>
            <a:r>
              <a:rPr lang="en-US" altLang="zh-CN" sz="6000" b="1" dirty="0" smtClean="0">
                <a:solidFill>
                  <a:srgbClr val="FFFFFF"/>
                </a:solidFill>
                <a:latin typeface="Comic Sans MS" pitchFamily="18" charset="0"/>
              </a:rPr>
              <a:t>Stokes’ Flow Theorem </a:t>
            </a:r>
            <a:endParaRPr lang="en-US" altLang="zh-CN" sz="6000" b="1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2005977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393700" y="1339850"/>
            <a:ext cx="9211240" cy="9625698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sz="3000" b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Stokes’ flow theorem: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sz="3000" b="1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the terms of the relative motion </a:t>
            </a:r>
            <a:r>
              <a:rPr lang="en-US" altLang="zh-CN" dirty="0" err="1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wrt</a:t>
            </a: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. point P are: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2)     Divergence term: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        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        uniform expansion/contraction   </a:t>
            </a:r>
            <a:endParaRPr lang="en-US" altLang="zh-CN" dirty="0" smtClean="0"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 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3)     Shear term: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        uniform distortion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              :   shear deformation scalar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  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               :  shear tensor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 4)     Vorticity Term: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          uniform rotation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700"/>
              </a:lnSpc>
              <a:tabLst>
                <a:tab pos="8950716" algn="l"/>
              </a:tabLst>
            </a:pPr>
            <a:r>
              <a:rPr lang="en-US" altLang="zh-CN" dirty="0" smtClean="0"/>
              <a:t>	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graphicFrame>
        <p:nvGraphicFramePr>
          <p:cNvPr id="119815" name="Object 7"/>
          <p:cNvGraphicFramePr>
            <a:graphicFrameLocks noChangeAspect="1"/>
          </p:cNvGraphicFramePr>
          <p:nvPr/>
        </p:nvGraphicFramePr>
        <p:xfrm>
          <a:off x="5422900" y="2482850"/>
          <a:ext cx="1473200" cy="820738"/>
        </p:xfrm>
        <a:graphic>
          <a:graphicData uri="http://schemas.openxmlformats.org/presentationml/2006/ole">
            <p:oleObj spid="_x0000_s119815" name="Equation" r:id="rId3" imgW="711000" imgH="393480" progId="Equation.DSMT4">
              <p:embed/>
            </p:oleObj>
          </a:graphicData>
        </a:graphic>
      </p:graphicFrame>
      <p:graphicFrame>
        <p:nvGraphicFramePr>
          <p:cNvPr id="119816" name="Object 8"/>
          <p:cNvGraphicFramePr>
            <a:graphicFrameLocks noChangeAspect="1"/>
          </p:cNvGraphicFramePr>
          <p:nvPr/>
        </p:nvGraphicFramePr>
        <p:xfrm>
          <a:off x="5346700" y="3854450"/>
          <a:ext cx="4264025" cy="1854200"/>
        </p:xfrm>
        <a:graphic>
          <a:graphicData uri="http://schemas.openxmlformats.org/presentationml/2006/ole">
            <p:oleObj spid="_x0000_s119816" name="Equation" r:id="rId4" imgW="2057400" imgH="888840" progId="Equation.DSMT4">
              <p:embed/>
            </p:oleObj>
          </a:graphicData>
        </a:graphic>
      </p:graphicFrame>
      <p:graphicFrame>
        <p:nvGraphicFramePr>
          <p:cNvPr id="119817" name="Object 9"/>
          <p:cNvGraphicFramePr>
            <a:graphicFrameLocks noChangeAspect="1"/>
          </p:cNvGraphicFramePr>
          <p:nvPr/>
        </p:nvGraphicFramePr>
        <p:xfrm>
          <a:off x="1082675" y="4822825"/>
          <a:ext cx="288925" cy="371475"/>
        </p:xfrm>
        <a:graphic>
          <a:graphicData uri="http://schemas.openxmlformats.org/presentationml/2006/ole">
            <p:oleObj spid="_x0000_s119817" name="Equation" r:id="rId5" imgW="139680" imgH="177480" progId="Equation.DSMT4">
              <p:embed/>
            </p:oleObj>
          </a:graphicData>
        </a:graphic>
      </p:graphicFrame>
      <p:graphicFrame>
        <p:nvGraphicFramePr>
          <p:cNvPr id="119818" name="Object 10"/>
          <p:cNvGraphicFramePr>
            <a:graphicFrameLocks noChangeAspect="1"/>
          </p:cNvGraphicFramePr>
          <p:nvPr/>
        </p:nvGraphicFramePr>
        <p:xfrm>
          <a:off x="1003300" y="5302250"/>
          <a:ext cx="447675" cy="477838"/>
        </p:xfrm>
        <a:graphic>
          <a:graphicData uri="http://schemas.openxmlformats.org/presentationml/2006/ole">
            <p:oleObj spid="_x0000_s119818" name="Equation" r:id="rId6" imgW="215640" imgH="228600" progId="Equation.DSMT4">
              <p:embed/>
            </p:oleObj>
          </a:graphicData>
        </a:graphic>
      </p:graphicFrame>
      <p:graphicFrame>
        <p:nvGraphicFramePr>
          <p:cNvPr id="119819" name="Object 11"/>
          <p:cNvGraphicFramePr>
            <a:graphicFrameLocks noChangeAspect="1"/>
          </p:cNvGraphicFramePr>
          <p:nvPr/>
        </p:nvGraphicFramePr>
        <p:xfrm>
          <a:off x="5422900" y="5835650"/>
          <a:ext cx="2343150" cy="1270000"/>
        </p:xfrm>
        <a:graphic>
          <a:graphicData uri="http://schemas.openxmlformats.org/presentationml/2006/ole">
            <p:oleObj spid="_x0000_s119819" name="Equation" r:id="rId7" imgW="1130040" imgH="609480" progId="Equation.DSMT4">
              <p:embed/>
            </p:oleObj>
          </a:graphicData>
        </a:graphic>
      </p:graphicFrame>
      <p:sp>
        <p:nvSpPr>
          <p:cNvPr id="15" name="Rectangle 14"/>
          <p:cNvSpPr/>
          <p:nvPr/>
        </p:nvSpPr>
        <p:spPr>
          <a:xfrm>
            <a:off x="774700" y="2482850"/>
            <a:ext cx="8839200" cy="12192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74700" y="3778250"/>
            <a:ext cx="8839200" cy="19812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74700" y="5835650"/>
            <a:ext cx="8839200" cy="13716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" y="1187450"/>
            <a:ext cx="10079990" cy="6371590"/>
          </a:xfrm>
          <a:custGeom>
            <a:avLst/>
            <a:gdLst>
              <a:gd name="connsiteX0" fmla="*/ 0 w 10079990"/>
              <a:gd name="connsiteY0" fmla="*/ 0 h 7559040"/>
              <a:gd name="connsiteX1" fmla="*/ 10079990 w 10079990"/>
              <a:gd name="connsiteY1" fmla="*/ 0 h 7559040"/>
              <a:gd name="connsiteX2" fmla="*/ 10079990 w 10079990"/>
              <a:gd name="connsiteY2" fmla="*/ 7559040 h 7559040"/>
              <a:gd name="connsiteX3" fmla="*/ 0 w 10079990"/>
              <a:gd name="connsiteY3" fmla="*/ 7559040 h 7559040"/>
              <a:gd name="connsiteX4" fmla="*/ 0 w 10079990"/>
              <a:gd name="connsiteY4" fmla="*/ 0 h 75590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079990" h="7559040">
                <a:moveTo>
                  <a:pt x="0" y="0"/>
                </a:moveTo>
                <a:lnTo>
                  <a:pt x="10079990" y="0"/>
                </a:lnTo>
                <a:lnTo>
                  <a:pt x="10079990" y="7559040"/>
                </a:lnTo>
                <a:lnTo>
                  <a:pt x="0" y="755904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-2044700" y="273050"/>
            <a:ext cx="11605100" cy="1251611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4397"/>
              </a:lnSpc>
              <a:tabLst>
                <a:tab pos="2005977" algn="l"/>
              </a:tabLst>
            </a:pPr>
            <a:r>
              <a:rPr lang="en-US" altLang="zh-CN" dirty="0" smtClean="0"/>
              <a:t>	</a:t>
            </a:r>
            <a:r>
              <a:rPr lang="en-US" altLang="zh-CN" sz="3200" b="1" dirty="0" smtClean="0">
                <a:solidFill>
                  <a:srgbClr val="FFFFFF"/>
                </a:solidFill>
                <a:latin typeface="Comic Sans MS" pitchFamily="18" charset="0"/>
              </a:rPr>
              <a:t>      </a:t>
            </a:r>
            <a:r>
              <a:rPr lang="en-US" altLang="zh-CN" sz="6000" b="1" dirty="0" smtClean="0">
                <a:solidFill>
                  <a:srgbClr val="FFFFFF"/>
                </a:solidFill>
                <a:latin typeface="Comic Sans MS" pitchFamily="18" charset="0"/>
              </a:rPr>
              <a:t>Stokes’ Flow Theorem </a:t>
            </a:r>
            <a:endParaRPr lang="en-US" altLang="zh-CN" sz="6000" b="1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2005977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393700" y="1111250"/>
            <a:ext cx="9038372" cy="7997047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sz="3000" b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Stokes’ flow theorem: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sz="3000" b="1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One may easily understand the components of the fluid flow around a point P by 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a simple Taylor expansion of the velocity field           around the point P: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Subsequently, it is insightful to write the rate-of-strain tensor                 in 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terms of its symmetric and </a:t>
            </a:r>
            <a:r>
              <a:rPr lang="en-US" altLang="zh-CN" dirty="0" err="1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antisymmetric</a:t>
            </a: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parts: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The symmetric part of this tensor is the deformation tensor, and it is convenient </a:t>
            </a:r>
          </a:p>
          <a:p>
            <a:pPr>
              <a:lnSpc>
                <a:spcPts val="2000"/>
              </a:lnSpc>
              <a:buFontTx/>
              <a:buChar char="-"/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and insightful – to write it in terms of a diagonal trace part and the traceless 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shear tensor       ,  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                                </a:t>
            </a:r>
            <a:r>
              <a:rPr lang="en-US" altLang="zh-CN" dirty="0" smtClean="0"/>
              <a:t>	</a:t>
            </a:r>
            <a:endParaRPr lang="en-US" altLang="zh-CN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9813" name="Object 5"/>
          <p:cNvGraphicFramePr>
            <a:graphicFrameLocks noChangeAspect="1"/>
          </p:cNvGraphicFramePr>
          <p:nvPr/>
        </p:nvGraphicFramePr>
        <p:xfrm>
          <a:off x="1765300" y="5683250"/>
          <a:ext cx="479425" cy="342900"/>
        </p:xfrm>
        <a:graphic>
          <a:graphicData uri="http://schemas.openxmlformats.org/presentationml/2006/ole">
            <p:oleObj spid="_x0000_s125955" name="Equation" r:id="rId3" imgW="215640" imgH="228600" progId="Equation.DSMT4">
              <p:embed/>
            </p:oleObj>
          </a:graphicData>
        </a:graphic>
      </p:graphicFrame>
      <p:graphicFrame>
        <p:nvGraphicFramePr>
          <p:cNvPr id="125957" name="Object 5"/>
          <p:cNvGraphicFramePr>
            <a:graphicFrameLocks noChangeAspect="1"/>
          </p:cNvGraphicFramePr>
          <p:nvPr/>
        </p:nvGraphicFramePr>
        <p:xfrm>
          <a:off x="5346700" y="2101850"/>
          <a:ext cx="704850" cy="304800"/>
        </p:xfrm>
        <a:graphic>
          <a:graphicData uri="http://schemas.openxmlformats.org/presentationml/2006/ole">
            <p:oleObj spid="_x0000_s125957" name="Equation" r:id="rId4" imgW="317160" imgH="203040" progId="Equation.DSMT4">
              <p:embed/>
            </p:oleObj>
          </a:graphicData>
        </a:graphic>
      </p:graphicFrame>
      <p:graphicFrame>
        <p:nvGraphicFramePr>
          <p:cNvPr id="125958" name="Object 6"/>
          <p:cNvGraphicFramePr>
            <a:graphicFrameLocks noChangeAspect="1"/>
          </p:cNvGraphicFramePr>
          <p:nvPr/>
        </p:nvGraphicFramePr>
        <p:xfrm>
          <a:off x="1308100" y="2406650"/>
          <a:ext cx="6833860" cy="933450"/>
        </p:xfrm>
        <a:graphic>
          <a:graphicData uri="http://schemas.openxmlformats.org/presentationml/2006/ole">
            <p:oleObj spid="_x0000_s125958" name="Equation" r:id="rId5" imgW="2133360" imgH="431640" progId="Equation.DSMT4">
              <p:embed/>
            </p:oleObj>
          </a:graphicData>
        </a:graphic>
      </p:graphicFrame>
      <p:graphicFrame>
        <p:nvGraphicFramePr>
          <p:cNvPr id="125959" name="Object 7"/>
          <p:cNvGraphicFramePr>
            <a:graphicFrameLocks noChangeAspect="1"/>
          </p:cNvGraphicFramePr>
          <p:nvPr/>
        </p:nvGraphicFramePr>
        <p:xfrm>
          <a:off x="7175500" y="3397250"/>
          <a:ext cx="1157288" cy="342900"/>
        </p:xfrm>
        <a:graphic>
          <a:graphicData uri="http://schemas.openxmlformats.org/presentationml/2006/ole">
            <p:oleObj spid="_x0000_s125959" name="Equation" r:id="rId6" imgW="520560" imgH="228600" progId="Equation.DSMT4">
              <p:embed/>
            </p:oleObj>
          </a:graphicData>
        </a:graphic>
      </p:graphicFrame>
      <p:graphicFrame>
        <p:nvGraphicFramePr>
          <p:cNvPr id="125960" name="Object 8"/>
          <p:cNvGraphicFramePr>
            <a:graphicFrameLocks noChangeAspect="1"/>
          </p:cNvGraphicFramePr>
          <p:nvPr/>
        </p:nvGraphicFramePr>
        <p:xfrm>
          <a:off x="1536700" y="4083050"/>
          <a:ext cx="6335712" cy="892680"/>
        </p:xfrm>
        <a:graphic>
          <a:graphicData uri="http://schemas.openxmlformats.org/presentationml/2006/ole">
            <p:oleObj spid="_x0000_s125960" name="Equation" r:id="rId7" imgW="2311200" imgH="482400" progId="Equation.DSMT4">
              <p:embed/>
            </p:oleObj>
          </a:graphicData>
        </a:graphic>
      </p:graphicFrame>
      <p:sp>
        <p:nvSpPr>
          <p:cNvPr id="27" name="Rectangle 26"/>
          <p:cNvSpPr/>
          <p:nvPr/>
        </p:nvSpPr>
        <p:spPr>
          <a:xfrm>
            <a:off x="393700" y="2406650"/>
            <a:ext cx="8686800" cy="914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5962" name="Object 10"/>
          <p:cNvGraphicFramePr>
            <a:graphicFrameLocks noChangeAspect="1"/>
          </p:cNvGraphicFramePr>
          <p:nvPr/>
        </p:nvGraphicFramePr>
        <p:xfrm>
          <a:off x="1612900" y="6140450"/>
          <a:ext cx="6742088" cy="1066800"/>
        </p:xfrm>
        <a:graphic>
          <a:graphicData uri="http://schemas.openxmlformats.org/presentationml/2006/ole">
            <p:oleObj spid="_x0000_s125962" name="Equation" r:id="rId8" imgW="1726920" imgH="431640" progId="Equation.DSMT4">
              <p:embed/>
            </p:oleObj>
          </a:graphicData>
        </a:graphic>
      </p:graphicFrame>
      <p:sp>
        <p:nvSpPr>
          <p:cNvPr id="33" name="Rectangle 32"/>
          <p:cNvSpPr/>
          <p:nvPr/>
        </p:nvSpPr>
        <p:spPr>
          <a:xfrm>
            <a:off x="393700" y="5988050"/>
            <a:ext cx="8686800" cy="13716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/>
          <p:nvPr/>
        </p:nvSpPr>
        <p:spPr>
          <a:xfrm>
            <a:off x="9486900" y="6883401"/>
            <a:ext cx="89768" cy="238513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317500" y="1187450"/>
            <a:ext cx="9935412" cy="6406868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Astrophysical circumstances are often such that strictly speaking not </a:t>
            </a:r>
          </a:p>
          <a:p>
            <a:pPr>
              <a:lnSpc>
                <a:spcPts val="3100"/>
              </a:lnSpc>
            </a:pP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all fluid criteria are fulfilled. </a:t>
            </a:r>
          </a:p>
          <a:p>
            <a:pPr>
              <a:lnSpc>
                <a:spcPts val="3100"/>
              </a:lnSpc>
            </a:pPr>
            <a:endParaRPr lang="en-US" altLang="zh-CN" sz="2200" dirty="0" smtClean="0"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Mean free path astrophysical fluids  (temperature T, density n):</a:t>
            </a:r>
          </a:p>
          <a:p>
            <a:pPr>
              <a:lnSpc>
                <a:spcPts val="3100"/>
              </a:lnSpc>
            </a:pPr>
            <a:endParaRPr lang="en-US" altLang="zh-CN" sz="2200" dirty="0" smtClean="0"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100"/>
              </a:lnSpc>
            </a:pPr>
            <a:endParaRPr lang="en-US" altLang="zh-CN" sz="2200" dirty="0" smtClean="0"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100"/>
              </a:lnSpc>
            </a:pPr>
            <a:endParaRPr lang="en-US" altLang="zh-CN" sz="2200" dirty="0" smtClean="0"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  </a:t>
            </a:r>
          </a:p>
          <a:p>
            <a:pPr marL="457200" indent="-457200">
              <a:lnSpc>
                <a:spcPts val="3100"/>
              </a:lnSpc>
              <a:buAutoNum type="arabicParenR"/>
            </a:pP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Sun (centre): </a:t>
            </a:r>
          </a:p>
          <a:p>
            <a:pPr marL="457200" indent="-457200">
              <a:lnSpc>
                <a:spcPts val="3100"/>
              </a:lnSpc>
            </a:pP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                                                                    fluid approximation very good</a:t>
            </a:r>
          </a:p>
          <a:p>
            <a:pPr marL="457200" indent="-457200">
              <a:lnSpc>
                <a:spcPts val="3100"/>
              </a:lnSpc>
            </a:pPr>
            <a:endParaRPr lang="en-US" altLang="zh-CN" sz="2200" dirty="0" smtClean="0">
              <a:latin typeface="Comic Sans MS" pitchFamily="18" charset="0"/>
              <a:cs typeface="Comic Sans MS" pitchFamily="18" charset="0"/>
            </a:endParaRPr>
          </a:p>
          <a:p>
            <a:pPr marL="457200" indent="-457200">
              <a:lnSpc>
                <a:spcPts val="3100"/>
              </a:lnSpc>
              <a:buAutoNum type="arabicParenR" startAt="2"/>
            </a:pP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Solar wind:</a:t>
            </a:r>
          </a:p>
          <a:p>
            <a:pPr marL="457200" indent="-457200">
              <a:lnSpc>
                <a:spcPts val="3100"/>
              </a:lnSpc>
            </a:pP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                                                                   fluid approximation does not  </a:t>
            </a:r>
          </a:p>
          <a:p>
            <a:pPr marL="457200" indent="-457200">
              <a:lnSpc>
                <a:spcPts val="3100"/>
              </a:lnSpc>
            </a:pP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                                                                   apply,  plasma physics</a:t>
            </a:r>
          </a:p>
          <a:p>
            <a:pPr>
              <a:lnSpc>
                <a:spcPts val="3100"/>
              </a:lnSpc>
            </a:pP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 3)  Cluster:     </a:t>
            </a:r>
          </a:p>
          <a:p>
            <a:pPr>
              <a:lnSpc>
                <a:spcPts val="3100"/>
              </a:lnSpc>
            </a:pPr>
            <a:r>
              <a:rPr lang="en-US" altLang="zh-CN" sz="2200" dirty="0" smtClean="0">
                <a:latin typeface="Comic Sans MS" pitchFamily="18" charset="0"/>
                <a:cs typeface="Comic Sans MS" pitchFamily="18" charset="0"/>
              </a:rPr>
              <a:t>                                                                    fluid approximation marginal      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2451100" y="273050"/>
            <a:ext cx="5092741" cy="751474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5497"/>
              </a:lnSpc>
            </a:pPr>
            <a:r>
              <a:rPr lang="en-US" altLang="zh-CN" sz="40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I.</a:t>
            </a:r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4000" b="1" dirty="0" smtClean="0">
                <a:solidFill>
                  <a:srgbClr val="FFFFFF"/>
                </a:solidFill>
                <a:latin typeface="Comic Sans MS" pitchFamily="18" charset="0"/>
                <a:cs typeface="Times New Roman" pitchFamily="18" charset="0"/>
              </a:rPr>
              <a:t>What is a fluid ?</a:t>
            </a:r>
            <a:endParaRPr lang="en-US" altLang="zh-CN" sz="4000" b="1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</p:txBody>
      </p:sp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2755900" y="2940050"/>
          <a:ext cx="4038600" cy="947155"/>
        </p:xfrm>
        <a:graphic>
          <a:graphicData uri="http://schemas.openxmlformats.org/presentationml/2006/ole">
            <p:oleObj spid="_x0000_s35843" name="Equation" r:id="rId3" imgW="1218960" imgH="279360" progId="Equation.DSMT4">
              <p:embed/>
            </p:oleObj>
          </a:graphicData>
        </a:graphic>
      </p:graphicFrame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2755900" y="4311650"/>
          <a:ext cx="5267325" cy="449066"/>
        </p:xfrm>
        <a:graphic>
          <a:graphicData uri="http://schemas.openxmlformats.org/presentationml/2006/ole">
            <p:oleObj spid="_x0000_s35844" name="Equation" r:id="rId4" imgW="2743200" imgH="228600" progId="Equation.DSMT4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>
          <a:xfrm>
            <a:off x="2527300" y="2787650"/>
            <a:ext cx="4419600" cy="1143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2679700" y="4692650"/>
          <a:ext cx="2535238" cy="474663"/>
        </p:xfrm>
        <a:graphic>
          <a:graphicData uri="http://schemas.openxmlformats.org/presentationml/2006/ole">
            <p:oleObj spid="_x0000_s35845" name="Equation" r:id="rId5" imgW="1320480" imgH="241200" progId="Equation.DSMT4">
              <p:embed/>
            </p:oleObj>
          </a:graphicData>
        </a:graphic>
      </p:graphicFrame>
      <p:graphicFrame>
        <p:nvGraphicFramePr>
          <p:cNvPr id="35846" name="Object 6"/>
          <p:cNvGraphicFramePr>
            <a:graphicFrameLocks noChangeAspect="1"/>
          </p:cNvGraphicFramePr>
          <p:nvPr/>
        </p:nvGraphicFramePr>
        <p:xfrm>
          <a:off x="2805113" y="5454650"/>
          <a:ext cx="5168900" cy="449263"/>
        </p:xfrm>
        <a:graphic>
          <a:graphicData uri="http://schemas.openxmlformats.org/presentationml/2006/ole">
            <p:oleObj spid="_x0000_s35846" name="Equation" r:id="rId6" imgW="2692080" imgH="228600" progId="Equation.DSMT4">
              <p:embed/>
            </p:oleObj>
          </a:graphicData>
        </a:graphic>
      </p:graphicFrame>
      <p:graphicFrame>
        <p:nvGraphicFramePr>
          <p:cNvPr id="35847" name="Object 7"/>
          <p:cNvGraphicFramePr>
            <a:graphicFrameLocks noChangeAspect="1"/>
          </p:cNvGraphicFramePr>
          <p:nvPr/>
        </p:nvGraphicFramePr>
        <p:xfrm>
          <a:off x="2755900" y="5911850"/>
          <a:ext cx="2828925" cy="449263"/>
        </p:xfrm>
        <a:graphic>
          <a:graphicData uri="http://schemas.openxmlformats.org/presentationml/2006/ole">
            <p:oleObj spid="_x0000_s35847" name="Equation" r:id="rId7" imgW="1473120" imgH="228600" progId="Equation.DSMT4">
              <p:embed/>
            </p:oleObj>
          </a:graphicData>
        </a:graphic>
      </p:graphicFrame>
      <p:graphicFrame>
        <p:nvGraphicFramePr>
          <p:cNvPr id="35848" name="Object 8"/>
          <p:cNvGraphicFramePr>
            <a:graphicFrameLocks noChangeAspect="1"/>
          </p:cNvGraphicFramePr>
          <p:nvPr/>
        </p:nvGraphicFramePr>
        <p:xfrm>
          <a:off x="2755900" y="6673850"/>
          <a:ext cx="5632450" cy="449263"/>
        </p:xfrm>
        <a:graphic>
          <a:graphicData uri="http://schemas.openxmlformats.org/presentationml/2006/ole">
            <p:oleObj spid="_x0000_s35848" name="Equation" r:id="rId8" imgW="2933640" imgH="228600" progId="Equation.DSMT4">
              <p:embed/>
            </p:oleObj>
          </a:graphicData>
        </a:graphic>
      </p:graphicFrame>
      <p:graphicFrame>
        <p:nvGraphicFramePr>
          <p:cNvPr id="35849" name="Object 9"/>
          <p:cNvGraphicFramePr>
            <a:graphicFrameLocks noChangeAspect="1"/>
          </p:cNvGraphicFramePr>
          <p:nvPr/>
        </p:nvGraphicFramePr>
        <p:xfrm>
          <a:off x="2755900" y="7158038"/>
          <a:ext cx="1268412" cy="398462"/>
        </p:xfrm>
        <a:graphic>
          <a:graphicData uri="http://schemas.openxmlformats.org/presentationml/2006/ole">
            <p:oleObj spid="_x0000_s35849" name="Equation" r:id="rId9" imgW="66024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" y="1187450"/>
            <a:ext cx="10079990" cy="6371590"/>
          </a:xfrm>
          <a:custGeom>
            <a:avLst/>
            <a:gdLst>
              <a:gd name="connsiteX0" fmla="*/ 0 w 10079990"/>
              <a:gd name="connsiteY0" fmla="*/ 0 h 7559040"/>
              <a:gd name="connsiteX1" fmla="*/ 10079990 w 10079990"/>
              <a:gd name="connsiteY1" fmla="*/ 0 h 7559040"/>
              <a:gd name="connsiteX2" fmla="*/ 10079990 w 10079990"/>
              <a:gd name="connsiteY2" fmla="*/ 7559040 h 7559040"/>
              <a:gd name="connsiteX3" fmla="*/ 0 w 10079990"/>
              <a:gd name="connsiteY3" fmla="*/ 7559040 h 7559040"/>
              <a:gd name="connsiteX4" fmla="*/ 0 w 10079990"/>
              <a:gd name="connsiteY4" fmla="*/ 0 h 75590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079990" h="7559040">
                <a:moveTo>
                  <a:pt x="0" y="0"/>
                </a:moveTo>
                <a:lnTo>
                  <a:pt x="10079990" y="0"/>
                </a:lnTo>
                <a:lnTo>
                  <a:pt x="10079990" y="7559040"/>
                </a:lnTo>
                <a:lnTo>
                  <a:pt x="0" y="755904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-2044700" y="273050"/>
            <a:ext cx="11605100" cy="1251611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4397"/>
              </a:lnSpc>
              <a:tabLst>
                <a:tab pos="2005977" algn="l"/>
              </a:tabLst>
            </a:pPr>
            <a:r>
              <a:rPr lang="en-US" altLang="zh-CN" dirty="0" smtClean="0"/>
              <a:t>	</a:t>
            </a:r>
            <a:r>
              <a:rPr lang="en-US" altLang="zh-CN" sz="3200" b="1" dirty="0" smtClean="0">
                <a:solidFill>
                  <a:srgbClr val="FFFFFF"/>
                </a:solidFill>
                <a:latin typeface="Comic Sans MS" pitchFamily="18" charset="0"/>
              </a:rPr>
              <a:t>      </a:t>
            </a:r>
            <a:r>
              <a:rPr lang="en-US" altLang="zh-CN" sz="6000" b="1" dirty="0" smtClean="0">
                <a:solidFill>
                  <a:srgbClr val="FFFFFF"/>
                </a:solidFill>
                <a:latin typeface="Comic Sans MS" pitchFamily="18" charset="0"/>
              </a:rPr>
              <a:t>Stokes’ Flow Theorem </a:t>
            </a:r>
            <a:endParaRPr lang="en-US" altLang="zh-CN" sz="6000" b="1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2005977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393700" y="1111250"/>
            <a:ext cx="9585958" cy="9279449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sz="3000" b="1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sz="3000" b="1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where 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buAutoNum type="arabicParenR"/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the symmetric (and traceless) shear tensor        is defined as </a:t>
            </a:r>
          </a:p>
          <a:p>
            <a:pPr marL="342900" indent="-342900">
              <a:lnSpc>
                <a:spcPts val="2000"/>
              </a:lnSpc>
              <a:buAutoNum type="arabicParenR"/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buAutoNum type="arabicParenR"/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buAutoNum type="arabicParenR"/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buAutoNum type="arabicParenR"/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2) the </a:t>
            </a:r>
            <a:r>
              <a:rPr lang="en-US" altLang="zh-CN" dirty="0" err="1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antisymmetric</a:t>
            </a: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tensor        as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3) the trace of the rate-of-strain tensor is proportional to the velocity divergence term,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                                </a:t>
            </a:r>
            <a:r>
              <a:rPr lang="en-US" altLang="zh-CN" dirty="0" smtClean="0"/>
              <a:t>	</a:t>
            </a:r>
            <a:endParaRPr lang="en-US" altLang="zh-CN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9813" name="Object 5"/>
          <p:cNvGraphicFramePr>
            <a:graphicFrameLocks noChangeAspect="1"/>
          </p:cNvGraphicFramePr>
          <p:nvPr/>
        </p:nvGraphicFramePr>
        <p:xfrm>
          <a:off x="5422900" y="2330450"/>
          <a:ext cx="479425" cy="342900"/>
        </p:xfrm>
        <a:graphic>
          <a:graphicData uri="http://schemas.openxmlformats.org/presentationml/2006/ole">
            <p:oleObj spid="_x0000_s126978" name="Equation" r:id="rId3" imgW="215640" imgH="228600" progId="Equation.DSMT4">
              <p:embed/>
            </p:oleObj>
          </a:graphicData>
        </a:graphic>
      </p:graphicFrame>
      <p:graphicFrame>
        <p:nvGraphicFramePr>
          <p:cNvPr id="125959" name="Object 7"/>
          <p:cNvGraphicFramePr>
            <a:graphicFrameLocks noChangeAspect="1"/>
          </p:cNvGraphicFramePr>
          <p:nvPr/>
        </p:nvGraphicFramePr>
        <p:xfrm>
          <a:off x="3441700" y="4083050"/>
          <a:ext cx="479425" cy="342900"/>
        </p:xfrm>
        <a:graphic>
          <a:graphicData uri="http://schemas.openxmlformats.org/presentationml/2006/ole">
            <p:oleObj spid="_x0000_s126981" name="Equation" r:id="rId4" imgW="215640" imgH="228600" progId="Equation.DSMT4">
              <p:embed/>
            </p:oleObj>
          </a:graphicData>
        </a:graphic>
      </p:graphicFrame>
      <p:graphicFrame>
        <p:nvGraphicFramePr>
          <p:cNvPr id="125961" name="Object 9"/>
          <p:cNvGraphicFramePr>
            <a:graphicFrameLocks noChangeAspect="1"/>
          </p:cNvGraphicFramePr>
          <p:nvPr/>
        </p:nvGraphicFramePr>
        <p:xfrm>
          <a:off x="2451100" y="2787650"/>
          <a:ext cx="5737650" cy="914400"/>
        </p:xfrm>
        <a:graphic>
          <a:graphicData uri="http://schemas.openxmlformats.org/presentationml/2006/ole">
            <p:oleObj spid="_x0000_s126983" name="Equation" r:id="rId5" imgW="2044440" imgH="482400" progId="Equation.DSMT4">
              <p:embed/>
            </p:oleObj>
          </a:graphicData>
        </a:graphic>
      </p:graphicFrame>
      <p:sp>
        <p:nvSpPr>
          <p:cNvPr id="25" name="Rectangle 24"/>
          <p:cNvSpPr/>
          <p:nvPr/>
        </p:nvSpPr>
        <p:spPr>
          <a:xfrm>
            <a:off x="1917700" y="2711450"/>
            <a:ext cx="6705600" cy="1066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6984" name="Object 8"/>
          <p:cNvGraphicFramePr>
            <a:graphicFrameLocks noChangeAspect="1"/>
          </p:cNvGraphicFramePr>
          <p:nvPr/>
        </p:nvGraphicFramePr>
        <p:xfrm>
          <a:off x="3554413" y="4616450"/>
          <a:ext cx="3529012" cy="914400"/>
        </p:xfrm>
        <a:graphic>
          <a:graphicData uri="http://schemas.openxmlformats.org/presentationml/2006/ole">
            <p:oleObj spid="_x0000_s126984" name="Equation" r:id="rId6" imgW="1257120" imgH="482400" progId="Equation.DSMT4">
              <p:embed/>
            </p:oleObj>
          </a:graphicData>
        </a:graphic>
      </p:graphicFrame>
      <p:sp>
        <p:nvSpPr>
          <p:cNvPr id="14" name="Rectangle 13"/>
          <p:cNvSpPr/>
          <p:nvPr/>
        </p:nvSpPr>
        <p:spPr>
          <a:xfrm>
            <a:off x="1917700" y="4540250"/>
            <a:ext cx="6705600" cy="1066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6985" name="Object 9"/>
          <p:cNvGraphicFramePr>
            <a:graphicFrameLocks noChangeAspect="1"/>
          </p:cNvGraphicFramePr>
          <p:nvPr/>
        </p:nvGraphicFramePr>
        <p:xfrm>
          <a:off x="2185988" y="6369050"/>
          <a:ext cx="6345237" cy="914400"/>
        </p:xfrm>
        <a:graphic>
          <a:graphicData uri="http://schemas.openxmlformats.org/presentationml/2006/ole">
            <p:oleObj spid="_x0000_s126985" name="Equation" r:id="rId7" imgW="2260440" imgH="482400" progId="Equation.DSMT4">
              <p:embed/>
            </p:oleObj>
          </a:graphicData>
        </a:graphic>
      </p:graphicFrame>
      <p:sp>
        <p:nvSpPr>
          <p:cNvPr id="16" name="Rectangle 15"/>
          <p:cNvSpPr/>
          <p:nvPr/>
        </p:nvSpPr>
        <p:spPr>
          <a:xfrm>
            <a:off x="1917700" y="6292850"/>
            <a:ext cx="6705600" cy="1066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" y="1187450"/>
            <a:ext cx="10079990" cy="6371590"/>
          </a:xfrm>
          <a:custGeom>
            <a:avLst/>
            <a:gdLst>
              <a:gd name="connsiteX0" fmla="*/ 0 w 10079990"/>
              <a:gd name="connsiteY0" fmla="*/ 0 h 7559040"/>
              <a:gd name="connsiteX1" fmla="*/ 10079990 w 10079990"/>
              <a:gd name="connsiteY1" fmla="*/ 0 h 7559040"/>
              <a:gd name="connsiteX2" fmla="*/ 10079990 w 10079990"/>
              <a:gd name="connsiteY2" fmla="*/ 7559040 h 7559040"/>
              <a:gd name="connsiteX3" fmla="*/ 0 w 10079990"/>
              <a:gd name="connsiteY3" fmla="*/ 7559040 h 7559040"/>
              <a:gd name="connsiteX4" fmla="*/ 0 w 10079990"/>
              <a:gd name="connsiteY4" fmla="*/ 0 h 75590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079990" h="7559040">
                <a:moveTo>
                  <a:pt x="0" y="0"/>
                </a:moveTo>
                <a:lnTo>
                  <a:pt x="10079990" y="0"/>
                </a:lnTo>
                <a:lnTo>
                  <a:pt x="10079990" y="7559040"/>
                </a:lnTo>
                <a:lnTo>
                  <a:pt x="0" y="755904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endParaRPr lang="zh-CN" altLang="en-US"/>
          </a:p>
        </p:txBody>
      </p:sp>
      <p:pic>
        <p:nvPicPr>
          <p:cNvPr id="17" name="Picture 16" descr="circ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41900" y="5073650"/>
            <a:ext cx="2362200" cy="2362200"/>
          </a:xfrm>
          <a:prstGeom prst="rect">
            <a:avLst/>
          </a:prstGeom>
          <a:noFill/>
          <a:ln/>
        </p:spPr>
      </p:pic>
      <p:sp>
        <p:nvSpPr>
          <p:cNvPr id="2" name="TextBox 1"/>
          <p:cNvSpPr txBox="1"/>
          <p:nvPr/>
        </p:nvSpPr>
        <p:spPr>
          <a:xfrm>
            <a:off x="-2044700" y="273050"/>
            <a:ext cx="11605100" cy="1251611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4397"/>
              </a:lnSpc>
              <a:tabLst>
                <a:tab pos="2005977" algn="l"/>
              </a:tabLst>
            </a:pPr>
            <a:r>
              <a:rPr lang="en-US" altLang="zh-CN" dirty="0" smtClean="0"/>
              <a:t>	</a:t>
            </a:r>
            <a:r>
              <a:rPr lang="en-US" altLang="zh-CN" sz="3200" b="1" dirty="0" smtClean="0">
                <a:solidFill>
                  <a:srgbClr val="FFFFFF"/>
                </a:solidFill>
                <a:latin typeface="Comic Sans MS" pitchFamily="18" charset="0"/>
              </a:rPr>
              <a:t>      </a:t>
            </a:r>
            <a:r>
              <a:rPr lang="en-US" altLang="zh-CN" sz="6000" b="1" dirty="0" smtClean="0">
                <a:solidFill>
                  <a:srgbClr val="FFFFFF"/>
                </a:solidFill>
                <a:latin typeface="Comic Sans MS" pitchFamily="18" charset="0"/>
              </a:rPr>
              <a:t>Stokes’ Flow Theorem </a:t>
            </a:r>
            <a:endParaRPr lang="en-US" altLang="zh-CN" sz="6000" b="1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2005977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393700" y="1111250"/>
            <a:ext cx="9038372" cy="10048891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sz="3000" b="1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sz="2400" b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Divergence Term</a:t>
            </a:r>
          </a:p>
          <a:p>
            <a:pPr marL="342900" indent="-342900">
              <a:lnSpc>
                <a:spcPts val="2000"/>
              </a:lnSpc>
              <a:buAutoNum type="arabicParenR"/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buAutoNum type="arabicParenR"/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buAutoNum type="arabicParenR"/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buAutoNum type="arabicParenR"/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We know from the </a:t>
            </a:r>
            <a:r>
              <a:rPr lang="en-US" altLang="zh-CN" dirty="0" err="1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Lagrangian</a:t>
            </a: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continuity equation, 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that the term represents the uniform expansion or contraction of the fluid 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element. 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                                </a:t>
            </a:r>
            <a:r>
              <a:rPr lang="en-US" altLang="zh-CN" dirty="0" smtClean="0"/>
              <a:t>	</a:t>
            </a:r>
            <a:endParaRPr lang="en-US" altLang="zh-CN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6985" name="Object 9"/>
          <p:cNvGraphicFramePr>
            <a:graphicFrameLocks noChangeAspect="1"/>
          </p:cNvGraphicFramePr>
          <p:nvPr/>
        </p:nvGraphicFramePr>
        <p:xfrm>
          <a:off x="1841500" y="2101850"/>
          <a:ext cx="6345237" cy="914400"/>
        </p:xfrm>
        <a:graphic>
          <a:graphicData uri="http://schemas.openxmlformats.org/presentationml/2006/ole">
            <p:oleObj spid="_x0000_s128007" name="Equation" r:id="rId4" imgW="2260440" imgH="482400" progId="Equation.DSMT4">
              <p:embed/>
            </p:oleObj>
          </a:graphicData>
        </a:graphic>
      </p:graphicFrame>
      <p:graphicFrame>
        <p:nvGraphicFramePr>
          <p:cNvPr id="128008" name="Object 8"/>
          <p:cNvGraphicFramePr>
            <a:graphicFrameLocks noChangeAspect="1"/>
          </p:cNvGraphicFramePr>
          <p:nvPr/>
        </p:nvGraphicFramePr>
        <p:xfrm>
          <a:off x="3594100" y="3854450"/>
          <a:ext cx="1997075" cy="746125"/>
        </p:xfrm>
        <a:graphic>
          <a:graphicData uri="http://schemas.openxmlformats.org/presentationml/2006/ole">
            <p:oleObj spid="_x0000_s128008" name="Equation" r:id="rId5" imgW="711000" imgH="393480" progId="Equation.DSMT4">
              <p:embed/>
            </p:oleObj>
          </a:graphicData>
        </a:graphic>
      </p:graphicFrame>
      <p:pic>
        <p:nvPicPr>
          <p:cNvPr id="15" name="Picture 14" descr="circl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2451100" y="5607050"/>
            <a:ext cx="1339850" cy="1339850"/>
          </a:xfrm>
          <a:prstGeom prst="rect">
            <a:avLst/>
          </a:prstGeom>
          <a:noFill/>
          <a:ln/>
        </p:spPr>
      </p:pic>
      <p:sp>
        <p:nvSpPr>
          <p:cNvPr id="18" name="Right Arrow 17"/>
          <p:cNvSpPr/>
          <p:nvPr/>
        </p:nvSpPr>
        <p:spPr>
          <a:xfrm>
            <a:off x="3975100" y="6064250"/>
            <a:ext cx="914400" cy="304800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" y="1187450"/>
            <a:ext cx="10079990" cy="6371590"/>
          </a:xfrm>
          <a:custGeom>
            <a:avLst/>
            <a:gdLst>
              <a:gd name="connsiteX0" fmla="*/ 0 w 10079990"/>
              <a:gd name="connsiteY0" fmla="*/ 0 h 7559040"/>
              <a:gd name="connsiteX1" fmla="*/ 10079990 w 10079990"/>
              <a:gd name="connsiteY1" fmla="*/ 0 h 7559040"/>
              <a:gd name="connsiteX2" fmla="*/ 10079990 w 10079990"/>
              <a:gd name="connsiteY2" fmla="*/ 7559040 h 7559040"/>
              <a:gd name="connsiteX3" fmla="*/ 0 w 10079990"/>
              <a:gd name="connsiteY3" fmla="*/ 7559040 h 7559040"/>
              <a:gd name="connsiteX4" fmla="*/ 0 w 10079990"/>
              <a:gd name="connsiteY4" fmla="*/ 0 h 75590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079990" h="7559040">
                <a:moveTo>
                  <a:pt x="0" y="0"/>
                </a:moveTo>
                <a:lnTo>
                  <a:pt x="10079990" y="0"/>
                </a:lnTo>
                <a:lnTo>
                  <a:pt x="10079990" y="7559040"/>
                </a:lnTo>
                <a:lnTo>
                  <a:pt x="0" y="755904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endParaRPr lang="zh-CN" altLang="en-US"/>
          </a:p>
        </p:txBody>
      </p:sp>
      <p:pic>
        <p:nvPicPr>
          <p:cNvPr id="12" name="Picture 21" descr="circ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52729">
            <a:off x="5561071" y="4373620"/>
            <a:ext cx="2635250" cy="263525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-2044700" y="273050"/>
            <a:ext cx="11605100" cy="1251611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4397"/>
              </a:lnSpc>
              <a:tabLst>
                <a:tab pos="2005977" algn="l"/>
              </a:tabLst>
            </a:pPr>
            <a:r>
              <a:rPr lang="en-US" altLang="zh-CN" dirty="0" smtClean="0"/>
              <a:t>	</a:t>
            </a:r>
            <a:r>
              <a:rPr lang="en-US" altLang="zh-CN" sz="3200" b="1" dirty="0" smtClean="0">
                <a:solidFill>
                  <a:srgbClr val="FFFFFF"/>
                </a:solidFill>
                <a:latin typeface="Comic Sans MS" pitchFamily="18" charset="0"/>
              </a:rPr>
              <a:t>      </a:t>
            </a:r>
            <a:r>
              <a:rPr lang="en-US" altLang="zh-CN" sz="6000" b="1" dirty="0" smtClean="0">
                <a:solidFill>
                  <a:srgbClr val="FFFFFF"/>
                </a:solidFill>
                <a:latin typeface="Comic Sans MS" pitchFamily="18" charset="0"/>
              </a:rPr>
              <a:t>Stokes’ Flow Theorem </a:t>
            </a:r>
            <a:endParaRPr lang="en-US" altLang="zh-CN" sz="6000" b="1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2005977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393700" y="1111250"/>
            <a:ext cx="9038372" cy="9535930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sz="3000" b="1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sz="2400" b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Shear Term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The traceless symmetric shear term, 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represents the anisotropic deformation of the fluid element. As it concerns a 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traceless deformation, it preserves the volume of the fluid element (the 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volume-changing deformation is represented via the divergence term). 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                                </a:t>
            </a:r>
            <a:r>
              <a:rPr lang="en-US" altLang="zh-CN" dirty="0" smtClean="0"/>
              <a:t>	</a:t>
            </a:r>
            <a:endParaRPr lang="en-US" altLang="zh-CN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 descr="circ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765300" y="4768850"/>
            <a:ext cx="2057400" cy="2057400"/>
          </a:xfrm>
          <a:prstGeom prst="rect">
            <a:avLst/>
          </a:prstGeom>
          <a:noFill/>
          <a:ln/>
        </p:spPr>
      </p:pic>
      <p:sp>
        <p:nvSpPr>
          <p:cNvPr id="18" name="Right Arrow 17"/>
          <p:cNvSpPr/>
          <p:nvPr/>
        </p:nvSpPr>
        <p:spPr>
          <a:xfrm>
            <a:off x="4279900" y="5530850"/>
            <a:ext cx="914400" cy="304800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9028" name="Object 4"/>
          <p:cNvGraphicFramePr>
            <a:graphicFrameLocks noChangeAspect="1"/>
          </p:cNvGraphicFramePr>
          <p:nvPr/>
        </p:nvGraphicFramePr>
        <p:xfrm>
          <a:off x="1841500" y="2559050"/>
          <a:ext cx="5737225" cy="914400"/>
        </p:xfrm>
        <a:graphic>
          <a:graphicData uri="http://schemas.openxmlformats.org/presentationml/2006/ole">
            <p:oleObj spid="_x0000_s129028" name="Equation" r:id="rId5" imgW="2044440" imgH="482400" progId="Equation.DSMT4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289300" y="6826250"/>
            <a:ext cx="3164649" cy="8822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intention is for the volume of the sphere 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and the ellipsoid to be equal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" y="1187450"/>
            <a:ext cx="10079990" cy="6371590"/>
          </a:xfrm>
          <a:custGeom>
            <a:avLst/>
            <a:gdLst>
              <a:gd name="connsiteX0" fmla="*/ 0 w 10079990"/>
              <a:gd name="connsiteY0" fmla="*/ 0 h 7559040"/>
              <a:gd name="connsiteX1" fmla="*/ 10079990 w 10079990"/>
              <a:gd name="connsiteY1" fmla="*/ 0 h 7559040"/>
              <a:gd name="connsiteX2" fmla="*/ 10079990 w 10079990"/>
              <a:gd name="connsiteY2" fmla="*/ 7559040 h 7559040"/>
              <a:gd name="connsiteX3" fmla="*/ 0 w 10079990"/>
              <a:gd name="connsiteY3" fmla="*/ 7559040 h 7559040"/>
              <a:gd name="connsiteX4" fmla="*/ 0 w 10079990"/>
              <a:gd name="connsiteY4" fmla="*/ 0 h 75590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079990" h="7559040">
                <a:moveTo>
                  <a:pt x="0" y="0"/>
                </a:moveTo>
                <a:lnTo>
                  <a:pt x="10079990" y="0"/>
                </a:lnTo>
                <a:lnTo>
                  <a:pt x="10079990" y="7559040"/>
                </a:lnTo>
                <a:lnTo>
                  <a:pt x="0" y="755904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-2044700" y="273050"/>
            <a:ext cx="11605100" cy="1251611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4397"/>
              </a:lnSpc>
              <a:tabLst>
                <a:tab pos="2005977" algn="l"/>
              </a:tabLst>
            </a:pPr>
            <a:r>
              <a:rPr lang="en-US" altLang="zh-CN" dirty="0" smtClean="0"/>
              <a:t>	</a:t>
            </a:r>
            <a:r>
              <a:rPr lang="en-US" altLang="zh-CN" sz="3200" b="1" dirty="0" smtClean="0">
                <a:solidFill>
                  <a:srgbClr val="FFFFFF"/>
                </a:solidFill>
                <a:latin typeface="Comic Sans MS" pitchFamily="18" charset="0"/>
              </a:rPr>
              <a:t>      </a:t>
            </a:r>
            <a:r>
              <a:rPr lang="en-US" altLang="zh-CN" sz="6000" b="1" dirty="0" smtClean="0">
                <a:solidFill>
                  <a:srgbClr val="FFFFFF"/>
                </a:solidFill>
                <a:latin typeface="Comic Sans MS" pitchFamily="18" charset="0"/>
              </a:rPr>
              <a:t>Stokes’ Flow Theorem </a:t>
            </a:r>
            <a:endParaRPr lang="en-US" altLang="zh-CN" sz="6000" b="1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2005977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393700" y="806450"/>
            <a:ext cx="9525000" cy="12357215"/>
          </a:xfrm>
          <a:prstGeom prst="rect">
            <a:avLst/>
          </a:prstGeom>
          <a:noFill/>
        </p:spPr>
        <p:txBody>
          <a:bodyPr wrap="square" lIns="0" tIns="0" rIns="0" bIns="45706" rtlCol="0">
            <a:spAutoFit/>
          </a:bodyPr>
          <a:lstStyle/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sz="3000" b="1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sz="2400" b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Shear Term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Note that we can associate a quadratic form – </a:t>
            </a:r>
            <a:r>
              <a:rPr lang="en-US" altLang="zh-CN" dirty="0" err="1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ie</a:t>
            </a: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. an ellipsoid – with the shear 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tensor, the shear deformation scalar S, 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such that the corresponding shear velocity contribution is given by 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We may also define a related quadratic form by incorporating the divergence term, 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Evidently, this represents the </a:t>
            </a:r>
            <a:r>
              <a:rPr lang="en-US" altLang="zh-CN" i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irrotational </a:t>
            </a: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part of the velocity field. For this reason, 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we call      the </a:t>
            </a:r>
            <a:r>
              <a:rPr lang="en-US" altLang="zh-CN" i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velocity potential:  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  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                                </a:t>
            </a:r>
            <a:r>
              <a:rPr lang="en-US" altLang="zh-CN" dirty="0" smtClean="0"/>
              <a:t>	</a:t>
            </a:r>
            <a:endParaRPr lang="en-US" altLang="zh-CN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0051" name="Object 3"/>
          <p:cNvGraphicFramePr>
            <a:graphicFrameLocks noChangeAspect="1"/>
          </p:cNvGraphicFramePr>
          <p:nvPr/>
        </p:nvGraphicFramePr>
        <p:xfrm>
          <a:off x="3922713" y="2330450"/>
          <a:ext cx="1633537" cy="762000"/>
        </p:xfrm>
        <a:graphic>
          <a:graphicData uri="http://schemas.openxmlformats.org/presentationml/2006/ole">
            <p:oleObj spid="_x0000_s130051" name="Equation" r:id="rId3" imgW="850680" imgH="393480" progId="Equation.DSMT4">
              <p:embed/>
            </p:oleObj>
          </a:graphicData>
        </a:graphic>
      </p:graphicFrame>
      <p:graphicFrame>
        <p:nvGraphicFramePr>
          <p:cNvPr id="130052" name="Object 4"/>
          <p:cNvGraphicFramePr>
            <a:graphicFrameLocks noChangeAspect="1"/>
          </p:cNvGraphicFramePr>
          <p:nvPr/>
        </p:nvGraphicFramePr>
        <p:xfrm>
          <a:off x="3822700" y="3397250"/>
          <a:ext cx="2143125" cy="789426"/>
        </p:xfrm>
        <a:graphic>
          <a:graphicData uri="http://schemas.openxmlformats.org/presentationml/2006/ole">
            <p:oleObj spid="_x0000_s130052" name="Equation" r:id="rId4" imgW="1180800" imgH="431640" progId="Equation.DSMT4">
              <p:embed/>
            </p:oleObj>
          </a:graphicData>
        </a:graphic>
      </p:graphicFrame>
      <p:graphicFrame>
        <p:nvGraphicFramePr>
          <p:cNvPr id="130053" name="Object 5"/>
          <p:cNvGraphicFramePr>
            <a:graphicFrameLocks noChangeAspect="1"/>
          </p:cNvGraphicFramePr>
          <p:nvPr/>
        </p:nvGraphicFramePr>
        <p:xfrm>
          <a:off x="2800350" y="4464050"/>
          <a:ext cx="5011738" cy="1647825"/>
        </p:xfrm>
        <a:graphic>
          <a:graphicData uri="http://schemas.openxmlformats.org/presentationml/2006/ole">
            <p:oleObj spid="_x0000_s130053" name="Equation" r:id="rId5" imgW="2882880" imgH="939600" progId="Equation.DSMT4">
              <p:embed/>
            </p:oleObj>
          </a:graphicData>
        </a:graphic>
      </p:graphicFrame>
      <p:graphicFrame>
        <p:nvGraphicFramePr>
          <p:cNvPr id="130054" name="Object 6"/>
          <p:cNvGraphicFramePr>
            <a:graphicFrameLocks noChangeAspect="1"/>
          </p:cNvGraphicFramePr>
          <p:nvPr/>
        </p:nvGraphicFramePr>
        <p:xfrm>
          <a:off x="1155700" y="6369050"/>
          <a:ext cx="356418" cy="381000"/>
        </p:xfrm>
        <a:graphic>
          <a:graphicData uri="http://schemas.openxmlformats.org/presentationml/2006/ole">
            <p:oleObj spid="_x0000_s130054" name="Equation" r:id="rId6" imgW="215640" imgH="228600" progId="Equation.DSMT4">
              <p:embed/>
            </p:oleObj>
          </a:graphicData>
        </a:graphic>
      </p:graphicFrame>
      <p:graphicFrame>
        <p:nvGraphicFramePr>
          <p:cNvPr id="130055" name="Object 7"/>
          <p:cNvGraphicFramePr>
            <a:graphicFrameLocks noChangeAspect="1"/>
          </p:cNvGraphicFramePr>
          <p:nvPr/>
        </p:nvGraphicFramePr>
        <p:xfrm>
          <a:off x="3209925" y="6750050"/>
          <a:ext cx="3632364" cy="549275"/>
        </p:xfrm>
        <a:graphic>
          <a:graphicData uri="http://schemas.openxmlformats.org/presentationml/2006/ole">
            <p:oleObj spid="_x0000_s130055" name="Equation" r:id="rId7" imgW="1688760" imgH="253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" y="1187450"/>
            <a:ext cx="10079990" cy="6371590"/>
          </a:xfrm>
          <a:custGeom>
            <a:avLst/>
            <a:gdLst>
              <a:gd name="connsiteX0" fmla="*/ 0 w 10079990"/>
              <a:gd name="connsiteY0" fmla="*/ 0 h 7559040"/>
              <a:gd name="connsiteX1" fmla="*/ 10079990 w 10079990"/>
              <a:gd name="connsiteY1" fmla="*/ 0 h 7559040"/>
              <a:gd name="connsiteX2" fmla="*/ 10079990 w 10079990"/>
              <a:gd name="connsiteY2" fmla="*/ 7559040 h 7559040"/>
              <a:gd name="connsiteX3" fmla="*/ 0 w 10079990"/>
              <a:gd name="connsiteY3" fmla="*/ 7559040 h 7559040"/>
              <a:gd name="connsiteX4" fmla="*/ 0 w 10079990"/>
              <a:gd name="connsiteY4" fmla="*/ 0 h 75590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079990" h="7559040">
                <a:moveTo>
                  <a:pt x="0" y="0"/>
                </a:moveTo>
                <a:lnTo>
                  <a:pt x="10079990" y="0"/>
                </a:lnTo>
                <a:lnTo>
                  <a:pt x="10079990" y="7559040"/>
                </a:lnTo>
                <a:lnTo>
                  <a:pt x="0" y="755904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"/>
          <p:cNvSpPr txBox="1"/>
          <p:nvPr/>
        </p:nvSpPr>
        <p:spPr>
          <a:xfrm>
            <a:off x="850900" y="958850"/>
            <a:ext cx="9122690" cy="13896098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sz="3000" b="1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sz="2400" b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Vorticity Term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The </a:t>
            </a:r>
            <a:r>
              <a:rPr lang="en-US" altLang="zh-CN" dirty="0" err="1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antisymmetric</a:t>
            </a: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term, 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represents the rotational component of the fluid element’s motion, the </a:t>
            </a:r>
            <a:r>
              <a:rPr lang="en-US" altLang="zh-CN" i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vorticity</a:t>
            </a: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. 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With the </a:t>
            </a:r>
            <a:r>
              <a:rPr lang="en-US" altLang="zh-CN" dirty="0" err="1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antisymmetric</a:t>
            </a: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       we can associate a (pseudo)vector, the vorticity vector 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where the coordinates of the vorticity vector,                                , are related to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the vorticity tensor via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where         is the Levi-</a:t>
            </a:r>
            <a:r>
              <a:rPr lang="en-US" altLang="zh-CN" dirty="0" err="1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Cevita</a:t>
            </a: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tensor, which fulfils the useful identity   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                                </a:t>
            </a:r>
            <a:r>
              <a:rPr lang="en-US" altLang="zh-CN" dirty="0" smtClean="0"/>
              <a:t>	</a:t>
            </a:r>
            <a:endParaRPr lang="en-US" altLang="zh-CN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2044700" y="273050"/>
            <a:ext cx="11605100" cy="1251611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4397"/>
              </a:lnSpc>
              <a:tabLst>
                <a:tab pos="2005977" algn="l"/>
              </a:tabLst>
            </a:pPr>
            <a:r>
              <a:rPr lang="en-US" altLang="zh-CN" dirty="0" smtClean="0"/>
              <a:t>	</a:t>
            </a:r>
            <a:r>
              <a:rPr lang="en-US" altLang="zh-CN" sz="3200" b="1" dirty="0" smtClean="0">
                <a:solidFill>
                  <a:srgbClr val="FFFFFF"/>
                </a:solidFill>
                <a:latin typeface="Comic Sans MS" pitchFamily="18" charset="0"/>
              </a:rPr>
              <a:t>      </a:t>
            </a:r>
            <a:r>
              <a:rPr lang="en-US" altLang="zh-CN" sz="6000" b="1" dirty="0" smtClean="0">
                <a:solidFill>
                  <a:srgbClr val="FFFFFF"/>
                </a:solidFill>
                <a:latin typeface="Comic Sans MS" pitchFamily="18" charset="0"/>
              </a:rPr>
              <a:t>Stokes’ Flow Theorem </a:t>
            </a:r>
            <a:endParaRPr lang="en-US" altLang="zh-CN" sz="6000" b="1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2005977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1075" name="Object 3"/>
          <p:cNvGraphicFramePr>
            <a:graphicFrameLocks noChangeAspect="1"/>
          </p:cNvGraphicFramePr>
          <p:nvPr/>
        </p:nvGraphicFramePr>
        <p:xfrm>
          <a:off x="2908300" y="2254250"/>
          <a:ext cx="3529012" cy="914400"/>
        </p:xfrm>
        <a:graphic>
          <a:graphicData uri="http://schemas.openxmlformats.org/presentationml/2006/ole">
            <p:oleObj spid="_x0000_s131075" name="Equation" r:id="rId3" imgW="1257120" imgH="482400" progId="Equation.DSMT4">
              <p:embed/>
            </p:oleObj>
          </a:graphicData>
        </a:graphic>
      </p:graphicFrame>
      <p:graphicFrame>
        <p:nvGraphicFramePr>
          <p:cNvPr id="131076" name="Object 4"/>
          <p:cNvGraphicFramePr>
            <a:graphicFrameLocks noChangeAspect="1"/>
          </p:cNvGraphicFramePr>
          <p:nvPr/>
        </p:nvGraphicFramePr>
        <p:xfrm>
          <a:off x="3441700" y="3702050"/>
          <a:ext cx="563824" cy="402942"/>
        </p:xfrm>
        <a:graphic>
          <a:graphicData uri="http://schemas.openxmlformats.org/presentationml/2006/ole">
            <p:oleObj spid="_x0000_s131076" name="Equation" r:id="rId4" imgW="215640" imgH="228600" progId="Equation.DSMT4">
              <p:embed/>
            </p:oleObj>
          </a:graphicData>
        </a:graphic>
      </p:graphicFrame>
      <p:graphicFrame>
        <p:nvGraphicFramePr>
          <p:cNvPr id="131077" name="Object 5"/>
          <p:cNvGraphicFramePr>
            <a:graphicFrameLocks noChangeAspect="1"/>
          </p:cNvGraphicFramePr>
          <p:nvPr/>
        </p:nvGraphicFramePr>
        <p:xfrm>
          <a:off x="3289300" y="4311650"/>
          <a:ext cx="2866074" cy="685800"/>
        </p:xfrm>
        <a:graphic>
          <a:graphicData uri="http://schemas.openxmlformats.org/presentationml/2006/ole">
            <p:oleObj spid="_x0000_s131077" name="Equation" r:id="rId5" imgW="609480" imgH="215640" progId="Equation.DSMT4">
              <p:embed/>
            </p:oleObj>
          </a:graphicData>
        </a:graphic>
      </p:graphicFrame>
      <p:sp>
        <p:nvSpPr>
          <p:cNvPr id="14" name="Rectangle 13"/>
          <p:cNvSpPr/>
          <p:nvPr/>
        </p:nvSpPr>
        <p:spPr>
          <a:xfrm>
            <a:off x="2908300" y="4235450"/>
            <a:ext cx="3581400" cy="9144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1078" name="Object 6"/>
          <p:cNvGraphicFramePr>
            <a:graphicFrameLocks noChangeAspect="1"/>
          </p:cNvGraphicFramePr>
          <p:nvPr/>
        </p:nvGraphicFramePr>
        <p:xfrm>
          <a:off x="1155700" y="5911850"/>
          <a:ext cx="7875587" cy="762000"/>
        </p:xfrm>
        <a:graphic>
          <a:graphicData uri="http://schemas.openxmlformats.org/presentationml/2006/ole">
            <p:oleObj spid="_x0000_s131078" name="Equation" r:id="rId6" imgW="3009600" imgH="431640" progId="Equation.DSMT4">
              <p:embed/>
            </p:oleObj>
          </a:graphicData>
        </a:graphic>
      </p:graphicFrame>
      <p:graphicFrame>
        <p:nvGraphicFramePr>
          <p:cNvPr id="131079" name="Object 7"/>
          <p:cNvGraphicFramePr>
            <a:graphicFrameLocks noChangeAspect="1"/>
          </p:cNvGraphicFramePr>
          <p:nvPr/>
        </p:nvGraphicFramePr>
        <p:xfrm>
          <a:off x="5880100" y="5149850"/>
          <a:ext cx="2101850" cy="447634"/>
        </p:xfrm>
        <a:graphic>
          <a:graphicData uri="http://schemas.openxmlformats.org/presentationml/2006/ole">
            <p:oleObj spid="_x0000_s131079" name="Equation" r:id="rId7" imgW="965160" imgH="228600" progId="Equation.DSMT4">
              <p:embed/>
            </p:oleObj>
          </a:graphicData>
        </a:graphic>
      </p:graphicFrame>
      <p:graphicFrame>
        <p:nvGraphicFramePr>
          <p:cNvPr id="131080" name="Object 8"/>
          <p:cNvGraphicFramePr>
            <a:graphicFrameLocks noChangeAspect="1"/>
          </p:cNvGraphicFramePr>
          <p:nvPr/>
        </p:nvGraphicFramePr>
        <p:xfrm>
          <a:off x="1536700" y="6750050"/>
          <a:ext cx="661987" cy="403225"/>
        </p:xfrm>
        <a:graphic>
          <a:graphicData uri="http://schemas.openxmlformats.org/presentationml/2006/ole">
            <p:oleObj spid="_x0000_s131080" name="Equation" r:id="rId8" imgW="253800" imgH="228600" progId="Equation.DSMT4">
              <p:embed/>
            </p:oleObj>
          </a:graphicData>
        </a:graphic>
      </p:graphicFrame>
      <p:sp>
        <p:nvSpPr>
          <p:cNvPr id="17" name="Rectangle 16"/>
          <p:cNvSpPr/>
          <p:nvPr/>
        </p:nvSpPr>
        <p:spPr>
          <a:xfrm>
            <a:off x="850900" y="5835650"/>
            <a:ext cx="8763000" cy="9144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1081" name="Object 9"/>
          <p:cNvGraphicFramePr>
            <a:graphicFrameLocks noChangeAspect="1"/>
          </p:cNvGraphicFramePr>
          <p:nvPr/>
        </p:nvGraphicFramePr>
        <p:xfrm>
          <a:off x="4508500" y="7054850"/>
          <a:ext cx="3689350" cy="425450"/>
        </p:xfrm>
        <a:graphic>
          <a:graphicData uri="http://schemas.openxmlformats.org/presentationml/2006/ole">
            <p:oleObj spid="_x0000_s131081" name="Equation" r:id="rId9" imgW="1409400" imgH="241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1184910"/>
            <a:ext cx="10079990" cy="6371590"/>
          </a:xfrm>
          <a:custGeom>
            <a:avLst/>
            <a:gdLst>
              <a:gd name="connsiteX0" fmla="*/ 0 w 10079990"/>
              <a:gd name="connsiteY0" fmla="*/ 0 h 7559040"/>
              <a:gd name="connsiteX1" fmla="*/ 10079990 w 10079990"/>
              <a:gd name="connsiteY1" fmla="*/ 0 h 7559040"/>
              <a:gd name="connsiteX2" fmla="*/ 10079990 w 10079990"/>
              <a:gd name="connsiteY2" fmla="*/ 7559040 h 7559040"/>
              <a:gd name="connsiteX3" fmla="*/ 0 w 10079990"/>
              <a:gd name="connsiteY3" fmla="*/ 7559040 h 7559040"/>
              <a:gd name="connsiteX4" fmla="*/ 0 w 10079990"/>
              <a:gd name="connsiteY4" fmla="*/ 0 h 75590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079990" h="7559040">
                <a:moveTo>
                  <a:pt x="0" y="0"/>
                </a:moveTo>
                <a:lnTo>
                  <a:pt x="10079990" y="0"/>
                </a:lnTo>
                <a:lnTo>
                  <a:pt x="10079990" y="7559040"/>
                </a:lnTo>
                <a:lnTo>
                  <a:pt x="0" y="755904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endParaRPr lang="zh-CN" altLang="en-US"/>
          </a:p>
        </p:txBody>
      </p:sp>
      <p:pic>
        <p:nvPicPr>
          <p:cNvPr id="16" name="Picture 21" descr="circ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9700" y="5073650"/>
            <a:ext cx="2635250" cy="2635250"/>
          </a:xfrm>
          <a:prstGeom prst="rect">
            <a:avLst/>
          </a:prstGeom>
          <a:noFill/>
        </p:spPr>
      </p:pic>
      <p:sp>
        <p:nvSpPr>
          <p:cNvPr id="19" name="Curved Right Arrow 18"/>
          <p:cNvSpPr/>
          <p:nvPr/>
        </p:nvSpPr>
        <p:spPr>
          <a:xfrm rot="3709365">
            <a:off x="6909466" y="4515785"/>
            <a:ext cx="586142" cy="1649131"/>
          </a:xfrm>
          <a:prstGeom prst="curvedRightArrow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21" descr="circ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52729">
            <a:off x="2055870" y="5288020"/>
            <a:ext cx="2635250" cy="2635250"/>
          </a:xfrm>
          <a:prstGeom prst="rect">
            <a:avLst/>
          </a:prstGeom>
          <a:noFill/>
        </p:spPr>
      </p:pic>
      <p:sp>
        <p:nvSpPr>
          <p:cNvPr id="11" name="TextBox 1"/>
          <p:cNvSpPr txBox="1"/>
          <p:nvPr/>
        </p:nvSpPr>
        <p:spPr>
          <a:xfrm>
            <a:off x="850900" y="958850"/>
            <a:ext cx="9038372" cy="13383137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sz="3000" b="1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sz="2400" b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Vorticity Term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The contribution of the </a:t>
            </a:r>
            <a:r>
              <a:rPr lang="en-US" altLang="zh-CN" dirty="0" err="1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antisymmetric</a:t>
            </a: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part of the differential velocity 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therefore reads, 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The last expression in the eqn. above equals the </a:t>
            </a:r>
            <a:r>
              <a:rPr lang="en-US" altLang="zh-CN" dirty="0" err="1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i-th</a:t>
            </a: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component of the rotational  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velocity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of the fluid element </a:t>
            </a:r>
            <a:r>
              <a:rPr lang="en-US" altLang="zh-CN" dirty="0" err="1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wrt</a:t>
            </a: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to its center of mass, so that the vorticity vector can 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be identified with one-half the angular velocity of the fluid element,  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                                </a:t>
            </a:r>
            <a:r>
              <a:rPr lang="en-US" altLang="zh-CN" dirty="0" smtClean="0"/>
              <a:t>	</a:t>
            </a:r>
            <a:endParaRPr lang="en-US" altLang="zh-CN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2105" name="Object 9"/>
          <p:cNvGraphicFramePr>
            <a:graphicFrameLocks noChangeAspect="1"/>
          </p:cNvGraphicFramePr>
          <p:nvPr/>
        </p:nvGraphicFramePr>
        <p:xfrm>
          <a:off x="5956300" y="4083050"/>
          <a:ext cx="2662238" cy="944562"/>
        </p:xfrm>
        <a:graphic>
          <a:graphicData uri="http://schemas.openxmlformats.org/presentationml/2006/ole">
            <p:oleObj spid="_x0000_s132105" name="Equation" r:id="rId4" imgW="749160" imgH="393480" progId="Equation.DSMT4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-2044700" y="273050"/>
            <a:ext cx="11605100" cy="1251611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4397"/>
              </a:lnSpc>
              <a:tabLst>
                <a:tab pos="2005977" algn="l"/>
              </a:tabLst>
            </a:pPr>
            <a:r>
              <a:rPr lang="en-US" altLang="zh-CN" dirty="0" smtClean="0"/>
              <a:t>	</a:t>
            </a:r>
            <a:r>
              <a:rPr lang="en-US" altLang="zh-CN" sz="3200" b="1" dirty="0" smtClean="0">
                <a:solidFill>
                  <a:srgbClr val="FFFFFF"/>
                </a:solidFill>
                <a:latin typeface="Comic Sans MS" pitchFamily="18" charset="0"/>
              </a:rPr>
              <a:t>      </a:t>
            </a:r>
            <a:r>
              <a:rPr lang="en-US" altLang="zh-CN" sz="6000" b="1" dirty="0" smtClean="0">
                <a:solidFill>
                  <a:srgbClr val="FFFFFF"/>
                </a:solidFill>
                <a:latin typeface="Comic Sans MS" pitchFamily="18" charset="0"/>
              </a:rPr>
              <a:t>Stokes’ Flow Theorem </a:t>
            </a:r>
            <a:endParaRPr lang="en-US" altLang="zh-CN" sz="6000" b="1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2005977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5118100" y="6445250"/>
            <a:ext cx="914400" cy="304800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1075" name="Object 3"/>
          <p:cNvGraphicFramePr>
            <a:graphicFrameLocks noChangeAspect="1"/>
          </p:cNvGraphicFramePr>
          <p:nvPr/>
        </p:nvGraphicFramePr>
        <p:xfrm>
          <a:off x="1003300" y="2559050"/>
          <a:ext cx="8555038" cy="914400"/>
        </p:xfrm>
        <a:graphic>
          <a:graphicData uri="http://schemas.openxmlformats.org/presentationml/2006/ole">
            <p:oleObj spid="_x0000_s132098" name="Equation" r:id="rId5" imgW="3047760" imgH="482400" progId="Equation.DSMT4">
              <p:embed/>
            </p:oleObj>
          </a:graphicData>
        </a:graphic>
      </p:graphicFrame>
      <p:graphicFrame>
        <p:nvGraphicFramePr>
          <p:cNvPr id="131076" name="Object 4"/>
          <p:cNvGraphicFramePr>
            <a:graphicFrameLocks noChangeAspect="1"/>
          </p:cNvGraphicFramePr>
          <p:nvPr/>
        </p:nvGraphicFramePr>
        <p:xfrm>
          <a:off x="1765300" y="4235450"/>
          <a:ext cx="2572426" cy="609600"/>
        </p:xfrm>
        <a:graphic>
          <a:graphicData uri="http://schemas.openxmlformats.org/presentationml/2006/ole">
            <p:oleObj spid="_x0000_s132099" name="Equation" r:id="rId6" imgW="723600" imgH="253800" progId="Equation.DSMT4">
              <p:embed/>
            </p:oleObj>
          </a:graphicData>
        </a:graphic>
      </p:graphicFrame>
      <p:sp>
        <p:nvSpPr>
          <p:cNvPr id="17" name="Rectangle 16"/>
          <p:cNvSpPr/>
          <p:nvPr/>
        </p:nvSpPr>
        <p:spPr>
          <a:xfrm>
            <a:off x="927100" y="2559050"/>
            <a:ext cx="8763000" cy="9144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-Right Arrow 19"/>
          <p:cNvSpPr/>
          <p:nvPr/>
        </p:nvSpPr>
        <p:spPr>
          <a:xfrm>
            <a:off x="4813300" y="4464050"/>
            <a:ext cx="685800" cy="228600"/>
          </a:xfrm>
          <a:prstGeom prst="leftRightArrow">
            <a:avLst/>
          </a:prstGeom>
          <a:noFill/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" y="1187450"/>
            <a:ext cx="10079990" cy="6371590"/>
          </a:xfrm>
          <a:custGeom>
            <a:avLst/>
            <a:gdLst>
              <a:gd name="connsiteX0" fmla="*/ 0 w 10079990"/>
              <a:gd name="connsiteY0" fmla="*/ 0 h 7559040"/>
              <a:gd name="connsiteX1" fmla="*/ 10079990 w 10079990"/>
              <a:gd name="connsiteY1" fmla="*/ 0 h 7559040"/>
              <a:gd name="connsiteX2" fmla="*/ 10079990 w 10079990"/>
              <a:gd name="connsiteY2" fmla="*/ 7559040 h 7559040"/>
              <a:gd name="connsiteX3" fmla="*/ 0 w 10079990"/>
              <a:gd name="connsiteY3" fmla="*/ 7559040 h 7559040"/>
              <a:gd name="connsiteX4" fmla="*/ 0 w 10079990"/>
              <a:gd name="connsiteY4" fmla="*/ 0 h 75590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079990" h="7559040">
                <a:moveTo>
                  <a:pt x="0" y="0"/>
                </a:moveTo>
                <a:lnTo>
                  <a:pt x="10079990" y="0"/>
                </a:lnTo>
                <a:lnTo>
                  <a:pt x="10079990" y="7559040"/>
                </a:lnTo>
                <a:lnTo>
                  <a:pt x="0" y="755904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"/>
          <p:cNvSpPr txBox="1"/>
          <p:nvPr/>
        </p:nvSpPr>
        <p:spPr>
          <a:xfrm>
            <a:off x="393700" y="1111250"/>
            <a:ext cx="9363141" cy="12870176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sz="3000" b="1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The linear momentum     of a fluid element equal the fluid velocity           integrated 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over the mass of the element,  </a:t>
            </a:r>
          </a:p>
          <a:p>
            <a:pPr marL="342900" indent="-342900">
              <a:lnSpc>
                <a:spcPts val="2000"/>
              </a:lnSpc>
              <a:buAutoNum type="arabicParenR"/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buAutoNum type="arabicParenR"/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Substituting this into the equation for the fluid flow around P,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we obtain: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If P is the center of mass of the fluid element, then the 2</a:t>
            </a:r>
            <a:r>
              <a:rPr lang="en-US" altLang="zh-CN" baseline="300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nd</a:t>
            </a: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and 3</a:t>
            </a:r>
            <a:r>
              <a:rPr lang="en-US" altLang="zh-CN" baseline="300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rd</a:t>
            </a: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terms on the RHS 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vanish as 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Moreover, for the 4</a:t>
            </a:r>
            <a:r>
              <a:rPr lang="en-US" altLang="zh-CN" baseline="300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th</a:t>
            </a: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term we can also use this fact to arrive at, 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that the term represents the uniform expansion or contraction of the fluid 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element. 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                                </a:t>
            </a:r>
            <a:r>
              <a:rPr lang="en-US" altLang="zh-CN" dirty="0" smtClean="0"/>
              <a:t>	</a:t>
            </a:r>
            <a:endParaRPr lang="en-US" altLang="zh-CN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3073007" y="349250"/>
            <a:ext cx="13156807" cy="1251611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4397"/>
              </a:lnSpc>
              <a:tabLst>
                <a:tab pos="2005977" algn="l"/>
              </a:tabLst>
            </a:pPr>
            <a:r>
              <a:rPr lang="en-US" altLang="zh-CN" dirty="0" smtClean="0"/>
              <a:t>	</a:t>
            </a:r>
            <a:r>
              <a:rPr lang="en-US" altLang="zh-CN" sz="3200" b="1" dirty="0" smtClean="0">
                <a:solidFill>
                  <a:srgbClr val="FFFFFF"/>
                </a:solidFill>
                <a:latin typeface="Comic Sans MS" pitchFamily="18" charset="0"/>
              </a:rPr>
              <a:t>          </a:t>
            </a:r>
            <a:r>
              <a:rPr lang="en-US" altLang="zh-CN" sz="4500" b="1" dirty="0" smtClean="0">
                <a:solidFill>
                  <a:srgbClr val="FFFFFF"/>
                </a:solidFill>
                <a:latin typeface="Comic Sans MS" pitchFamily="18" charset="0"/>
              </a:rPr>
              <a:t>Linear Momentum Fluid Element  </a:t>
            </a:r>
            <a:endParaRPr lang="en-US" altLang="zh-CN" sz="4500" b="1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2005977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6985" name="Object 9"/>
          <p:cNvGraphicFramePr>
            <a:graphicFrameLocks noChangeAspect="1"/>
          </p:cNvGraphicFramePr>
          <p:nvPr/>
        </p:nvGraphicFramePr>
        <p:xfrm>
          <a:off x="3746500" y="2178050"/>
          <a:ext cx="2530475" cy="528637"/>
        </p:xfrm>
        <a:graphic>
          <a:graphicData uri="http://schemas.openxmlformats.org/presentationml/2006/ole">
            <p:oleObj spid="_x0000_s133122" name="Equation" r:id="rId3" imgW="901440" imgH="279360" progId="Equation.DSMT4">
              <p:embed/>
            </p:oleObj>
          </a:graphicData>
        </a:graphic>
      </p:graphicFrame>
      <p:graphicFrame>
        <p:nvGraphicFramePr>
          <p:cNvPr id="133124" name="Object 4"/>
          <p:cNvGraphicFramePr>
            <a:graphicFrameLocks noChangeAspect="1"/>
          </p:cNvGraphicFramePr>
          <p:nvPr/>
        </p:nvGraphicFramePr>
        <p:xfrm>
          <a:off x="7404100" y="1644650"/>
          <a:ext cx="733425" cy="292886"/>
        </p:xfrm>
        <a:graphic>
          <a:graphicData uri="http://schemas.openxmlformats.org/presentationml/2006/ole">
            <p:oleObj spid="_x0000_s133124" name="Equation" r:id="rId4" imgW="342720" imgH="203040" progId="Equation.DSMT4">
              <p:embed/>
            </p:oleObj>
          </a:graphicData>
        </a:graphic>
      </p:graphicFrame>
      <p:graphicFrame>
        <p:nvGraphicFramePr>
          <p:cNvPr id="133125" name="Object 5"/>
          <p:cNvGraphicFramePr>
            <a:graphicFrameLocks noChangeAspect="1"/>
          </p:cNvGraphicFramePr>
          <p:nvPr/>
        </p:nvGraphicFramePr>
        <p:xfrm>
          <a:off x="2679700" y="1568450"/>
          <a:ext cx="325438" cy="292100"/>
        </p:xfrm>
        <a:graphic>
          <a:graphicData uri="http://schemas.openxmlformats.org/presentationml/2006/ole">
            <p:oleObj spid="_x0000_s133125" name="Equation" r:id="rId5" imgW="152280" imgH="203040" progId="Equation.DSMT4">
              <p:embed/>
            </p:oleObj>
          </a:graphicData>
        </a:graphic>
      </p:graphicFrame>
      <p:graphicFrame>
        <p:nvGraphicFramePr>
          <p:cNvPr id="133126" name="Object 6"/>
          <p:cNvGraphicFramePr>
            <a:graphicFrameLocks noChangeAspect="1"/>
          </p:cNvGraphicFramePr>
          <p:nvPr/>
        </p:nvGraphicFramePr>
        <p:xfrm>
          <a:off x="3213100" y="3168650"/>
          <a:ext cx="3994150" cy="491770"/>
        </p:xfrm>
        <a:graphic>
          <a:graphicData uri="http://schemas.openxmlformats.org/presentationml/2006/ole">
            <p:oleObj spid="_x0000_s133126" name="Equation" r:id="rId6" imgW="1968480" imgH="241200" progId="Equation.DSMT4">
              <p:embed/>
            </p:oleObj>
          </a:graphicData>
        </a:graphic>
      </p:graphicFrame>
      <p:graphicFrame>
        <p:nvGraphicFramePr>
          <p:cNvPr id="133127" name="Object 7"/>
          <p:cNvGraphicFramePr>
            <a:graphicFrameLocks noChangeAspect="1"/>
          </p:cNvGraphicFramePr>
          <p:nvPr/>
        </p:nvGraphicFramePr>
        <p:xfrm>
          <a:off x="622300" y="4235450"/>
          <a:ext cx="8661400" cy="528638"/>
        </p:xfrm>
        <a:graphic>
          <a:graphicData uri="http://schemas.openxmlformats.org/presentationml/2006/ole">
            <p:oleObj spid="_x0000_s133127" name="Equation" r:id="rId7" imgW="3085920" imgH="279360" progId="Equation.DSMT4">
              <p:embed/>
            </p:oleObj>
          </a:graphicData>
        </a:graphic>
      </p:graphicFrame>
      <p:graphicFrame>
        <p:nvGraphicFramePr>
          <p:cNvPr id="133128" name="Object 8"/>
          <p:cNvGraphicFramePr>
            <a:graphicFrameLocks noChangeAspect="1"/>
          </p:cNvGraphicFramePr>
          <p:nvPr/>
        </p:nvGraphicFramePr>
        <p:xfrm>
          <a:off x="4279900" y="5454650"/>
          <a:ext cx="1365250" cy="569913"/>
        </p:xfrm>
        <a:graphic>
          <a:graphicData uri="http://schemas.openxmlformats.org/presentationml/2006/ole">
            <p:oleObj spid="_x0000_s133128" name="Equation" r:id="rId8" imgW="672840" imgH="279360" progId="Equation.DSMT4">
              <p:embed/>
            </p:oleObj>
          </a:graphicData>
        </a:graphic>
      </p:graphicFrame>
      <p:graphicFrame>
        <p:nvGraphicFramePr>
          <p:cNvPr id="133129" name="Object 9"/>
          <p:cNvGraphicFramePr>
            <a:graphicFrameLocks noChangeAspect="1"/>
          </p:cNvGraphicFramePr>
          <p:nvPr/>
        </p:nvGraphicFramePr>
        <p:xfrm>
          <a:off x="2832100" y="6673850"/>
          <a:ext cx="4868862" cy="569913"/>
        </p:xfrm>
        <a:graphic>
          <a:graphicData uri="http://schemas.openxmlformats.org/presentationml/2006/ole">
            <p:oleObj spid="_x0000_s133129" name="Equation" r:id="rId9" imgW="2400120" imgH="2793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" y="1187450"/>
            <a:ext cx="10079990" cy="6371590"/>
          </a:xfrm>
          <a:custGeom>
            <a:avLst/>
            <a:gdLst>
              <a:gd name="connsiteX0" fmla="*/ 0 w 10079990"/>
              <a:gd name="connsiteY0" fmla="*/ 0 h 7559040"/>
              <a:gd name="connsiteX1" fmla="*/ 10079990 w 10079990"/>
              <a:gd name="connsiteY1" fmla="*/ 0 h 7559040"/>
              <a:gd name="connsiteX2" fmla="*/ 10079990 w 10079990"/>
              <a:gd name="connsiteY2" fmla="*/ 7559040 h 7559040"/>
              <a:gd name="connsiteX3" fmla="*/ 0 w 10079990"/>
              <a:gd name="connsiteY3" fmla="*/ 7559040 h 7559040"/>
              <a:gd name="connsiteX4" fmla="*/ 0 w 10079990"/>
              <a:gd name="connsiteY4" fmla="*/ 0 h 75590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079990" h="7559040">
                <a:moveTo>
                  <a:pt x="0" y="0"/>
                </a:moveTo>
                <a:lnTo>
                  <a:pt x="10079990" y="0"/>
                </a:lnTo>
                <a:lnTo>
                  <a:pt x="10079990" y="7559040"/>
                </a:lnTo>
                <a:lnTo>
                  <a:pt x="0" y="755904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"/>
          <p:cNvSpPr txBox="1"/>
          <p:nvPr/>
        </p:nvSpPr>
        <p:spPr>
          <a:xfrm>
            <a:off x="393700" y="1111250"/>
            <a:ext cx="9038372" cy="10305371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sz="3000" b="1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Hence,  for a fluid element, the linear momentum equals the mass times the 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center-of-mass velocity,  </a:t>
            </a:r>
          </a:p>
          <a:p>
            <a:pPr marL="342900" indent="-342900">
              <a:lnSpc>
                <a:spcPts val="2000"/>
              </a:lnSpc>
              <a:buAutoNum type="arabicParenR"/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buAutoNum type="arabicParenR"/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                                </a:t>
            </a:r>
            <a:r>
              <a:rPr lang="en-US" altLang="zh-CN" dirty="0" smtClean="0"/>
              <a:t>	</a:t>
            </a:r>
            <a:endParaRPr lang="en-US" altLang="zh-CN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3073007" y="349250"/>
            <a:ext cx="13156807" cy="1251611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4397"/>
              </a:lnSpc>
              <a:tabLst>
                <a:tab pos="2005977" algn="l"/>
              </a:tabLst>
            </a:pPr>
            <a:r>
              <a:rPr lang="en-US" altLang="zh-CN" dirty="0" smtClean="0"/>
              <a:t>	</a:t>
            </a:r>
            <a:r>
              <a:rPr lang="en-US" altLang="zh-CN" sz="3200" b="1" dirty="0" smtClean="0">
                <a:solidFill>
                  <a:srgbClr val="FFFFFF"/>
                </a:solidFill>
                <a:latin typeface="Comic Sans MS" pitchFamily="18" charset="0"/>
              </a:rPr>
              <a:t>          </a:t>
            </a:r>
            <a:r>
              <a:rPr lang="en-US" altLang="zh-CN" sz="4500" b="1" dirty="0" smtClean="0">
                <a:solidFill>
                  <a:srgbClr val="FFFFFF"/>
                </a:solidFill>
                <a:latin typeface="Comic Sans MS" pitchFamily="18" charset="0"/>
              </a:rPr>
              <a:t>Linear Momentum Fluid Element  </a:t>
            </a:r>
            <a:endParaRPr lang="en-US" altLang="zh-CN" sz="4500" b="1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2005977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6985" name="Object 9"/>
          <p:cNvGraphicFramePr>
            <a:graphicFrameLocks noChangeAspect="1"/>
          </p:cNvGraphicFramePr>
          <p:nvPr/>
        </p:nvGraphicFramePr>
        <p:xfrm>
          <a:off x="698500" y="4159250"/>
          <a:ext cx="8342176" cy="1066800"/>
        </p:xfrm>
        <a:graphic>
          <a:graphicData uri="http://schemas.openxmlformats.org/presentationml/2006/ole">
            <p:oleObj spid="_x0000_s134146" name="Equation" r:id="rId3" imgW="1473120" imgH="279360" progId="Equation.DSMT4">
              <p:embed/>
            </p:oleObj>
          </a:graphicData>
        </a:graphic>
      </p:graphicFrame>
      <p:sp>
        <p:nvSpPr>
          <p:cNvPr id="12" name="Rectangle 11"/>
          <p:cNvSpPr/>
          <p:nvPr/>
        </p:nvSpPr>
        <p:spPr>
          <a:xfrm>
            <a:off x="469900" y="3854450"/>
            <a:ext cx="8839200" cy="16764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" y="1187450"/>
            <a:ext cx="10079990" cy="6371590"/>
          </a:xfrm>
          <a:custGeom>
            <a:avLst/>
            <a:gdLst>
              <a:gd name="connsiteX0" fmla="*/ 0 w 10079990"/>
              <a:gd name="connsiteY0" fmla="*/ 0 h 7559040"/>
              <a:gd name="connsiteX1" fmla="*/ 10079990 w 10079990"/>
              <a:gd name="connsiteY1" fmla="*/ 0 h 7559040"/>
              <a:gd name="connsiteX2" fmla="*/ 10079990 w 10079990"/>
              <a:gd name="connsiteY2" fmla="*/ 7559040 h 7559040"/>
              <a:gd name="connsiteX3" fmla="*/ 0 w 10079990"/>
              <a:gd name="connsiteY3" fmla="*/ 7559040 h 7559040"/>
              <a:gd name="connsiteX4" fmla="*/ 0 w 10079990"/>
              <a:gd name="connsiteY4" fmla="*/ 0 h 75590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079990" h="7559040">
                <a:moveTo>
                  <a:pt x="0" y="0"/>
                </a:moveTo>
                <a:lnTo>
                  <a:pt x="10079990" y="0"/>
                </a:lnTo>
                <a:lnTo>
                  <a:pt x="10079990" y="7559040"/>
                </a:lnTo>
                <a:lnTo>
                  <a:pt x="0" y="755904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"/>
          <p:cNvSpPr txBox="1"/>
          <p:nvPr/>
        </p:nvSpPr>
        <p:spPr>
          <a:xfrm>
            <a:off x="393700" y="1111250"/>
            <a:ext cx="9038372" cy="13126656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sz="3000" b="1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With respect to the center-of-mass P, the instantaneous angular momentum of a 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fluid element equals  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We rotate the coordinate axes to the eigenvector coordinate system of the 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deformation tensor            (or, equivalently, the shear tensor         ), in which 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the symmetric deformation tensor is diagonal 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and all strains          are extensional,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Then  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                                </a:t>
            </a:r>
            <a:r>
              <a:rPr lang="en-US" altLang="zh-CN" dirty="0" smtClean="0"/>
              <a:t>	</a:t>
            </a:r>
            <a:endParaRPr lang="en-US" altLang="zh-CN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3263900" y="349250"/>
            <a:ext cx="13541528" cy="1251611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4397"/>
              </a:lnSpc>
              <a:tabLst>
                <a:tab pos="2005977" algn="l"/>
              </a:tabLst>
            </a:pPr>
            <a:r>
              <a:rPr lang="en-US" altLang="zh-CN" dirty="0" smtClean="0"/>
              <a:t>	</a:t>
            </a:r>
            <a:r>
              <a:rPr lang="en-US" altLang="zh-CN" sz="3200" b="1" dirty="0" smtClean="0">
                <a:solidFill>
                  <a:srgbClr val="FFFFFF"/>
                </a:solidFill>
                <a:latin typeface="Comic Sans MS" pitchFamily="18" charset="0"/>
              </a:rPr>
              <a:t>          </a:t>
            </a:r>
            <a:r>
              <a:rPr lang="en-US" altLang="zh-CN" sz="4500" b="1" dirty="0" smtClean="0">
                <a:solidFill>
                  <a:srgbClr val="FFFFFF"/>
                </a:solidFill>
                <a:latin typeface="Comic Sans MS" pitchFamily="18" charset="0"/>
              </a:rPr>
              <a:t>Angular Momentum Fluid Element  </a:t>
            </a:r>
            <a:endParaRPr lang="en-US" altLang="zh-CN" sz="4500" b="1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2005977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6985" name="Object 9"/>
          <p:cNvGraphicFramePr>
            <a:graphicFrameLocks noChangeAspect="1"/>
          </p:cNvGraphicFramePr>
          <p:nvPr/>
        </p:nvGraphicFramePr>
        <p:xfrm>
          <a:off x="2603500" y="2178050"/>
          <a:ext cx="4800601" cy="768349"/>
        </p:xfrm>
        <a:graphic>
          <a:graphicData uri="http://schemas.openxmlformats.org/presentationml/2006/ole">
            <p:oleObj spid="_x0000_s135170" name="Equation" r:id="rId3" imgW="1282680" imgH="304560" progId="Equation.DSMT4">
              <p:embed/>
            </p:oleObj>
          </a:graphicData>
        </a:graphic>
      </p:graphicFrame>
      <p:graphicFrame>
        <p:nvGraphicFramePr>
          <p:cNvPr id="133124" name="Object 4"/>
          <p:cNvGraphicFramePr>
            <a:graphicFrameLocks noChangeAspect="1"/>
          </p:cNvGraphicFramePr>
          <p:nvPr/>
        </p:nvGraphicFramePr>
        <p:xfrm>
          <a:off x="2527300" y="3321050"/>
          <a:ext cx="660769" cy="381000"/>
        </p:xfrm>
        <a:graphic>
          <a:graphicData uri="http://schemas.openxmlformats.org/presentationml/2006/ole">
            <p:oleObj spid="_x0000_s135171" name="Equation" r:id="rId4" imgW="266400" imgH="228600" progId="Equation.DSMT4">
              <p:embed/>
            </p:oleObj>
          </a:graphicData>
        </a:graphic>
      </p:graphicFrame>
      <p:graphicFrame>
        <p:nvGraphicFramePr>
          <p:cNvPr id="135177" name="Object 9"/>
          <p:cNvGraphicFramePr>
            <a:graphicFrameLocks noChangeAspect="1"/>
          </p:cNvGraphicFramePr>
          <p:nvPr/>
        </p:nvGraphicFramePr>
        <p:xfrm>
          <a:off x="6946900" y="3321050"/>
          <a:ext cx="630237" cy="381000"/>
        </p:xfrm>
        <a:graphic>
          <a:graphicData uri="http://schemas.openxmlformats.org/presentationml/2006/ole">
            <p:oleObj spid="_x0000_s135177" name="Equation" r:id="rId5" imgW="253800" imgH="228600" progId="Equation.DSMT4">
              <p:embed/>
            </p:oleObj>
          </a:graphicData>
        </a:graphic>
      </p:graphicFrame>
      <p:graphicFrame>
        <p:nvGraphicFramePr>
          <p:cNvPr id="135179" name="Object 11"/>
          <p:cNvGraphicFramePr>
            <a:graphicFrameLocks noChangeAspect="1"/>
          </p:cNvGraphicFramePr>
          <p:nvPr/>
        </p:nvGraphicFramePr>
        <p:xfrm>
          <a:off x="2070100" y="4006850"/>
          <a:ext cx="6218099" cy="838200"/>
        </p:xfrm>
        <a:graphic>
          <a:graphicData uri="http://schemas.openxmlformats.org/presentationml/2006/ole">
            <p:oleObj spid="_x0000_s135179" name="Equation" r:id="rId6" imgW="2946240" imgH="393480" progId="Equation.DSMT4">
              <p:embed/>
            </p:oleObj>
          </a:graphicData>
        </a:graphic>
      </p:graphicFrame>
      <p:graphicFrame>
        <p:nvGraphicFramePr>
          <p:cNvPr id="135180" name="Object 12"/>
          <p:cNvGraphicFramePr>
            <a:graphicFrameLocks noChangeAspect="1"/>
          </p:cNvGraphicFramePr>
          <p:nvPr/>
        </p:nvGraphicFramePr>
        <p:xfrm>
          <a:off x="1917700" y="4845050"/>
          <a:ext cx="660400" cy="381000"/>
        </p:xfrm>
        <a:graphic>
          <a:graphicData uri="http://schemas.openxmlformats.org/presentationml/2006/ole">
            <p:oleObj spid="_x0000_s135180" name="Equation" r:id="rId7" imgW="266400" imgH="228600" progId="Equation.DSMT4">
              <p:embed/>
            </p:oleObj>
          </a:graphicData>
        </a:graphic>
      </p:graphicFrame>
      <p:graphicFrame>
        <p:nvGraphicFramePr>
          <p:cNvPr id="135181" name="Object 13"/>
          <p:cNvGraphicFramePr>
            <a:graphicFrameLocks noChangeAspect="1"/>
          </p:cNvGraphicFramePr>
          <p:nvPr/>
        </p:nvGraphicFramePr>
        <p:xfrm>
          <a:off x="2374900" y="5302250"/>
          <a:ext cx="5280025" cy="920750"/>
        </p:xfrm>
        <a:graphic>
          <a:graphicData uri="http://schemas.openxmlformats.org/presentationml/2006/ole">
            <p:oleObj spid="_x0000_s135181" name="Equation" r:id="rId8" imgW="2501640" imgH="431640" progId="Equation.DSMT4">
              <p:embed/>
            </p:oleObj>
          </a:graphicData>
        </a:graphic>
      </p:graphicFrame>
      <p:graphicFrame>
        <p:nvGraphicFramePr>
          <p:cNvPr id="135182" name="Object 14"/>
          <p:cNvGraphicFramePr>
            <a:graphicFrameLocks noChangeAspect="1"/>
          </p:cNvGraphicFramePr>
          <p:nvPr/>
        </p:nvGraphicFramePr>
        <p:xfrm>
          <a:off x="1536700" y="6445250"/>
          <a:ext cx="6891338" cy="703263"/>
        </p:xfrm>
        <a:graphic>
          <a:graphicData uri="http://schemas.openxmlformats.org/presentationml/2006/ole">
            <p:oleObj spid="_x0000_s135182" name="Equation" r:id="rId9" imgW="1841400" imgH="279360" progId="Equation.DSMT4">
              <p:embed/>
            </p:oleObj>
          </a:graphicData>
        </a:graphic>
      </p:graphicFrame>
      <p:sp>
        <p:nvSpPr>
          <p:cNvPr id="18" name="Rectangle 17"/>
          <p:cNvSpPr/>
          <p:nvPr/>
        </p:nvSpPr>
        <p:spPr>
          <a:xfrm>
            <a:off x="1231900" y="2101850"/>
            <a:ext cx="7543800" cy="9906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308100" y="6369050"/>
            <a:ext cx="7543800" cy="9906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" y="1187450"/>
            <a:ext cx="10079990" cy="6371590"/>
          </a:xfrm>
          <a:custGeom>
            <a:avLst/>
            <a:gdLst>
              <a:gd name="connsiteX0" fmla="*/ 0 w 10079990"/>
              <a:gd name="connsiteY0" fmla="*/ 0 h 7559040"/>
              <a:gd name="connsiteX1" fmla="*/ 10079990 w 10079990"/>
              <a:gd name="connsiteY1" fmla="*/ 0 h 7559040"/>
              <a:gd name="connsiteX2" fmla="*/ 10079990 w 10079990"/>
              <a:gd name="connsiteY2" fmla="*/ 7559040 h 7559040"/>
              <a:gd name="connsiteX3" fmla="*/ 0 w 10079990"/>
              <a:gd name="connsiteY3" fmla="*/ 7559040 h 7559040"/>
              <a:gd name="connsiteX4" fmla="*/ 0 w 10079990"/>
              <a:gd name="connsiteY4" fmla="*/ 0 h 75590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079990" h="7559040">
                <a:moveTo>
                  <a:pt x="0" y="0"/>
                </a:moveTo>
                <a:lnTo>
                  <a:pt x="10079990" y="0"/>
                </a:lnTo>
                <a:lnTo>
                  <a:pt x="10079990" y="7559040"/>
                </a:lnTo>
                <a:lnTo>
                  <a:pt x="0" y="755904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"/>
          <p:cNvSpPr txBox="1"/>
          <p:nvPr/>
        </p:nvSpPr>
        <p:spPr>
          <a:xfrm>
            <a:off x="393700" y="1111250"/>
            <a:ext cx="9038372" cy="14409059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In the </a:t>
            </a:r>
            <a:r>
              <a:rPr lang="en-US" altLang="zh-CN" dirty="0" err="1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eigenvalue</a:t>
            </a: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coordinate system, the angular momentum in the 1-direction is 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where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with                               and             evaluated at the center-of-mass P. After some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algebra we obtain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where       is the moment of inertia tensor  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Notice that       is not diagonal in the primed frame unless the principal axes of  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happen to coincide with those of          .    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                                </a:t>
            </a:r>
            <a:r>
              <a:rPr lang="en-US" altLang="zh-CN" dirty="0" smtClean="0"/>
              <a:t>	</a:t>
            </a:r>
            <a:endParaRPr lang="en-US" altLang="zh-CN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3263900" y="349250"/>
            <a:ext cx="13541528" cy="1251611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4397"/>
              </a:lnSpc>
              <a:tabLst>
                <a:tab pos="2005977" algn="l"/>
              </a:tabLst>
            </a:pPr>
            <a:r>
              <a:rPr lang="en-US" altLang="zh-CN" dirty="0" smtClean="0"/>
              <a:t>	</a:t>
            </a:r>
            <a:r>
              <a:rPr lang="en-US" altLang="zh-CN" sz="3200" b="1" dirty="0" smtClean="0">
                <a:solidFill>
                  <a:srgbClr val="FFFFFF"/>
                </a:solidFill>
                <a:latin typeface="Comic Sans MS" pitchFamily="18" charset="0"/>
              </a:rPr>
              <a:t>          </a:t>
            </a:r>
            <a:r>
              <a:rPr lang="en-US" altLang="zh-CN" sz="4500" b="1" dirty="0" smtClean="0">
                <a:solidFill>
                  <a:srgbClr val="FFFFFF"/>
                </a:solidFill>
                <a:latin typeface="Comic Sans MS" pitchFamily="18" charset="0"/>
              </a:rPr>
              <a:t>Angular Momentum Fluid Element  </a:t>
            </a:r>
            <a:endParaRPr lang="en-US" altLang="zh-CN" sz="4500" b="1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2005977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3124" name="Object 4"/>
          <p:cNvGraphicFramePr>
            <a:graphicFrameLocks noChangeAspect="1"/>
          </p:cNvGraphicFramePr>
          <p:nvPr/>
        </p:nvGraphicFramePr>
        <p:xfrm>
          <a:off x="3441700" y="4387850"/>
          <a:ext cx="660769" cy="381000"/>
        </p:xfrm>
        <a:graphic>
          <a:graphicData uri="http://schemas.openxmlformats.org/presentationml/2006/ole">
            <p:oleObj spid="_x0000_s136195" name="Equation" r:id="rId3" imgW="266400" imgH="228600" progId="Equation.DSMT4">
              <p:embed/>
            </p:oleObj>
          </a:graphicData>
        </a:graphic>
      </p:graphicFrame>
      <p:graphicFrame>
        <p:nvGraphicFramePr>
          <p:cNvPr id="135180" name="Object 12"/>
          <p:cNvGraphicFramePr>
            <a:graphicFrameLocks noChangeAspect="1"/>
          </p:cNvGraphicFramePr>
          <p:nvPr/>
        </p:nvGraphicFramePr>
        <p:xfrm>
          <a:off x="1003300" y="4311650"/>
          <a:ext cx="1981200" cy="360363"/>
        </p:xfrm>
        <a:graphic>
          <a:graphicData uri="http://schemas.openxmlformats.org/presentationml/2006/ole">
            <p:oleObj spid="_x0000_s136198" name="Equation" r:id="rId4" imgW="799920" imgH="215640" progId="Equation.DSMT4">
              <p:embed/>
            </p:oleObj>
          </a:graphicData>
        </a:graphic>
      </p:graphicFrame>
      <p:graphicFrame>
        <p:nvGraphicFramePr>
          <p:cNvPr id="135182" name="Object 14"/>
          <p:cNvGraphicFramePr>
            <a:graphicFrameLocks noChangeAspect="1"/>
          </p:cNvGraphicFramePr>
          <p:nvPr/>
        </p:nvGraphicFramePr>
        <p:xfrm>
          <a:off x="1612900" y="1949450"/>
          <a:ext cx="6891338" cy="703263"/>
        </p:xfrm>
        <a:graphic>
          <a:graphicData uri="http://schemas.openxmlformats.org/presentationml/2006/ole">
            <p:oleObj spid="_x0000_s136200" name="Equation" r:id="rId5" imgW="1841400" imgH="279360" progId="Equation.DSMT4">
              <p:embed/>
            </p:oleObj>
          </a:graphicData>
        </a:graphic>
      </p:graphicFrame>
      <p:sp>
        <p:nvSpPr>
          <p:cNvPr id="18" name="Rectangle 17"/>
          <p:cNvSpPr/>
          <p:nvPr/>
        </p:nvSpPr>
        <p:spPr>
          <a:xfrm>
            <a:off x="1231900" y="1797050"/>
            <a:ext cx="7543800" cy="9906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308100" y="5988050"/>
            <a:ext cx="7543800" cy="8382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6201" name="Object 9"/>
          <p:cNvGraphicFramePr>
            <a:graphicFrameLocks noChangeAspect="1"/>
          </p:cNvGraphicFramePr>
          <p:nvPr/>
        </p:nvGraphicFramePr>
        <p:xfrm>
          <a:off x="1308100" y="3092450"/>
          <a:ext cx="7410688" cy="1066800"/>
        </p:xfrm>
        <a:graphic>
          <a:graphicData uri="http://schemas.openxmlformats.org/presentationml/2006/ole">
            <p:oleObj spid="_x0000_s136201" name="Equation" r:id="rId6" imgW="2374560" imgH="507960" progId="Equation.DSMT4">
              <p:embed/>
            </p:oleObj>
          </a:graphicData>
        </a:graphic>
      </p:graphicFrame>
      <p:graphicFrame>
        <p:nvGraphicFramePr>
          <p:cNvPr id="136202" name="Object 10"/>
          <p:cNvGraphicFramePr>
            <a:graphicFrameLocks noChangeAspect="1"/>
          </p:cNvGraphicFramePr>
          <p:nvPr/>
        </p:nvGraphicFramePr>
        <p:xfrm>
          <a:off x="1079500" y="4997450"/>
          <a:ext cx="8043862" cy="533400"/>
        </p:xfrm>
        <a:graphic>
          <a:graphicData uri="http://schemas.openxmlformats.org/presentationml/2006/ole">
            <p:oleObj spid="_x0000_s136202" name="Equation" r:id="rId7" imgW="2577960" imgH="253800" progId="Equation.DSMT4">
              <p:embed/>
            </p:oleObj>
          </a:graphicData>
        </a:graphic>
      </p:graphicFrame>
      <p:graphicFrame>
        <p:nvGraphicFramePr>
          <p:cNvPr id="136203" name="Object 11"/>
          <p:cNvGraphicFramePr>
            <a:graphicFrameLocks noChangeAspect="1"/>
          </p:cNvGraphicFramePr>
          <p:nvPr/>
        </p:nvGraphicFramePr>
        <p:xfrm>
          <a:off x="2679700" y="5988050"/>
          <a:ext cx="5032375" cy="800100"/>
        </p:xfrm>
        <a:graphic>
          <a:graphicData uri="http://schemas.openxmlformats.org/presentationml/2006/ole">
            <p:oleObj spid="_x0000_s136203" name="Equation" r:id="rId8" imgW="1612800" imgH="380880" progId="Equation.DSMT4">
              <p:embed/>
            </p:oleObj>
          </a:graphicData>
        </a:graphic>
      </p:graphicFrame>
      <p:graphicFrame>
        <p:nvGraphicFramePr>
          <p:cNvPr id="136204" name="Object 12"/>
          <p:cNvGraphicFramePr>
            <a:graphicFrameLocks noChangeAspect="1"/>
          </p:cNvGraphicFramePr>
          <p:nvPr/>
        </p:nvGraphicFramePr>
        <p:xfrm>
          <a:off x="1079500" y="5607050"/>
          <a:ext cx="471487" cy="403225"/>
        </p:xfrm>
        <a:graphic>
          <a:graphicData uri="http://schemas.openxmlformats.org/presentationml/2006/ole">
            <p:oleObj spid="_x0000_s136204" name="Equation" r:id="rId9" imgW="190440" imgH="241200" progId="Equation.DSMT4">
              <p:embed/>
            </p:oleObj>
          </a:graphicData>
        </a:graphic>
      </p:graphicFrame>
      <p:graphicFrame>
        <p:nvGraphicFramePr>
          <p:cNvPr id="136205" name="Object 13"/>
          <p:cNvGraphicFramePr>
            <a:graphicFrameLocks noChangeAspect="1"/>
          </p:cNvGraphicFramePr>
          <p:nvPr/>
        </p:nvGraphicFramePr>
        <p:xfrm>
          <a:off x="1612900" y="6902450"/>
          <a:ext cx="471488" cy="403225"/>
        </p:xfrm>
        <a:graphic>
          <a:graphicData uri="http://schemas.openxmlformats.org/presentationml/2006/ole">
            <p:oleObj spid="_x0000_s136205" name="Equation" r:id="rId10" imgW="190440" imgH="241200" progId="Equation.DSMT4">
              <p:embed/>
            </p:oleObj>
          </a:graphicData>
        </a:graphic>
      </p:graphicFrame>
      <p:graphicFrame>
        <p:nvGraphicFramePr>
          <p:cNvPr id="136206" name="Object 14"/>
          <p:cNvGraphicFramePr>
            <a:graphicFrameLocks noChangeAspect="1"/>
          </p:cNvGraphicFramePr>
          <p:nvPr/>
        </p:nvGraphicFramePr>
        <p:xfrm>
          <a:off x="3898900" y="7175500"/>
          <a:ext cx="660400" cy="381000"/>
        </p:xfrm>
        <a:graphic>
          <a:graphicData uri="http://schemas.openxmlformats.org/presentationml/2006/ole">
            <p:oleObj spid="_x0000_s136206" name="Equation" r:id="rId11" imgW="266400" imgH="228600" progId="Equation.DSMT4">
              <p:embed/>
            </p:oleObj>
          </a:graphicData>
        </a:graphic>
      </p:graphicFrame>
      <p:graphicFrame>
        <p:nvGraphicFramePr>
          <p:cNvPr id="136207" name="Object 15"/>
          <p:cNvGraphicFramePr>
            <a:graphicFrameLocks noChangeAspect="1"/>
          </p:cNvGraphicFramePr>
          <p:nvPr/>
        </p:nvGraphicFramePr>
        <p:xfrm>
          <a:off x="8851900" y="6902450"/>
          <a:ext cx="471488" cy="403225"/>
        </p:xfrm>
        <a:graphic>
          <a:graphicData uri="http://schemas.openxmlformats.org/presentationml/2006/ole">
            <p:oleObj spid="_x0000_s136207" name="Equation" r:id="rId12" imgW="190440" imgH="241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"/>
          <p:cNvSpPr/>
          <p:nvPr/>
        </p:nvSpPr>
        <p:spPr>
          <a:xfrm>
            <a:off x="1608708" y="2272923"/>
            <a:ext cx="1546352" cy="1546351"/>
          </a:xfrm>
          <a:custGeom>
            <a:avLst/>
            <a:gdLst>
              <a:gd name="connsiteX0" fmla="*/ 773811 w 1546352"/>
              <a:gd name="connsiteY0" fmla="*/ 1510410 h 1546351"/>
              <a:gd name="connsiteX1" fmla="*/ 35941 w 1546352"/>
              <a:gd name="connsiteY1" fmla="*/ 1510410 h 1546351"/>
              <a:gd name="connsiteX2" fmla="*/ 35941 w 1546352"/>
              <a:gd name="connsiteY2" fmla="*/ 35941 h 1546351"/>
              <a:gd name="connsiteX3" fmla="*/ 1510411 w 1546352"/>
              <a:gd name="connsiteY3" fmla="*/ 35941 h 1546351"/>
              <a:gd name="connsiteX4" fmla="*/ 1510411 w 1546352"/>
              <a:gd name="connsiteY4" fmla="*/ 1510410 h 1546351"/>
              <a:gd name="connsiteX5" fmla="*/ 773811 w 1546352"/>
              <a:gd name="connsiteY5" fmla="*/ 1510410 h 15463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1546352" h="1546351">
                <a:moveTo>
                  <a:pt x="773811" y="1510410"/>
                </a:moveTo>
                <a:lnTo>
                  <a:pt x="35941" y="1510410"/>
                </a:lnTo>
                <a:lnTo>
                  <a:pt x="35941" y="35941"/>
                </a:lnTo>
                <a:lnTo>
                  <a:pt x="1510411" y="35941"/>
                </a:lnTo>
                <a:lnTo>
                  <a:pt x="1510411" y="1510410"/>
                </a:lnTo>
                <a:lnTo>
                  <a:pt x="773811" y="1510410"/>
                </a:lnTo>
              </a:path>
            </a:pathLst>
          </a:custGeom>
          <a:solidFill>
            <a:srgbClr val="000000">
              <a:alpha val="0"/>
            </a:srgbClr>
          </a:solidFill>
          <a:ln w="762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1673480" y="5385689"/>
            <a:ext cx="1547622" cy="1547621"/>
          </a:xfrm>
          <a:custGeom>
            <a:avLst/>
            <a:gdLst>
              <a:gd name="connsiteX0" fmla="*/ 773810 w 1547622"/>
              <a:gd name="connsiteY0" fmla="*/ 1511680 h 1547621"/>
              <a:gd name="connsiteX1" fmla="*/ 35941 w 1547622"/>
              <a:gd name="connsiteY1" fmla="*/ 1511680 h 1547621"/>
              <a:gd name="connsiteX2" fmla="*/ 35941 w 1547622"/>
              <a:gd name="connsiteY2" fmla="*/ 35940 h 1547621"/>
              <a:gd name="connsiteX3" fmla="*/ 1511680 w 1547622"/>
              <a:gd name="connsiteY3" fmla="*/ 35940 h 1547621"/>
              <a:gd name="connsiteX4" fmla="*/ 1511680 w 1547622"/>
              <a:gd name="connsiteY4" fmla="*/ 1511680 h 1547621"/>
              <a:gd name="connsiteX5" fmla="*/ 773810 w 1547622"/>
              <a:gd name="connsiteY5" fmla="*/ 1511680 h 15476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1547622" h="1547621">
                <a:moveTo>
                  <a:pt x="773810" y="1511680"/>
                </a:moveTo>
                <a:lnTo>
                  <a:pt x="35941" y="1511680"/>
                </a:lnTo>
                <a:lnTo>
                  <a:pt x="35941" y="35940"/>
                </a:lnTo>
                <a:lnTo>
                  <a:pt x="1511680" y="35940"/>
                </a:lnTo>
                <a:lnTo>
                  <a:pt x="1511680" y="1511680"/>
                </a:lnTo>
                <a:lnTo>
                  <a:pt x="773810" y="1511680"/>
                </a:lnTo>
              </a:path>
            </a:pathLst>
          </a:custGeom>
          <a:solidFill>
            <a:srgbClr val="000000">
              <a:alpha val="0"/>
            </a:srgbClr>
          </a:solidFill>
          <a:ln w="762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4356100" y="2254250"/>
            <a:ext cx="2039112" cy="1382522"/>
          </a:xfrm>
          <a:custGeom>
            <a:avLst/>
            <a:gdLst>
              <a:gd name="connsiteX0" fmla="*/ 527430 w 2039112"/>
              <a:gd name="connsiteY0" fmla="*/ 35941 h 1382522"/>
              <a:gd name="connsiteX1" fmla="*/ 2003171 w 2039112"/>
              <a:gd name="connsiteY1" fmla="*/ 35941 h 1382522"/>
              <a:gd name="connsiteX2" fmla="*/ 1510410 w 2039112"/>
              <a:gd name="connsiteY2" fmla="*/ 1346580 h 1382522"/>
              <a:gd name="connsiteX3" fmla="*/ 35940 w 2039112"/>
              <a:gd name="connsiteY3" fmla="*/ 1346580 h 1382522"/>
              <a:gd name="connsiteX4" fmla="*/ 527430 w 2039112"/>
              <a:gd name="connsiteY4" fmla="*/ 35941 h 13825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39112" h="1382522">
                <a:moveTo>
                  <a:pt x="527430" y="35941"/>
                </a:moveTo>
                <a:lnTo>
                  <a:pt x="2003171" y="35941"/>
                </a:lnTo>
                <a:lnTo>
                  <a:pt x="1510410" y="1346580"/>
                </a:lnTo>
                <a:lnTo>
                  <a:pt x="35940" y="1346580"/>
                </a:lnTo>
                <a:lnTo>
                  <a:pt x="527430" y="35941"/>
                </a:lnTo>
              </a:path>
            </a:pathLst>
          </a:custGeom>
          <a:solidFill>
            <a:srgbClr val="000000">
              <a:alpha val="0"/>
            </a:srgbClr>
          </a:solidFill>
          <a:ln w="762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362069" y="5353943"/>
            <a:ext cx="2039112" cy="1382521"/>
          </a:xfrm>
          <a:custGeom>
            <a:avLst/>
            <a:gdLst>
              <a:gd name="connsiteX0" fmla="*/ 527430 w 2039112"/>
              <a:gd name="connsiteY0" fmla="*/ 35940 h 1382521"/>
              <a:gd name="connsiteX1" fmla="*/ 2003171 w 2039112"/>
              <a:gd name="connsiteY1" fmla="*/ 35940 h 1382521"/>
              <a:gd name="connsiteX2" fmla="*/ 1510410 w 2039112"/>
              <a:gd name="connsiteY2" fmla="*/ 1346580 h 1382521"/>
              <a:gd name="connsiteX3" fmla="*/ 35940 w 2039112"/>
              <a:gd name="connsiteY3" fmla="*/ 1346580 h 1382521"/>
              <a:gd name="connsiteX4" fmla="*/ 527430 w 2039112"/>
              <a:gd name="connsiteY4" fmla="*/ 35940 h 13825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39112" h="1382521">
                <a:moveTo>
                  <a:pt x="527430" y="35940"/>
                </a:moveTo>
                <a:lnTo>
                  <a:pt x="2003171" y="35940"/>
                </a:lnTo>
                <a:lnTo>
                  <a:pt x="1510410" y="1346580"/>
                </a:lnTo>
                <a:lnTo>
                  <a:pt x="35940" y="1346580"/>
                </a:lnTo>
                <a:lnTo>
                  <a:pt x="527430" y="35940"/>
                </a:lnTo>
              </a:path>
            </a:pathLst>
          </a:custGeom>
          <a:solidFill>
            <a:srgbClr val="000000">
              <a:alpha val="0"/>
            </a:srgbClr>
          </a:solidFill>
          <a:ln w="762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4692650" y="4239262"/>
            <a:ext cx="889000" cy="72389"/>
          </a:xfrm>
          <a:custGeom>
            <a:avLst/>
            <a:gdLst>
              <a:gd name="connsiteX0" fmla="*/ 0 w 889000"/>
              <a:gd name="connsiteY0" fmla="*/ 0 h 72390"/>
              <a:gd name="connsiteX1" fmla="*/ 889000 w 889000"/>
              <a:gd name="connsiteY1" fmla="*/ 0 h 72390"/>
              <a:gd name="connsiteX2" fmla="*/ 889000 w 889000"/>
              <a:gd name="connsiteY2" fmla="*/ 35560 h 72390"/>
              <a:gd name="connsiteX3" fmla="*/ 889000 w 889000"/>
              <a:gd name="connsiteY3" fmla="*/ 72390 h 72390"/>
              <a:gd name="connsiteX4" fmla="*/ 0 w 889000"/>
              <a:gd name="connsiteY4" fmla="*/ 72390 h 72390"/>
              <a:gd name="connsiteX5" fmla="*/ 0 w 889000"/>
              <a:gd name="connsiteY5" fmla="*/ 35560 h 72390"/>
              <a:gd name="connsiteX6" fmla="*/ 0 w 889000"/>
              <a:gd name="connsiteY6" fmla="*/ 0 h 723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889000" h="72390">
                <a:moveTo>
                  <a:pt x="0" y="0"/>
                </a:moveTo>
                <a:lnTo>
                  <a:pt x="889000" y="0"/>
                </a:lnTo>
                <a:lnTo>
                  <a:pt x="889000" y="35560"/>
                </a:lnTo>
                <a:lnTo>
                  <a:pt x="889000" y="72390"/>
                </a:lnTo>
                <a:lnTo>
                  <a:pt x="0" y="72390"/>
                </a:lnTo>
                <a:lnTo>
                  <a:pt x="0" y="3556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5516878" y="4166870"/>
            <a:ext cx="323851" cy="215900"/>
          </a:xfrm>
          <a:custGeom>
            <a:avLst/>
            <a:gdLst>
              <a:gd name="connsiteX0" fmla="*/ 323850 w 323850"/>
              <a:gd name="connsiteY0" fmla="*/ 107950 h 215900"/>
              <a:gd name="connsiteX1" fmla="*/ 0 w 323850"/>
              <a:gd name="connsiteY1" fmla="*/ 0 h 215900"/>
              <a:gd name="connsiteX2" fmla="*/ 0 w 323850"/>
              <a:gd name="connsiteY2" fmla="*/ 215900 h 215900"/>
              <a:gd name="connsiteX3" fmla="*/ 323850 w 323850"/>
              <a:gd name="connsiteY3" fmla="*/ 107950 h 215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23850" h="215900">
                <a:moveTo>
                  <a:pt x="323850" y="107950"/>
                </a:moveTo>
                <a:lnTo>
                  <a:pt x="0" y="0"/>
                </a:lnTo>
                <a:lnTo>
                  <a:pt x="0" y="215900"/>
                </a:lnTo>
                <a:lnTo>
                  <a:pt x="323850" y="10795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6984619" y="5353943"/>
            <a:ext cx="2039112" cy="1382521"/>
          </a:xfrm>
          <a:custGeom>
            <a:avLst/>
            <a:gdLst>
              <a:gd name="connsiteX0" fmla="*/ 527431 w 2039112"/>
              <a:gd name="connsiteY0" fmla="*/ 35940 h 1382521"/>
              <a:gd name="connsiteX1" fmla="*/ 2003171 w 2039112"/>
              <a:gd name="connsiteY1" fmla="*/ 35940 h 1382521"/>
              <a:gd name="connsiteX2" fmla="*/ 1510411 w 2039112"/>
              <a:gd name="connsiteY2" fmla="*/ 1346580 h 1382521"/>
              <a:gd name="connsiteX3" fmla="*/ 35941 w 2039112"/>
              <a:gd name="connsiteY3" fmla="*/ 1346580 h 1382521"/>
              <a:gd name="connsiteX4" fmla="*/ 527431 w 2039112"/>
              <a:gd name="connsiteY4" fmla="*/ 35940 h 13825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39112" h="1382521">
                <a:moveTo>
                  <a:pt x="527431" y="35940"/>
                </a:moveTo>
                <a:lnTo>
                  <a:pt x="2003171" y="35940"/>
                </a:lnTo>
                <a:lnTo>
                  <a:pt x="1510411" y="1346580"/>
                </a:lnTo>
                <a:lnTo>
                  <a:pt x="35941" y="1346580"/>
                </a:lnTo>
                <a:lnTo>
                  <a:pt x="527431" y="35940"/>
                </a:lnTo>
              </a:path>
            </a:pathLst>
          </a:custGeom>
          <a:solidFill>
            <a:srgbClr val="000000">
              <a:alpha val="0"/>
            </a:srgbClr>
          </a:solidFill>
          <a:ln w="762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7443092" y="2272923"/>
            <a:ext cx="1546351" cy="1546351"/>
          </a:xfrm>
          <a:custGeom>
            <a:avLst/>
            <a:gdLst>
              <a:gd name="connsiteX0" fmla="*/ 773810 w 1546351"/>
              <a:gd name="connsiteY0" fmla="*/ 1510410 h 1546351"/>
              <a:gd name="connsiteX1" fmla="*/ 35941 w 1546351"/>
              <a:gd name="connsiteY1" fmla="*/ 1510410 h 1546351"/>
              <a:gd name="connsiteX2" fmla="*/ 35941 w 1546351"/>
              <a:gd name="connsiteY2" fmla="*/ 35941 h 1546351"/>
              <a:gd name="connsiteX3" fmla="*/ 1510410 w 1546351"/>
              <a:gd name="connsiteY3" fmla="*/ 35941 h 1546351"/>
              <a:gd name="connsiteX4" fmla="*/ 1510410 w 1546351"/>
              <a:gd name="connsiteY4" fmla="*/ 1510410 h 1546351"/>
              <a:gd name="connsiteX5" fmla="*/ 773810 w 1546351"/>
              <a:gd name="connsiteY5" fmla="*/ 1510410 h 15463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1546351" h="1546351">
                <a:moveTo>
                  <a:pt x="773810" y="1510410"/>
                </a:moveTo>
                <a:lnTo>
                  <a:pt x="35941" y="1510410"/>
                </a:lnTo>
                <a:lnTo>
                  <a:pt x="35941" y="35941"/>
                </a:lnTo>
                <a:lnTo>
                  <a:pt x="1510410" y="35941"/>
                </a:lnTo>
                <a:lnTo>
                  <a:pt x="1510410" y="1510410"/>
                </a:lnTo>
                <a:lnTo>
                  <a:pt x="773810" y="1510410"/>
                </a:lnTo>
              </a:path>
            </a:pathLst>
          </a:custGeom>
          <a:solidFill>
            <a:srgbClr val="000000">
              <a:alpha val="0"/>
            </a:srgbClr>
          </a:solidFill>
          <a:ln w="762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9486900" y="6883401"/>
            <a:ext cx="89768" cy="238513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3517900" y="120650"/>
            <a:ext cx="3249287" cy="687354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zh-CN" sz="36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Solid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6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vs.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6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Fluid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1498602" y="2095501"/>
            <a:ext cx="166712" cy="302643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3136900" y="2095501"/>
            <a:ext cx="153888" cy="302643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1473200" y="3733800"/>
            <a:ext cx="166712" cy="302643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3136902" y="3733800"/>
            <a:ext cx="166712" cy="302643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1562102" y="5207002"/>
            <a:ext cx="166712" cy="302643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3200400" y="5207002"/>
            <a:ext cx="153888" cy="302643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1536702" y="6845300"/>
            <a:ext cx="166712" cy="302643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3200402" y="6845300"/>
            <a:ext cx="166712" cy="302643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23" name="TextBox 1"/>
          <p:cNvSpPr txBox="1"/>
          <p:nvPr/>
        </p:nvSpPr>
        <p:spPr>
          <a:xfrm>
            <a:off x="520702" y="2984502"/>
            <a:ext cx="596317" cy="353929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Solid</a:t>
            </a:r>
          </a:p>
        </p:txBody>
      </p:sp>
      <p:sp>
        <p:nvSpPr>
          <p:cNvPr id="24" name="TextBox 1"/>
          <p:cNvSpPr txBox="1"/>
          <p:nvPr/>
        </p:nvSpPr>
        <p:spPr>
          <a:xfrm>
            <a:off x="508000" y="6172203"/>
            <a:ext cx="596317" cy="353929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CN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Fluid</a:t>
            </a:r>
          </a:p>
        </p:txBody>
      </p:sp>
      <p:sp>
        <p:nvSpPr>
          <p:cNvPr id="25" name="TextBox 1"/>
          <p:cNvSpPr txBox="1"/>
          <p:nvPr/>
        </p:nvSpPr>
        <p:spPr>
          <a:xfrm>
            <a:off x="1638300" y="4419601"/>
            <a:ext cx="1051570" cy="815594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2000"/>
              </a:lnSpc>
              <a:tabLst>
                <a:tab pos="139657" algn="l"/>
                <a:tab pos="418971" algn="l"/>
              </a:tabLst>
            </a:pPr>
            <a:r>
              <a:rPr lang="en-US" altLang="zh-CN" dirty="0" smtClean="0"/>
              <a:t>		</a:t>
            </a: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Before</a:t>
            </a:r>
          </a:p>
          <a:p>
            <a:pPr>
              <a:lnSpc>
                <a:spcPts val="2000"/>
              </a:lnSpc>
              <a:tabLst>
                <a:tab pos="139657" algn="l"/>
                <a:tab pos="418971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application</a:t>
            </a:r>
          </a:p>
          <a:p>
            <a:pPr>
              <a:lnSpc>
                <a:spcPts val="2000"/>
              </a:lnSpc>
              <a:tabLst>
                <a:tab pos="139657" algn="l"/>
                <a:tab pos="418971" algn="l"/>
              </a:tabLst>
            </a:pPr>
            <a:r>
              <a:rPr lang="en-US" altLang="zh-CN" dirty="0" smtClean="0"/>
              <a:t>	  </a:t>
            </a: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shear</a:t>
            </a:r>
          </a:p>
        </p:txBody>
      </p:sp>
      <p:sp>
        <p:nvSpPr>
          <p:cNvPr id="26" name="TextBox 1"/>
          <p:cNvSpPr txBox="1"/>
          <p:nvPr/>
        </p:nvSpPr>
        <p:spPr>
          <a:xfrm>
            <a:off x="4749801" y="2095501"/>
            <a:ext cx="166712" cy="302643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7" name="TextBox 1"/>
          <p:cNvSpPr txBox="1"/>
          <p:nvPr/>
        </p:nvSpPr>
        <p:spPr>
          <a:xfrm>
            <a:off x="6362700" y="2095501"/>
            <a:ext cx="153888" cy="302643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8" name="TextBox 1"/>
          <p:cNvSpPr txBox="1"/>
          <p:nvPr/>
        </p:nvSpPr>
        <p:spPr>
          <a:xfrm>
            <a:off x="4279901" y="3644901"/>
            <a:ext cx="166712" cy="302643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9" name="TextBox 1"/>
          <p:cNvSpPr txBox="1"/>
          <p:nvPr/>
        </p:nvSpPr>
        <p:spPr>
          <a:xfrm>
            <a:off x="5905501" y="3606801"/>
            <a:ext cx="166712" cy="302643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30" name="TextBox 1"/>
          <p:cNvSpPr txBox="1"/>
          <p:nvPr/>
        </p:nvSpPr>
        <p:spPr>
          <a:xfrm>
            <a:off x="4749801" y="5181602"/>
            <a:ext cx="166712" cy="302643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1" name="TextBox 1"/>
          <p:cNvSpPr txBox="1"/>
          <p:nvPr/>
        </p:nvSpPr>
        <p:spPr>
          <a:xfrm>
            <a:off x="6362700" y="5181602"/>
            <a:ext cx="153888" cy="302643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024" name="TextBox 1"/>
          <p:cNvSpPr txBox="1"/>
          <p:nvPr/>
        </p:nvSpPr>
        <p:spPr>
          <a:xfrm>
            <a:off x="4279901" y="6731002"/>
            <a:ext cx="166712" cy="302643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025" name="TextBox 1"/>
          <p:cNvSpPr txBox="1"/>
          <p:nvPr/>
        </p:nvSpPr>
        <p:spPr>
          <a:xfrm>
            <a:off x="5905501" y="6680202"/>
            <a:ext cx="166712" cy="302643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026" name="TextBox 1"/>
          <p:cNvSpPr txBox="1"/>
          <p:nvPr/>
        </p:nvSpPr>
        <p:spPr>
          <a:xfrm>
            <a:off x="4686301" y="4648201"/>
            <a:ext cx="1057982" cy="302643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Shear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force</a:t>
            </a:r>
          </a:p>
        </p:txBody>
      </p:sp>
      <p:sp>
        <p:nvSpPr>
          <p:cNvPr id="1028" name="TextBox 1"/>
          <p:cNvSpPr txBox="1"/>
          <p:nvPr/>
        </p:nvSpPr>
        <p:spPr>
          <a:xfrm>
            <a:off x="7366002" y="5181602"/>
            <a:ext cx="166712" cy="302643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029" name="TextBox 1"/>
          <p:cNvSpPr txBox="1"/>
          <p:nvPr/>
        </p:nvSpPr>
        <p:spPr>
          <a:xfrm>
            <a:off x="8978901" y="5181602"/>
            <a:ext cx="153888" cy="302643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030" name="TextBox 1"/>
          <p:cNvSpPr txBox="1"/>
          <p:nvPr/>
        </p:nvSpPr>
        <p:spPr>
          <a:xfrm>
            <a:off x="6908802" y="6731002"/>
            <a:ext cx="166712" cy="302643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031" name="TextBox 1"/>
          <p:cNvSpPr txBox="1"/>
          <p:nvPr/>
        </p:nvSpPr>
        <p:spPr>
          <a:xfrm>
            <a:off x="8534401" y="6680202"/>
            <a:ext cx="166712" cy="302643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032" name="TextBox 1"/>
          <p:cNvSpPr txBox="1"/>
          <p:nvPr/>
        </p:nvSpPr>
        <p:spPr>
          <a:xfrm>
            <a:off x="7327902" y="2095501"/>
            <a:ext cx="166712" cy="302643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033" name="TextBox 1"/>
          <p:cNvSpPr txBox="1"/>
          <p:nvPr/>
        </p:nvSpPr>
        <p:spPr>
          <a:xfrm>
            <a:off x="8978901" y="2095501"/>
            <a:ext cx="153888" cy="302643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034" name="TextBox 1"/>
          <p:cNvSpPr txBox="1"/>
          <p:nvPr/>
        </p:nvSpPr>
        <p:spPr>
          <a:xfrm>
            <a:off x="7302501" y="3733800"/>
            <a:ext cx="166712" cy="302643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035" name="TextBox 1"/>
          <p:cNvSpPr txBox="1"/>
          <p:nvPr/>
        </p:nvSpPr>
        <p:spPr>
          <a:xfrm>
            <a:off x="8978901" y="3733800"/>
            <a:ext cx="166712" cy="302643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036" name="TextBox 1"/>
          <p:cNvSpPr txBox="1"/>
          <p:nvPr/>
        </p:nvSpPr>
        <p:spPr>
          <a:xfrm>
            <a:off x="7404102" y="4330702"/>
            <a:ext cx="1564531" cy="559113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2000"/>
              </a:lnSpc>
              <a:tabLst>
                <a:tab pos="279313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After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shear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force</a:t>
            </a:r>
          </a:p>
          <a:p>
            <a:pPr>
              <a:lnSpc>
                <a:spcPts val="2000"/>
              </a:lnSpc>
              <a:tabLst>
                <a:tab pos="279313" algn="l"/>
              </a:tabLst>
            </a:pPr>
            <a:r>
              <a:rPr lang="en-US" altLang="zh-CN" dirty="0" smtClean="0"/>
              <a:t>	</a:t>
            </a: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removed</a:t>
            </a:r>
          </a:p>
        </p:txBody>
      </p:sp>
      <p:sp>
        <p:nvSpPr>
          <p:cNvPr id="41" name="TextBox 1"/>
          <p:cNvSpPr txBox="1"/>
          <p:nvPr/>
        </p:nvSpPr>
        <p:spPr>
          <a:xfrm>
            <a:off x="469900" y="806450"/>
            <a:ext cx="9372759" cy="1585035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2997"/>
              </a:lnSpc>
            </a:pPr>
            <a:r>
              <a:rPr lang="en-US" altLang="zh-CN" sz="2200" dirty="0" smtClean="0">
                <a:latin typeface="Comic Sans MS" pitchFamily="18" charset="0"/>
                <a:cs typeface="Times New Roman" pitchFamily="18" charset="0"/>
              </a:rPr>
              <a:t>By definition, a fluid cannot withstand any tendency for applied forces </a:t>
            </a:r>
          </a:p>
          <a:p>
            <a:pPr>
              <a:lnSpc>
                <a:spcPts val="2997"/>
              </a:lnSpc>
            </a:pPr>
            <a:r>
              <a:rPr lang="en-US" altLang="zh-CN" sz="2200" dirty="0" smtClean="0">
                <a:latin typeface="Comic Sans MS" pitchFamily="18" charset="0"/>
                <a:cs typeface="Times New Roman" pitchFamily="18" charset="0"/>
              </a:rPr>
              <a:t>to deform it, in such a way that volume is left unchanged. Such </a:t>
            </a:r>
          </a:p>
          <a:p>
            <a:pPr>
              <a:lnSpc>
                <a:spcPts val="2997"/>
              </a:lnSpc>
            </a:pPr>
            <a:r>
              <a:rPr lang="en-US" altLang="zh-CN" sz="2200" dirty="0" smtClean="0">
                <a:latin typeface="Comic Sans MS" pitchFamily="18" charset="0"/>
                <a:cs typeface="Times New Roman" pitchFamily="18" charset="0"/>
              </a:rPr>
              <a:t>deformation may be resisted, but no prevented. </a:t>
            </a:r>
            <a:endParaRPr lang="en-US" altLang="zh-CN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997"/>
              </a:lnSpc>
            </a:pPr>
            <a:endParaRPr lang="en-US" altLang="zh-CN" sz="2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" y="1187450"/>
            <a:ext cx="10079990" cy="6371590"/>
          </a:xfrm>
          <a:custGeom>
            <a:avLst/>
            <a:gdLst>
              <a:gd name="connsiteX0" fmla="*/ 0 w 10079990"/>
              <a:gd name="connsiteY0" fmla="*/ 0 h 7559040"/>
              <a:gd name="connsiteX1" fmla="*/ 10079990 w 10079990"/>
              <a:gd name="connsiteY1" fmla="*/ 0 h 7559040"/>
              <a:gd name="connsiteX2" fmla="*/ 10079990 w 10079990"/>
              <a:gd name="connsiteY2" fmla="*/ 7559040 h 7559040"/>
              <a:gd name="connsiteX3" fmla="*/ 0 w 10079990"/>
              <a:gd name="connsiteY3" fmla="*/ 7559040 h 7559040"/>
              <a:gd name="connsiteX4" fmla="*/ 0 w 10079990"/>
              <a:gd name="connsiteY4" fmla="*/ 0 h 75590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079990" h="7559040">
                <a:moveTo>
                  <a:pt x="0" y="0"/>
                </a:moveTo>
                <a:lnTo>
                  <a:pt x="10079990" y="0"/>
                </a:lnTo>
                <a:lnTo>
                  <a:pt x="10079990" y="7559040"/>
                </a:lnTo>
                <a:lnTo>
                  <a:pt x="0" y="755904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"/>
          <p:cNvSpPr txBox="1"/>
          <p:nvPr/>
        </p:nvSpPr>
        <p:spPr>
          <a:xfrm>
            <a:off x="393700" y="1035050"/>
            <a:ext cx="9278181" cy="14922020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Using the simple observation that the difference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since the isotropic part of       does not enter in the difference, 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we find for all 3 angular momentum components 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with a summation over the repeated l’s.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Note that for a solid body we would have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For a fluid an extra contribution arises from the extensional strain if the principal 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axes of the moment-of-inertia tensor do not coincide with those of        . 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Notice, in particular, that a fluid element can have angular momentum </a:t>
            </a:r>
            <a:r>
              <a:rPr lang="en-US" altLang="zh-CN" dirty="0" err="1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wrt</a:t>
            </a: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. its 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center of  mass without </a:t>
            </a:r>
            <a:r>
              <a:rPr lang="en-US" altLang="zh-CN" dirty="0" err="1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possesing</a:t>
            </a: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spinning motion, </a:t>
            </a:r>
            <a:r>
              <a:rPr lang="en-US" altLang="zh-CN" dirty="0" err="1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ie</a:t>
            </a: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. even if                                      ! 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>
                <a:tab pos="8950716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                                </a:t>
            </a:r>
            <a:r>
              <a:rPr lang="en-US" altLang="zh-CN" dirty="0" smtClean="0"/>
              <a:t>	</a:t>
            </a:r>
            <a:endParaRPr lang="en-US" altLang="zh-CN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3263900" y="349250"/>
            <a:ext cx="13541528" cy="1251611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4397"/>
              </a:lnSpc>
              <a:tabLst>
                <a:tab pos="2005977" algn="l"/>
              </a:tabLst>
            </a:pPr>
            <a:r>
              <a:rPr lang="en-US" altLang="zh-CN" dirty="0" smtClean="0"/>
              <a:t>	</a:t>
            </a:r>
            <a:r>
              <a:rPr lang="en-US" altLang="zh-CN" sz="3200" b="1" dirty="0" smtClean="0">
                <a:solidFill>
                  <a:srgbClr val="FFFFFF"/>
                </a:solidFill>
                <a:latin typeface="Comic Sans MS" pitchFamily="18" charset="0"/>
              </a:rPr>
              <a:t>          </a:t>
            </a:r>
            <a:r>
              <a:rPr lang="en-US" altLang="zh-CN" sz="4500" b="1" dirty="0" smtClean="0">
                <a:solidFill>
                  <a:srgbClr val="FFFFFF"/>
                </a:solidFill>
                <a:latin typeface="Comic Sans MS" pitchFamily="18" charset="0"/>
              </a:rPr>
              <a:t>Angular Momentum Fluid Element  </a:t>
            </a:r>
            <a:endParaRPr lang="en-US" altLang="zh-CN" sz="4500" b="1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2005977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74900" y="2940050"/>
            <a:ext cx="5410200" cy="18288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6202" name="Object 10"/>
          <p:cNvGraphicFramePr>
            <a:graphicFrameLocks noChangeAspect="1"/>
          </p:cNvGraphicFramePr>
          <p:nvPr/>
        </p:nvGraphicFramePr>
        <p:xfrm>
          <a:off x="2603500" y="3016250"/>
          <a:ext cx="4992687" cy="2027238"/>
        </p:xfrm>
        <a:graphic>
          <a:graphicData uri="http://schemas.openxmlformats.org/presentationml/2006/ole">
            <p:oleObj spid="_x0000_s137222" name="Equation" r:id="rId3" imgW="1600200" imgH="965160" progId="Equation.DSMT4">
              <p:embed/>
            </p:oleObj>
          </a:graphicData>
        </a:graphic>
      </p:graphicFrame>
      <p:graphicFrame>
        <p:nvGraphicFramePr>
          <p:cNvPr id="136204" name="Object 12"/>
          <p:cNvGraphicFramePr>
            <a:graphicFrameLocks noChangeAspect="1"/>
          </p:cNvGraphicFramePr>
          <p:nvPr/>
        </p:nvGraphicFramePr>
        <p:xfrm>
          <a:off x="3213100" y="2254250"/>
          <a:ext cx="471487" cy="403225"/>
        </p:xfrm>
        <a:graphic>
          <a:graphicData uri="http://schemas.openxmlformats.org/presentationml/2006/ole">
            <p:oleObj spid="_x0000_s137224" name="Equation" r:id="rId4" imgW="190440" imgH="241200" progId="Equation.DSMT4">
              <p:embed/>
            </p:oleObj>
          </a:graphicData>
        </a:graphic>
      </p:graphicFrame>
      <p:graphicFrame>
        <p:nvGraphicFramePr>
          <p:cNvPr id="137228" name="Object 12"/>
          <p:cNvGraphicFramePr>
            <a:graphicFrameLocks noChangeAspect="1"/>
          </p:cNvGraphicFramePr>
          <p:nvPr/>
        </p:nvGraphicFramePr>
        <p:xfrm>
          <a:off x="2984500" y="1568450"/>
          <a:ext cx="4114800" cy="500588"/>
        </p:xfrm>
        <a:graphic>
          <a:graphicData uri="http://schemas.openxmlformats.org/presentationml/2006/ole">
            <p:oleObj spid="_x0000_s137228" name="Equation" r:id="rId5" imgW="1269720" imgH="228600" progId="Equation.DSMT4">
              <p:embed/>
            </p:oleObj>
          </a:graphicData>
        </a:graphic>
      </p:graphicFrame>
      <p:graphicFrame>
        <p:nvGraphicFramePr>
          <p:cNvPr id="137229" name="Object 13"/>
          <p:cNvGraphicFramePr>
            <a:graphicFrameLocks noChangeAspect="1"/>
          </p:cNvGraphicFramePr>
          <p:nvPr/>
        </p:nvGraphicFramePr>
        <p:xfrm>
          <a:off x="3822700" y="5607050"/>
          <a:ext cx="2098675" cy="527050"/>
        </p:xfrm>
        <a:graphic>
          <a:graphicData uri="http://schemas.openxmlformats.org/presentationml/2006/ole">
            <p:oleObj spid="_x0000_s137229" name="Equation" r:id="rId6" imgW="647640" imgH="241200" progId="Equation.DSMT4">
              <p:embed/>
            </p:oleObj>
          </a:graphicData>
        </a:graphic>
      </p:graphicFrame>
      <p:graphicFrame>
        <p:nvGraphicFramePr>
          <p:cNvPr id="137230" name="Object 14"/>
          <p:cNvGraphicFramePr>
            <a:graphicFrameLocks noChangeAspect="1"/>
          </p:cNvGraphicFramePr>
          <p:nvPr/>
        </p:nvGraphicFramePr>
        <p:xfrm>
          <a:off x="7556500" y="6292850"/>
          <a:ext cx="685800" cy="462106"/>
        </p:xfrm>
        <a:graphic>
          <a:graphicData uri="http://schemas.openxmlformats.org/presentationml/2006/ole">
            <p:oleObj spid="_x0000_s137230" name="Equation" r:id="rId7" imgW="228600" imgH="228600" progId="Equation.DSMT4">
              <p:embed/>
            </p:oleObj>
          </a:graphicData>
        </a:graphic>
      </p:graphicFrame>
      <p:graphicFrame>
        <p:nvGraphicFramePr>
          <p:cNvPr id="137231" name="Object 15"/>
          <p:cNvGraphicFramePr>
            <a:graphicFrameLocks noChangeAspect="1"/>
          </p:cNvGraphicFramePr>
          <p:nvPr/>
        </p:nvGraphicFramePr>
        <p:xfrm>
          <a:off x="6946900" y="7054850"/>
          <a:ext cx="2546350" cy="360363"/>
        </p:xfrm>
        <a:graphic>
          <a:graphicData uri="http://schemas.openxmlformats.org/presentationml/2006/ole">
            <p:oleObj spid="_x0000_s137231" name="Equation" r:id="rId8" imgW="1028520" imgH="215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"/>
          <p:cNvSpPr txBox="1"/>
          <p:nvPr/>
        </p:nvSpPr>
        <p:spPr>
          <a:xfrm>
            <a:off x="1689100" y="2711450"/>
            <a:ext cx="7204313" cy="1969756"/>
          </a:xfrm>
          <a:prstGeom prst="rect">
            <a:avLst/>
          </a:prstGeom>
          <a:noFill/>
        </p:spPr>
        <p:txBody>
          <a:bodyPr wrap="square" lIns="0" tIns="0" rIns="0" bIns="45706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zh-CN" sz="60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Inviscid Barotropic</a:t>
            </a:r>
          </a:p>
          <a:p>
            <a:pPr>
              <a:lnSpc>
                <a:spcPts val="5000"/>
              </a:lnSpc>
            </a:pPr>
            <a:endParaRPr lang="en-US" altLang="zh-CN" sz="6000" b="1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5000"/>
              </a:lnSpc>
            </a:pPr>
            <a:r>
              <a:rPr lang="en-US" altLang="zh-CN" sz="60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        Flow 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927100" y="2254250"/>
            <a:ext cx="8382000" cy="2895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" y="1187450"/>
            <a:ext cx="10079990" cy="6371590"/>
          </a:xfrm>
          <a:custGeom>
            <a:avLst/>
            <a:gdLst>
              <a:gd name="connsiteX0" fmla="*/ 0 w 10079990"/>
              <a:gd name="connsiteY0" fmla="*/ 0 h 7559040"/>
              <a:gd name="connsiteX1" fmla="*/ 10079990 w 10079990"/>
              <a:gd name="connsiteY1" fmla="*/ 0 h 7559040"/>
              <a:gd name="connsiteX2" fmla="*/ 10079990 w 10079990"/>
              <a:gd name="connsiteY2" fmla="*/ 7559040 h 7559040"/>
              <a:gd name="connsiteX3" fmla="*/ 0 w 10079990"/>
              <a:gd name="connsiteY3" fmla="*/ 7559040 h 7559040"/>
              <a:gd name="connsiteX4" fmla="*/ 0 w 10079990"/>
              <a:gd name="connsiteY4" fmla="*/ 0 h 75590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079990" h="7559040">
                <a:moveTo>
                  <a:pt x="0" y="0"/>
                </a:moveTo>
                <a:lnTo>
                  <a:pt x="10079990" y="0"/>
                </a:lnTo>
                <a:lnTo>
                  <a:pt x="10079990" y="7559040"/>
                </a:lnTo>
                <a:lnTo>
                  <a:pt x="0" y="755904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774700" y="273050"/>
            <a:ext cx="7992573" cy="1251611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4397"/>
              </a:lnSpc>
              <a:tabLst>
                <a:tab pos="2005977" algn="l"/>
              </a:tabLst>
            </a:pPr>
            <a:r>
              <a:rPr lang="en-US" altLang="zh-CN" dirty="0" smtClean="0"/>
              <a:t>         </a:t>
            </a:r>
            <a:r>
              <a:rPr lang="en-US" altLang="zh-CN" sz="5000" b="1" dirty="0" smtClean="0">
                <a:solidFill>
                  <a:srgbClr val="FFFFFF"/>
                </a:solidFill>
                <a:latin typeface="Comic Sans MS" pitchFamily="18" charset="0"/>
                <a:cs typeface="Times New Roman" pitchFamily="18" charset="0"/>
              </a:rPr>
              <a:t>Inviscid Barotropic Flow</a:t>
            </a:r>
            <a:endParaRPr lang="en-US" altLang="zh-CN" sz="5000" b="1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2005977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6100" y="1339850"/>
            <a:ext cx="922020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In this chapter we are going to study the flow of fluids in which we ignore</a:t>
            </a:r>
          </a:p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the effects of </a:t>
            </a:r>
            <a:r>
              <a:rPr lang="en-US" i="1" dirty="0" smtClean="0">
                <a:solidFill>
                  <a:schemeClr val="bg1"/>
                </a:solidFill>
                <a:latin typeface="Comic Sans MS" pitchFamily="66" charset="0"/>
              </a:rPr>
              <a:t>viscosity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. </a:t>
            </a:r>
          </a:p>
          <a:p>
            <a:endParaRPr lang="en-US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In addition, we suppose that the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energetics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of the flow processes are </a:t>
            </a:r>
          </a:p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such that we have a barotropic equation of state</a:t>
            </a:r>
          </a:p>
          <a:p>
            <a:endParaRPr lang="en-US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Such a replacement considerably simplifies many dynamical discussions, and </a:t>
            </a:r>
          </a:p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its formal justification can arise in many ways. </a:t>
            </a:r>
          </a:p>
          <a:p>
            <a:endParaRPr lang="en-US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One specific example is when heat transport can be ignored, so that we </a:t>
            </a:r>
          </a:p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have adiabatic flow, </a:t>
            </a:r>
          </a:p>
          <a:p>
            <a:endParaRPr lang="en-US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with  s the specific entropy per mass unit. Such a flow is called an </a:t>
            </a:r>
            <a:r>
              <a:rPr lang="en-US" i="1" dirty="0" smtClean="0">
                <a:solidFill>
                  <a:schemeClr val="bg1"/>
                </a:solidFill>
                <a:latin typeface="Comic Sans MS" pitchFamily="66" charset="0"/>
              </a:rPr>
              <a:t>isentropic flow. </a:t>
            </a:r>
          </a:p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However, barotropic flow is more general than </a:t>
            </a:r>
            <a:r>
              <a:rPr lang="en-US" i="1" dirty="0" smtClean="0">
                <a:solidFill>
                  <a:schemeClr val="bg1"/>
                </a:solidFill>
                <a:latin typeface="Comic Sans MS" pitchFamily="66" charset="0"/>
              </a:rPr>
              <a:t>isentropic flow. 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There are also</a:t>
            </a:r>
          </a:p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various other thermodynamic circumstances where the barotropic hypothesis </a:t>
            </a:r>
          </a:p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is valid.  </a:t>
            </a:r>
          </a:p>
          <a:p>
            <a:endParaRPr lang="en-US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graphicFrame>
        <p:nvGraphicFramePr>
          <p:cNvPr id="145412" name="Object 4"/>
          <p:cNvGraphicFramePr>
            <a:graphicFrameLocks noChangeAspect="1"/>
          </p:cNvGraphicFramePr>
          <p:nvPr/>
        </p:nvGraphicFramePr>
        <p:xfrm>
          <a:off x="2222500" y="2863850"/>
          <a:ext cx="5091112" cy="552450"/>
        </p:xfrm>
        <a:graphic>
          <a:graphicData uri="http://schemas.openxmlformats.org/presentationml/2006/ole">
            <p:oleObj spid="_x0000_s145412" name="Equation" r:id="rId3" imgW="1257120" imgH="203040" progId="Equation.DSMT4">
              <p:embed/>
            </p:oleObj>
          </a:graphicData>
        </a:graphic>
      </p:graphicFrame>
      <p:graphicFrame>
        <p:nvGraphicFramePr>
          <p:cNvPr id="145413" name="Object 5"/>
          <p:cNvGraphicFramePr>
            <a:graphicFrameLocks noChangeAspect="1"/>
          </p:cNvGraphicFramePr>
          <p:nvPr/>
        </p:nvGraphicFramePr>
        <p:xfrm>
          <a:off x="2070100" y="4997450"/>
          <a:ext cx="5605463" cy="1071562"/>
        </p:xfrm>
        <a:graphic>
          <a:graphicData uri="http://schemas.openxmlformats.org/presentationml/2006/ole">
            <p:oleObj spid="_x0000_s145413" name="Equation" r:id="rId4" imgW="138420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" y="1187450"/>
            <a:ext cx="10079990" cy="6371590"/>
          </a:xfrm>
          <a:custGeom>
            <a:avLst/>
            <a:gdLst>
              <a:gd name="connsiteX0" fmla="*/ 0 w 10079990"/>
              <a:gd name="connsiteY0" fmla="*/ 0 h 7559040"/>
              <a:gd name="connsiteX1" fmla="*/ 10079990 w 10079990"/>
              <a:gd name="connsiteY1" fmla="*/ 0 h 7559040"/>
              <a:gd name="connsiteX2" fmla="*/ 10079990 w 10079990"/>
              <a:gd name="connsiteY2" fmla="*/ 7559040 h 7559040"/>
              <a:gd name="connsiteX3" fmla="*/ 0 w 10079990"/>
              <a:gd name="connsiteY3" fmla="*/ 7559040 h 7559040"/>
              <a:gd name="connsiteX4" fmla="*/ 0 w 10079990"/>
              <a:gd name="connsiteY4" fmla="*/ 0 h 75590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079990" h="7559040">
                <a:moveTo>
                  <a:pt x="0" y="0"/>
                </a:moveTo>
                <a:lnTo>
                  <a:pt x="10079990" y="0"/>
                </a:lnTo>
                <a:lnTo>
                  <a:pt x="10079990" y="7559040"/>
                </a:lnTo>
                <a:lnTo>
                  <a:pt x="0" y="755904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774700" y="273050"/>
            <a:ext cx="7992573" cy="1251611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4397"/>
              </a:lnSpc>
              <a:tabLst>
                <a:tab pos="2005977" algn="l"/>
              </a:tabLst>
            </a:pPr>
            <a:r>
              <a:rPr lang="en-US" altLang="zh-CN" dirty="0" smtClean="0"/>
              <a:t>         </a:t>
            </a:r>
            <a:r>
              <a:rPr lang="en-US" altLang="zh-CN" sz="5000" b="1" dirty="0" smtClean="0">
                <a:solidFill>
                  <a:srgbClr val="FFFFFF"/>
                </a:solidFill>
                <a:latin typeface="Comic Sans MS" pitchFamily="18" charset="0"/>
                <a:cs typeface="Times New Roman" pitchFamily="18" charset="0"/>
              </a:rPr>
              <a:t>Inviscid Barotropic Flow</a:t>
            </a:r>
            <a:endParaRPr lang="en-US" altLang="zh-CN" sz="5000" b="1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2005977" algn="l"/>
              </a:tabLst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6100" y="1873250"/>
            <a:ext cx="9220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For a barotropic flow, the </a:t>
            </a:r>
            <a:r>
              <a:rPr lang="en-US" i="1" dirty="0" smtClean="0">
                <a:solidFill>
                  <a:schemeClr val="bg1"/>
                </a:solidFill>
                <a:latin typeface="Comic Sans MS" pitchFamily="66" charset="0"/>
              </a:rPr>
              <a:t>specific enthalpy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h</a:t>
            </a:r>
          </a:p>
          <a:p>
            <a:endParaRPr lang="en-US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becomes  simply </a:t>
            </a:r>
          </a:p>
          <a:p>
            <a:endParaRPr lang="en-US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and </a:t>
            </a:r>
          </a:p>
          <a:p>
            <a:endParaRPr lang="en-US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graphicFrame>
        <p:nvGraphicFramePr>
          <p:cNvPr id="148484" name="Object 4"/>
          <p:cNvGraphicFramePr>
            <a:graphicFrameLocks noChangeAspect="1"/>
          </p:cNvGraphicFramePr>
          <p:nvPr/>
        </p:nvGraphicFramePr>
        <p:xfrm>
          <a:off x="2833688" y="2406650"/>
          <a:ext cx="4268787" cy="552450"/>
        </p:xfrm>
        <a:graphic>
          <a:graphicData uri="http://schemas.openxmlformats.org/presentationml/2006/ole">
            <p:oleObj spid="_x0000_s148484" name="Equation" r:id="rId3" imgW="1054080" imgH="203040" progId="Equation.DSMT4">
              <p:embed/>
            </p:oleObj>
          </a:graphicData>
        </a:graphic>
      </p:graphicFrame>
      <p:graphicFrame>
        <p:nvGraphicFramePr>
          <p:cNvPr id="148485" name="Object 5"/>
          <p:cNvGraphicFramePr>
            <a:graphicFrameLocks noChangeAspect="1"/>
          </p:cNvGraphicFramePr>
          <p:nvPr/>
        </p:nvGraphicFramePr>
        <p:xfrm>
          <a:off x="2832100" y="3397250"/>
          <a:ext cx="3806825" cy="1139825"/>
        </p:xfrm>
        <a:graphic>
          <a:graphicData uri="http://schemas.openxmlformats.org/presentationml/2006/ole">
            <p:oleObj spid="_x0000_s148485" name="Equation" r:id="rId4" imgW="939600" imgH="419040" progId="Equation.DSMT4">
              <p:embed/>
            </p:oleObj>
          </a:graphicData>
        </a:graphic>
      </p:graphicFrame>
      <p:graphicFrame>
        <p:nvGraphicFramePr>
          <p:cNvPr id="148486" name="Object 6"/>
          <p:cNvGraphicFramePr>
            <a:graphicFrameLocks noChangeAspect="1"/>
          </p:cNvGraphicFramePr>
          <p:nvPr/>
        </p:nvGraphicFramePr>
        <p:xfrm>
          <a:off x="3411538" y="4997450"/>
          <a:ext cx="2841625" cy="1368425"/>
        </p:xfrm>
        <a:graphic>
          <a:graphicData uri="http://schemas.openxmlformats.org/presentationml/2006/ole">
            <p:oleObj spid="_x0000_s148486" name="Equation" r:id="rId5" imgW="583920" imgH="419040" progId="Equation.DSMT4">
              <p:embed/>
            </p:oleObj>
          </a:graphicData>
        </a:graphic>
      </p:graphicFrame>
      <p:sp>
        <p:nvSpPr>
          <p:cNvPr id="10" name="Rectangle 9"/>
          <p:cNvSpPr/>
          <p:nvPr/>
        </p:nvSpPr>
        <p:spPr>
          <a:xfrm>
            <a:off x="3213100" y="4921250"/>
            <a:ext cx="3276600" cy="16002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" y="1187450"/>
            <a:ext cx="10079990" cy="6371590"/>
          </a:xfrm>
          <a:custGeom>
            <a:avLst/>
            <a:gdLst>
              <a:gd name="connsiteX0" fmla="*/ 0 w 10079990"/>
              <a:gd name="connsiteY0" fmla="*/ 0 h 7559040"/>
              <a:gd name="connsiteX1" fmla="*/ 10079990 w 10079990"/>
              <a:gd name="connsiteY1" fmla="*/ 0 h 7559040"/>
              <a:gd name="connsiteX2" fmla="*/ 10079990 w 10079990"/>
              <a:gd name="connsiteY2" fmla="*/ 7559040 h 7559040"/>
              <a:gd name="connsiteX3" fmla="*/ 0 w 10079990"/>
              <a:gd name="connsiteY3" fmla="*/ 7559040 h 7559040"/>
              <a:gd name="connsiteX4" fmla="*/ 0 w 10079990"/>
              <a:gd name="connsiteY4" fmla="*/ 0 h 75590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079990" h="7559040">
                <a:moveTo>
                  <a:pt x="0" y="0"/>
                </a:moveTo>
                <a:lnTo>
                  <a:pt x="10079990" y="0"/>
                </a:lnTo>
                <a:lnTo>
                  <a:pt x="10079990" y="7559040"/>
                </a:lnTo>
                <a:lnTo>
                  <a:pt x="0" y="755904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1"/>
          <p:cNvSpPr txBox="1"/>
          <p:nvPr/>
        </p:nvSpPr>
        <p:spPr>
          <a:xfrm>
            <a:off x="546100" y="349250"/>
            <a:ext cx="8835752" cy="628107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4397"/>
              </a:lnSpc>
            </a:pPr>
            <a:r>
              <a:rPr lang="en-US" altLang="zh-CN" sz="32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   </a:t>
            </a:r>
            <a:r>
              <a:rPr lang="en-US" altLang="zh-CN" sz="50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Kelvin</a:t>
            </a:r>
            <a:r>
              <a:rPr lang="en-US" altLang="zh-CN" sz="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5000" b="1" dirty="0" smtClean="0">
                <a:solidFill>
                  <a:srgbClr val="FFFFFF"/>
                </a:solidFill>
                <a:latin typeface="Comic Sans MS" pitchFamily="18" charset="0"/>
                <a:cs typeface="Times New Roman" pitchFamily="18" charset="0"/>
              </a:rPr>
              <a:t>C</a:t>
            </a:r>
            <a:r>
              <a:rPr lang="en-US" altLang="zh-CN" sz="50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irculation</a:t>
            </a:r>
            <a:r>
              <a:rPr lang="en-US" altLang="zh-CN" sz="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5000" b="1" dirty="0" smtClean="0">
                <a:solidFill>
                  <a:srgbClr val="FFFFFF"/>
                </a:solidFill>
                <a:latin typeface="Comic Sans MS" pitchFamily="18" charset="0"/>
                <a:cs typeface="Times New Roman" pitchFamily="18" charset="0"/>
              </a:rPr>
              <a:t>T</a:t>
            </a:r>
            <a:r>
              <a:rPr lang="en-US" altLang="zh-CN" sz="50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heorem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444504" y="1320802"/>
            <a:ext cx="8560036" cy="5688723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Assume a fluid embedded in a uniform gravitational field, i.e. with an external </a:t>
            </a: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force </a:t>
            </a: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so that – ignoring the influence of viscous stresses and </a:t>
            </a:r>
            <a:r>
              <a:rPr lang="en-US" altLang="zh-CN" dirty="0" err="1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radiative</a:t>
            </a: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forces -  the </a:t>
            </a: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flow proceeds according to the Euler equation,</a:t>
            </a: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To proceed, we use a relevant vector identity</a:t>
            </a: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which you can most easily check by working out the expressions for each of the</a:t>
            </a: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3 components. </a:t>
            </a: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The resulting expression for the Euler equation is then </a:t>
            </a: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8242" name="Object 2"/>
          <p:cNvGraphicFramePr>
            <a:graphicFrameLocks noChangeAspect="1"/>
          </p:cNvGraphicFramePr>
          <p:nvPr/>
        </p:nvGraphicFramePr>
        <p:xfrm>
          <a:off x="2603500" y="3092450"/>
          <a:ext cx="4616450" cy="971550"/>
        </p:xfrm>
        <a:graphic>
          <a:graphicData uri="http://schemas.openxmlformats.org/presentationml/2006/ole">
            <p:oleObj spid="_x0000_s138242" name="Equation" r:id="rId3" imgW="1422360" imgH="444240" progId="Equation.DSMT4">
              <p:embed/>
            </p:oleObj>
          </a:graphicData>
        </a:graphic>
      </p:graphicFrame>
      <p:graphicFrame>
        <p:nvGraphicFramePr>
          <p:cNvPr id="138243" name="Object 3"/>
          <p:cNvGraphicFramePr>
            <a:graphicFrameLocks noChangeAspect="1"/>
          </p:cNvGraphicFramePr>
          <p:nvPr/>
        </p:nvGraphicFramePr>
        <p:xfrm>
          <a:off x="3594100" y="1644650"/>
          <a:ext cx="1697038" cy="657225"/>
        </p:xfrm>
        <a:graphic>
          <a:graphicData uri="http://schemas.openxmlformats.org/presentationml/2006/ole">
            <p:oleObj spid="_x0000_s138243" name="Equation" r:id="rId4" imgW="419040" imgH="241200" progId="Equation.DSMT4">
              <p:embed/>
            </p:oleObj>
          </a:graphicData>
        </a:graphic>
      </p:graphicFrame>
      <p:graphicFrame>
        <p:nvGraphicFramePr>
          <p:cNvPr id="138244" name="Object 4"/>
          <p:cNvGraphicFramePr>
            <a:graphicFrameLocks noChangeAspect="1"/>
          </p:cNvGraphicFramePr>
          <p:nvPr/>
        </p:nvGraphicFramePr>
        <p:xfrm>
          <a:off x="1841500" y="4616450"/>
          <a:ext cx="6254750" cy="890330"/>
        </p:xfrm>
        <a:graphic>
          <a:graphicData uri="http://schemas.openxmlformats.org/presentationml/2006/ole">
            <p:oleObj spid="_x0000_s138244" name="Equation" r:id="rId5" imgW="2044440" imgH="431640" progId="Equation.DSMT4">
              <p:embed/>
            </p:oleObj>
          </a:graphicData>
        </a:graphic>
      </p:graphicFrame>
      <p:sp>
        <p:nvSpPr>
          <p:cNvPr id="15" name="Rectangle 14"/>
          <p:cNvSpPr/>
          <p:nvPr/>
        </p:nvSpPr>
        <p:spPr>
          <a:xfrm>
            <a:off x="1079500" y="3016250"/>
            <a:ext cx="7315200" cy="1143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8245" name="Object 5"/>
          <p:cNvGraphicFramePr>
            <a:graphicFrameLocks noChangeAspect="1"/>
          </p:cNvGraphicFramePr>
          <p:nvPr/>
        </p:nvGraphicFramePr>
        <p:xfrm>
          <a:off x="1231900" y="6369050"/>
          <a:ext cx="7459662" cy="971550"/>
        </p:xfrm>
        <a:graphic>
          <a:graphicData uri="http://schemas.openxmlformats.org/presentationml/2006/ole">
            <p:oleObj spid="_x0000_s138245" name="Equation" r:id="rId6" imgW="2298600" imgH="444240" progId="Equation.DSMT4">
              <p:embed/>
            </p:oleObj>
          </a:graphicData>
        </a:graphic>
      </p:graphicFrame>
      <p:sp>
        <p:nvSpPr>
          <p:cNvPr id="17" name="Rectangle 16"/>
          <p:cNvSpPr/>
          <p:nvPr/>
        </p:nvSpPr>
        <p:spPr>
          <a:xfrm>
            <a:off x="546100" y="6216650"/>
            <a:ext cx="8610600" cy="12192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" y="1187450"/>
            <a:ext cx="10079990" cy="6371590"/>
          </a:xfrm>
          <a:custGeom>
            <a:avLst/>
            <a:gdLst>
              <a:gd name="connsiteX0" fmla="*/ 0 w 10079990"/>
              <a:gd name="connsiteY0" fmla="*/ 0 h 7559040"/>
              <a:gd name="connsiteX1" fmla="*/ 10079990 w 10079990"/>
              <a:gd name="connsiteY1" fmla="*/ 0 h 7559040"/>
              <a:gd name="connsiteX2" fmla="*/ 10079990 w 10079990"/>
              <a:gd name="connsiteY2" fmla="*/ 7559040 h 7559040"/>
              <a:gd name="connsiteX3" fmla="*/ 0 w 10079990"/>
              <a:gd name="connsiteY3" fmla="*/ 7559040 h 7559040"/>
              <a:gd name="connsiteX4" fmla="*/ 0 w 10079990"/>
              <a:gd name="connsiteY4" fmla="*/ 0 h 75590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079990" h="7559040">
                <a:moveTo>
                  <a:pt x="0" y="0"/>
                </a:moveTo>
                <a:lnTo>
                  <a:pt x="10079990" y="0"/>
                </a:lnTo>
                <a:lnTo>
                  <a:pt x="10079990" y="7559040"/>
                </a:lnTo>
                <a:lnTo>
                  <a:pt x="0" y="755904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1"/>
          <p:cNvSpPr txBox="1"/>
          <p:nvPr/>
        </p:nvSpPr>
        <p:spPr>
          <a:xfrm>
            <a:off x="546100" y="349250"/>
            <a:ext cx="8835752" cy="628107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4397"/>
              </a:lnSpc>
            </a:pPr>
            <a:r>
              <a:rPr lang="en-US" altLang="zh-CN" sz="32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   </a:t>
            </a:r>
            <a:r>
              <a:rPr lang="en-US" altLang="zh-CN" sz="50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Kelvin</a:t>
            </a:r>
            <a:r>
              <a:rPr lang="en-US" altLang="zh-CN" sz="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5000" b="1" dirty="0" smtClean="0">
                <a:solidFill>
                  <a:srgbClr val="FFFFFF"/>
                </a:solidFill>
                <a:latin typeface="Comic Sans MS" pitchFamily="18" charset="0"/>
                <a:cs typeface="Times New Roman" pitchFamily="18" charset="0"/>
              </a:rPr>
              <a:t>C</a:t>
            </a:r>
            <a:r>
              <a:rPr lang="en-US" altLang="zh-CN" sz="50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irculation</a:t>
            </a:r>
            <a:r>
              <a:rPr lang="en-US" altLang="zh-CN" sz="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5000" b="1" dirty="0" smtClean="0">
                <a:solidFill>
                  <a:srgbClr val="FFFFFF"/>
                </a:solidFill>
                <a:latin typeface="Comic Sans MS" pitchFamily="18" charset="0"/>
                <a:cs typeface="Times New Roman" pitchFamily="18" charset="0"/>
              </a:rPr>
              <a:t>T</a:t>
            </a:r>
            <a:r>
              <a:rPr lang="en-US" altLang="zh-CN" sz="50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heorem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469900" y="1187450"/>
            <a:ext cx="8560036" cy="12100734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If we take the curl of equation </a:t>
            </a: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we obtain</a:t>
            </a: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where       is the vorticity vector, </a:t>
            </a: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and we have used the fact that the curl of the gradient of any function equals </a:t>
            </a: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zero, </a:t>
            </a: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Also, a classical gravitational field                    satisfies this property,</a:t>
            </a: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so that gravitational fields cannot contribute to the generation or destruction </a:t>
            </a: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of vorticity.   </a:t>
            </a: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To proceed, we use a relevant vector identity</a:t>
            </a: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which you can most easily check by working out the expressions for each of the</a:t>
            </a: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3 components. </a:t>
            </a: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The resulting expression for the Euler equation is then </a:t>
            </a: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8245" name="Object 5"/>
          <p:cNvGraphicFramePr>
            <a:graphicFrameLocks noChangeAspect="1"/>
          </p:cNvGraphicFramePr>
          <p:nvPr/>
        </p:nvGraphicFramePr>
        <p:xfrm>
          <a:off x="1308100" y="1492250"/>
          <a:ext cx="7459662" cy="971550"/>
        </p:xfrm>
        <a:graphic>
          <a:graphicData uri="http://schemas.openxmlformats.org/presentationml/2006/ole">
            <p:oleObj spid="_x0000_s139269" name="Equation" r:id="rId3" imgW="2298600" imgH="444240" progId="Equation.DSMT4">
              <p:embed/>
            </p:oleObj>
          </a:graphicData>
        </a:graphic>
      </p:graphicFrame>
      <p:graphicFrame>
        <p:nvGraphicFramePr>
          <p:cNvPr id="139270" name="Object 6"/>
          <p:cNvGraphicFramePr>
            <a:graphicFrameLocks noChangeAspect="1"/>
          </p:cNvGraphicFramePr>
          <p:nvPr/>
        </p:nvGraphicFramePr>
        <p:xfrm>
          <a:off x="1536700" y="2711450"/>
          <a:ext cx="7046913" cy="971550"/>
        </p:xfrm>
        <a:graphic>
          <a:graphicData uri="http://schemas.openxmlformats.org/presentationml/2006/ole">
            <p:oleObj spid="_x0000_s139270" name="Equation" r:id="rId4" imgW="2171520" imgH="444240" progId="Equation.DSMT4">
              <p:embed/>
            </p:oleObj>
          </a:graphicData>
        </a:graphic>
      </p:graphicFrame>
      <p:graphicFrame>
        <p:nvGraphicFramePr>
          <p:cNvPr id="139271" name="Object 7"/>
          <p:cNvGraphicFramePr>
            <a:graphicFrameLocks noChangeAspect="1"/>
          </p:cNvGraphicFramePr>
          <p:nvPr/>
        </p:nvGraphicFramePr>
        <p:xfrm>
          <a:off x="3822700" y="3930650"/>
          <a:ext cx="1978025" cy="471487"/>
        </p:xfrm>
        <a:graphic>
          <a:graphicData uri="http://schemas.openxmlformats.org/presentationml/2006/ole">
            <p:oleObj spid="_x0000_s139271" name="Equation" r:id="rId5" imgW="609480" imgH="215640" progId="Equation.DSMT4">
              <p:embed/>
            </p:oleObj>
          </a:graphicData>
        </a:graphic>
      </p:graphicFrame>
      <p:graphicFrame>
        <p:nvGraphicFramePr>
          <p:cNvPr id="139272" name="Object 8"/>
          <p:cNvGraphicFramePr>
            <a:graphicFrameLocks noChangeAspect="1"/>
          </p:cNvGraphicFramePr>
          <p:nvPr/>
        </p:nvGraphicFramePr>
        <p:xfrm>
          <a:off x="1155700" y="3625850"/>
          <a:ext cx="495300" cy="387350"/>
        </p:xfrm>
        <a:graphic>
          <a:graphicData uri="http://schemas.openxmlformats.org/presentationml/2006/ole">
            <p:oleObj spid="_x0000_s139272" name="Equation" r:id="rId6" imgW="152280" imgH="177480" progId="Equation.DSMT4">
              <p:embed/>
            </p:oleObj>
          </a:graphicData>
        </a:graphic>
      </p:graphicFrame>
      <p:graphicFrame>
        <p:nvGraphicFramePr>
          <p:cNvPr id="139273" name="Object 9"/>
          <p:cNvGraphicFramePr>
            <a:graphicFrameLocks noChangeAspect="1"/>
          </p:cNvGraphicFramePr>
          <p:nvPr/>
        </p:nvGraphicFramePr>
        <p:xfrm>
          <a:off x="1765300" y="4921250"/>
          <a:ext cx="6660446" cy="762000"/>
        </p:xfrm>
        <a:graphic>
          <a:graphicData uri="http://schemas.openxmlformats.org/presentationml/2006/ole">
            <p:oleObj spid="_x0000_s139273" name="Equation" r:id="rId7" imgW="2539800" imgH="431640" progId="Equation.DSMT4">
              <p:embed/>
            </p:oleObj>
          </a:graphicData>
        </a:graphic>
      </p:graphicFrame>
      <p:graphicFrame>
        <p:nvGraphicFramePr>
          <p:cNvPr id="139274" name="Object 10"/>
          <p:cNvGraphicFramePr>
            <a:graphicFrameLocks noChangeAspect="1"/>
          </p:cNvGraphicFramePr>
          <p:nvPr/>
        </p:nvGraphicFramePr>
        <p:xfrm>
          <a:off x="4127500" y="5683250"/>
          <a:ext cx="1295400" cy="360196"/>
        </p:xfrm>
        <a:graphic>
          <a:graphicData uri="http://schemas.openxmlformats.org/presentationml/2006/ole">
            <p:oleObj spid="_x0000_s139274" name="Equation" r:id="rId8" imgW="583920" imgH="241200" progId="Equation.DSMT4">
              <p:embed/>
            </p:oleObj>
          </a:graphicData>
        </a:graphic>
      </p:graphicFrame>
      <p:graphicFrame>
        <p:nvGraphicFramePr>
          <p:cNvPr id="139275" name="Object 11"/>
          <p:cNvGraphicFramePr>
            <a:graphicFrameLocks noChangeAspect="1"/>
          </p:cNvGraphicFramePr>
          <p:nvPr/>
        </p:nvGraphicFramePr>
        <p:xfrm>
          <a:off x="4127500" y="6140450"/>
          <a:ext cx="1936750" cy="527050"/>
        </p:xfrm>
        <a:graphic>
          <a:graphicData uri="http://schemas.openxmlformats.org/presentationml/2006/ole">
            <p:oleObj spid="_x0000_s139275" name="Equation" r:id="rId9" imgW="596880" imgH="241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" y="1187450"/>
            <a:ext cx="10079990" cy="6371590"/>
          </a:xfrm>
          <a:custGeom>
            <a:avLst/>
            <a:gdLst>
              <a:gd name="connsiteX0" fmla="*/ 0 w 10079990"/>
              <a:gd name="connsiteY0" fmla="*/ 0 h 7559040"/>
              <a:gd name="connsiteX1" fmla="*/ 10079990 w 10079990"/>
              <a:gd name="connsiteY1" fmla="*/ 0 h 7559040"/>
              <a:gd name="connsiteX2" fmla="*/ 10079990 w 10079990"/>
              <a:gd name="connsiteY2" fmla="*/ 7559040 h 7559040"/>
              <a:gd name="connsiteX3" fmla="*/ 0 w 10079990"/>
              <a:gd name="connsiteY3" fmla="*/ 7559040 h 7559040"/>
              <a:gd name="connsiteX4" fmla="*/ 0 w 10079990"/>
              <a:gd name="connsiteY4" fmla="*/ 0 h 75590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079990" h="7559040">
                <a:moveTo>
                  <a:pt x="0" y="0"/>
                </a:moveTo>
                <a:lnTo>
                  <a:pt x="10079990" y="0"/>
                </a:lnTo>
                <a:lnTo>
                  <a:pt x="10079990" y="7559040"/>
                </a:lnTo>
                <a:lnTo>
                  <a:pt x="0" y="755904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1"/>
          <p:cNvSpPr txBox="1"/>
          <p:nvPr/>
        </p:nvSpPr>
        <p:spPr>
          <a:xfrm>
            <a:off x="1765300" y="349250"/>
            <a:ext cx="6386364" cy="610409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4397"/>
              </a:lnSpc>
            </a:pPr>
            <a:r>
              <a:rPr lang="en-US" altLang="zh-CN" sz="32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   </a:t>
            </a:r>
            <a:r>
              <a:rPr lang="en-US" altLang="zh-CN" sz="50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Vorticity  Equation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469900" y="1187450"/>
            <a:ext cx="8560036" cy="12870176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In the case of barotropic flow, </a:t>
            </a:r>
            <a:r>
              <a:rPr lang="en-US" altLang="zh-CN" dirty="0" err="1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ie</a:t>
            </a: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. if   </a:t>
            </a: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so that also the 2</a:t>
            </a:r>
            <a:r>
              <a:rPr lang="en-US" altLang="zh-CN" baseline="300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nd</a:t>
            </a: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term on the RHS of the vorticity equation disappears,  </a:t>
            </a: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The resulting expression for the vorticity equation for barotropic flow </a:t>
            </a: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in a conservative gravitational field is therefore, </a:t>
            </a: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which we know as the </a:t>
            </a:r>
            <a:r>
              <a:rPr lang="en-US" altLang="zh-CN" i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Vorticity Equation</a:t>
            </a: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.</a:t>
            </a: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To proceed, we use a relevant vector identity</a:t>
            </a: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which you can most easily check by working out the expressions for each of the</a:t>
            </a: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3 components. </a:t>
            </a: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The resulting expression for the Euler equation is then </a:t>
            </a: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9270" name="Object 6"/>
          <p:cNvGraphicFramePr>
            <a:graphicFrameLocks noChangeAspect="1"/>
          </p:cNvGraphicFramePr>
          <p:nvPr/>
        </p:nvGraphicFramePr>
        <p:xfrm>
          <a:off x="2374900" y="5302250"/>
          <a:ext cx="5419760" cy="1143000"/>
        </p:xfrm>
        <a:graphic>
          <a:graphicData uri="http://schemas.openxmlformats.org/presentationml/2006/ole">
            <p:oleObj spid="_x0000_s140291" name="Equation" r:id="rId3" imgW="1257120" imgH="393480" progId="Equation.DSMT4">
              <p:embed/>
            </p:oleObj>
          </a:graphicData>
        </a:graphic>
      </p:graphicFrame>
      <p:graphicFrame>
        <p:nvGraphicFramePr>
          <p:cNvPr id="140297" name="Object 9"/>
          <p:cNvGraphicFramePr>
            <a:graphicFrameLocks noChangeAspect="1"/>
          </p:cNvGraphicFramePr>
          <p:nvPr/>
        </p:nvGraphicFramePr>
        <p:xfrm>
          <a:off x="1689100" y="1720850"/>
          <a:ext cx="5889625" cy="835474"/>
        </p:xfrm>
        <a:graphic>
          <a:graphicData uri="http://schemas.openxmlformats.org/presentationml/2006/ole">
            <p:oleObj spid="_x0000_s140297" name="Equation" r:id="rId4" imgW="2158920" imgH="457200" progId="Equation.DSMT4">
              <p:embed/>
            </p:oleObj>
          </a:graphicData>
        </a:graphic>
      </p:graphicFrame>
      <p:graphicFrame>
        <p:nvGraphicFramePr>
          <p:cNvPr id="140298" name="Object 10"/>
          <p:cNvGraphicFramePr>
            <a:graphicFrameLocks noChangeAspect="1"/>
          </p:cNvGraphicFramePr>
          <p:nvPr/>
        </p:nvGraphicFramePr>
        <p:xfrm>
          <a:off x="1308100" y="3016250"/>
          <a:ext cx="6700748" cy="914400"/>
        </p:xfrm>
        <a:graphic>
          <a:graphicData uri="http://schemas.openxmlformats.org/presentationml/2006/ole">
            <p:oleObj spid="_x0000_s140298" name="Equation" r:id="rId5" imgW="2247840" imgH="457200" progId="Equation.DSMT4">
              <p:embed/>
            </p:oleObj>
          </a:graphicData>
        </a:graphic>
      </p:graphicFrame>
      <p:sp>
        <p:nvSpPr>
          <p:cNvPr id="14" name="Rectangle 13"/>
          <p:cNvSpPr/>
          <p:nvPr/>
        </p:nvSpPr>
        <p:spPr>
          <a:xfrm>
            <a:off x="2298700" y="5149850"/>
            <a:ext cx="5562600" cy="13716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"/>
          <p:cNvSpPr txBox="1"/>
          <p:nvPr/>
        </p:nvSpPr>
        <p:spPr>
          <a:xfrm>
            <a:off x="1003300" y="349250"/>
            <a:ext cx="9906000" cy="610409"/>
          </a:xfrm>
          <a:prstGeom prst="rect">
            <a:avLst/>
          </a:prstGeom>
          <a:noFill/>
        </p:spPr>
        <p:txBody>
          <a:bodyPr wrap="square" lIns="0" tIns="0" rIns="0" bIns="45706" rtlCol="0">
            <a:spAutoFit/>
          </a:bodyPr>
          <a:lstStyle/>
          <a:p>
            <a:pPr>
              <a:lnSpc>
                <a:spcPts val="4397"/>
              </a:lnSpc>
            </a:pPr>
            <a:r>
              <a:rPr lang="en-US" altLang="zh-CN" sz="50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Kelvin Circulation Theorem</a:t>
            </a:r>
          </a:p>
        </p:txBody>
      </p:sp>
      <p:sp>
        <p:nvSpPr>
          <p:cNvPr id="4" name="Freeform 3"/>
          <p:cNvSpPr/>
          <p:nvPr/>
        </p:nvSpPr>
        <p:spPr>
          <a:xfrm>
            <a:off x="3" y="1187450"/>
            <a:ext cx="10079990" cy="6371590"/>
          </a:xfrm>
          <a:custGeom>
            <a:avLst/>
            <a:gdLst>
              <a:gd name="connsiteX0" fmla="*/ 0 w 10079990"/>
              <a:gd name="connsiteY0" fmla="*/ 0 h 7559040"/>
              <a:gd name="connsiteX1" fmla="*/ 10079990 w 10079990"/>
              <a:gd name="connsiteY1" fmla="*/ 0 h 7559040"/>
              <a:gd name="connsiteX2" fmla="*/ 10079990 w 10079990"/>
              <a:gd name="connsiteY2" fmla="*/ 7559040 h 7559040"/>
              <a:gd name="connsiteX3" fmla="*/ 0 w 10079990"/>
              <a:gd name="connsiteY3" fmla="*/ 7559040 h 7559040"/>
              <a:gd name="connsiteX4" fmla="*/ 0 w 10079990"/>
              <a:gd name="connsiteY4" fmla="*/ 0 h 75590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079990" h="7559040">
                <a:moveTo>
                  <a:pt x="0" y="0"/>
                </a:moveTo>
                <a:lnTo>
                  <a:pt x="10079990" y="0"/>
                </a:lnTo>
                <a:lnTo>
                  <a:pt x="10079990" y="7559040"/>
                </a:lnTo>
                <a:lnTo>
                  <a:pt x="0" y="755904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"/>
          <p:cNvSpPr txBox="1"/>
          <p:nvPr/>
        </p:nvSpPr>
        <p:spPr>
          <a:xfrm>
            <a:off x="469900" y="1187450"/>
            <a:ext cx="8560036" cy="12357215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Interpretation of the vorticity equation: </a:t>
            </a: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Compare to </a:t>
            </a:r>
            <a:r>
              <a:rPr lang="en-US" altLang="zh-CN" dirty="0" err="1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magnetostatics</a:t>
            </a: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, where we may associate  the value of      </a:t>
            </a: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with a certain number of magnetic field lines per unit area. </a:t>
            </a: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With such a picture in mind, we may give the following geometric </a:t>
            </a: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interpretation of magnetic field lines per unit area. With such a </a:t>
            </a: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Picture, we may give the following geometric interpretation of </a:t>
            </a: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the vorticity equation, which will be the physical essence of the </a:t>
            </a: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b="1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b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            </a:t>
            </a:r>
          </a:p>
          <a:p>
            <a:pPr>
              <a:lnSpc>
                <a:spcPts val="2000"/>
              </a:lnSpc>
            </a:pPr>
            <a:r>
              <a:rPr lang="en-US" altLang="zh-CN" sz="3000" b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         Kelvin Circulation Theorem</a:t>
            </a:r>
            <a:endParaRPr lang="en-US" altLang="zh-CN" sz="30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sz="30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                                   </a:t>
            </a: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    The number of vortex lines that thread any element of area, that </a:t>
            </a: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              moves with the fluid , remains unchanged in time for </a:t>
            </a: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                                     </a:t>
            </a:r>
            <a:r>
              <a:rPr lang="en-US" altLang="zh-CN" dirty="0" err="1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inviscid</a:t>
            </a: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barotropic flow.</a:t>
            </a: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To proceed, we use a relevant vector identity</a:t>
            </a: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which you can most easily check by working out the expressions for each of the</a:t>
            </a: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3 components. </a:t>
            </a: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The resulting expression for the Euler equation is then </a:t>
            </a: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1317" name="Object 5"/>
          <p:cNvGraphicFramePr>
            <a:graphicFrameLocks noChangeAspect="1"/>
          </p:cNvGraphicFramePr>
          <p:nvPr/>
        </p:nvGraphicFramePr>
        <p:xfrm>
          <a:off x="7480300" y="2635250"/>
          <a:ext cx="352425" cy="316671"/>
        </p:xfrm>
        <a:graphic>
          <a:graphicData uri="http://schemas.openxmlformats.org/presentationml/2006/ole">
            <p:oleObj spid="_x0000_s141317" name="Equation" r:id="rId3" imgW="152280" imgH="203040" progId="Equation.DSMT4">
              <p:embed/>
            </p:oleObj>
          </a:graphicData>
        </a:graphic>
      </p:graphicFrame>
      <p:graphicFrame>
        <p:nvGraphicFramePr>
          <p:cNvPr id="141318" name="Object 6"/>
          <p:cNvGraphicFramePr>
            <a:graphicFrameLocks noChangeAspect="1"/>
          </p:cNvGraphicFramePr>
          <p:nvPr/>
        </p:nvGraphicFramePr>
        <p:xfrm>
          <a:off x="2984500" y="1797050"/>
          <a:ext cx="3856355" cy="813291"/>
        </p:xfrm>
        <a:graphic>
          <a:graphicData uri="http://schemas.openxmlformats.org/presentationml/2006/ole">
            <p:oleObj spid="_x0000_s141318" name="Equation" r:id="rId4" imgW="1257120" imgH="393480" progId="Equation.DSMT4">
              <p:embed/>
            </p:oleObj>
          </a:graphicData>
        </a:graphic>
      </p:graphicFrame>
      <p:sp>
        <p:nvSpPr>
          <p:cNvPr id="12" name="Rectangle 11"/>
          <p:cNvSpPr/>
          <p:nvPr/>
        </p:nvSpPr>
        <p:spPr>
          <a:xfrm>
            <a:off x="393700" y="4768850"/>
            <a:ext cx="8077200" cy="20574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" y="1187450"/>
            <a:ext cx="10079990" cy="6371590"/>
          </a:xfrm>
          <a:custGeom>
            <a:avLst/>
            <a:gdLst>
              <a:gd name="connsiteX0" fmla="*/ 0 w 10079990"/>
              <a:gd name="connsiteY0" fmla="*/ 0 h 7559040"/>
              <a:gd name="connsiteX1" fmla="*/ 10079990 w 10079990"/>
              <a:gd name="connsiteY1" fmla="*/ 0 h 7559040"/>
              <a:gd name="connsiteX2" fmla="*/ 10079990 w 10079990"/>
              <a:gd name="connsiteY2" fmla="*/ 7559040 h 7559040"/>
              <a:gd name="connsiteX3" fmla="*/ 0 w 10079990"/>
              <a:gd name="connsiteY3" fmla="*/ 7559040 h 7559040"/>
              <a:gd name="connsiteX4" fmla="*/ 0 w 10079990"/>
              <a:gd name="connsiteY4" fmla="*/ 0 h 75590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079990" h="7559040">
                <a:moveTo>
                  <a:pt x="0" y="0"/>
                </a:moveTo>
                <a:lnTo>
                  <a:pt x="10079990" y="0"/>
                </a:lnTo>
                <a:lnTo>
                  <a:pt x="10079990" y="7559040"/>
                </a:lnTo>
                <a:lnTo>
                  <a:pt x="0" y="755904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1"/>
          <p:cNvSpPr txBox="1"/>
          <p:nvPr/>
        </p:nvSpPr>
        <p:spPr>
          <a:xfrm>
            <a:off x="1003300" y="349250"/>
            <a:ext cx="9906000" cy="610409"/>
          </a:xfrm>
          <a:prstGeom prst="rect">
            <a:avLst/>
          </a:prstGeom>
          <a:noFill/>
        </p:spPr>
        <p:txBody>
          <a:bodyPr wrap="square" lIns="0" tIns="0" rIns="0" bIns="45706" rtlCol="0">
            <a:spAutoFit/>
          </a:bodyPr>
          <a:lstStyle/>
          <a:p>
            <a:pPr>
              <a:lnSpc>
                <a:spcPts val="4397"/>
              </a:lnSpc>
            </a:pPr>
            <a:r>
              <a:rPr lang="en-US" altLang="zh-CN" sz="50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Kelvin Circulation Theorem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393700" y="1416050"/>
            <a:ext cx="8560036" cy="15691461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To prove Kelvin’s circulation theorem, we define the circulation </a:t>
            </a: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Mathematica1"/>
              </a:rPr>
              <a:t> around a </a:t>
            </a: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Mathematica1"/>
              </a:rPr>
              <a:t>circuit C by the line integral, </a:t>
            </a: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Transforming the line integral to a surface integral over the enclosed area A</a:t>
            </a: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by Stokes’ theorem, </a:t>
            </a: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we obtain </a:t>
            </a: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This equation states that the circulation </a:t>
            </a: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Mathematica1"/>
              </a:rPr>
              <a:t> of the circuit C can be calculated </a:t>
            </a: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Mathematica1"/>
              </a:rPr>
              <a:t>as the number of vortex lines that thread the enclosed area A. </a:t>
            </a: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Mathematica1"/>
              </a:rPr>
              <a:t>       </a:t>
            </a: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b="1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b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            </a:t>
            </a: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To proceed, we use a relevant vector identity</a:t>
            </a: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which you can most easily check by working out the expressions for each of the</a:t>
            </a: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3 components. </a:t>
            </a: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The resulting expression for the Euler equation is then </a:t>
            </a: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98700" y="2254250"/>
            <a:ext cx="4343400" cy="10668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2340" name="Object 4"/>
          <p:cNvGraphicFramePr>
            <a:graphicFrameLocks noChangeAspect="1"/>
          </p:cNvGraphicFramePr>
          <p:nvPr/>
        </p:nvGraphicFramePr>
        <p:xfrm>
          <a:off x="2755900" y="2406650"/>
          <a:ext cx="3300552" cy="838200"/>
        </p:xfrm>
        <a:graphic>
          <a:graphicData uri="http://schemas.openxmlformats.org/presentationml/2006/ole">
            <p:oleObj spid="_x0000_s142340" name="Equation" r:id="rId3" imgW="774360" imgH="291960" progId="Equation.DSMT4">
              <p:embed/>
            </p:oleObj>
          </a:graphicData>
        </a:graphic>
      </p:graphicFrame>
      <p:graphicFrame>
        <p:nvGraphicFramePr>
          <p:cNvPr id="142341" name="Object 5"/>
          <p:cNvGraphicFramePr>
            <a:graphicFrameLocks noChangeAspect="1"/>
          </p:cNvGraphicFramePr>
          <p:nvPr/>
        </p:nvGraphicFramePr>
        <p:xfrm>
          <a:off x="2832100" y="5683250"/>
          <a:ext cx="3581400" cy="803988"/>
        </p:xfrm>
        <a:graphic>
          <a:graphicData uri="http://schemas.openxmlformats.org/presentationml/2006/ole">
            <p:oleObj spid="_x0000_s142341" name="Equation" r:id="rId4" imgW="876240" imgH="291960" progId="Equation.DSMT4">
              <p:embed/>
            </p:oleObj>
          </a:graphicData>
        </a:graphic>
      </p:graphicFrame>
      <p:graphicFrame>
        <p:nvGraphicFramePr>
          <p:cNvPr id="142344" name="Object 8"/>
          <p:cNvGraphicFramePr>
            <a:graphicFrameLocks noChangeAspect="1"/>
          </p:cNvGraphicFramePr>
          <p:nvPr/>
        </p:nvGraphicFramePr>
        <p:xfrm>
          <a:off x="2603500" y="4235450"/>
          <a:ext cx="3810000" cy="648135"/>
        </p:xfrm>
        <a:graphic>
          <a:graphicData uri="http://schemas.openxmlformats.org/presentationml/2006/ole">
            <p:oleObj spid="_x0000_s142344" name="Equation" r:id="rId5" imgW="1206360" imgH="304560" progId="Equation.DSMT4">
              <p:embed/>
            </p:oleObj>
          </a:graphicData>
        </a:graphic>
      </p:graphicFrame>
      <p:sp>
        <p:nvSpPr>
          <p:cNvPr id="13" name="Rectangle 12"/>
          <p:cNvSpPr/>
          <p:nvPr/>
        </p:nvSpPr>
        <p:spPr>
          <a:xfrm>
            <a:off x="2374900" y="5530850"/>
            <a:ext cx="4343400" cy="10668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" y="1187450"/>
            <a:ext cx="10079990" cy="6371590"/>
          </a:xfrm>
          <a:custGeom>
            <a:avLst/>
            <a:gdLst>
              <a:gd name="connsiteX0" fmla="*/ 0 w 10079990"/>
              <a:gd name="connsiteY0" fmla="*/ 0 h 7559040"/>
              <a:gd name="connsiteX1" fmla="*/ 10079990 w 10079990"/>
              <a:gd name="connsiteY1" fmla="*/ 0 h 7559040"/>
              <a:gd name="connsiteX2" fmla="*/ 10079990 w 10079990"/>
              <a:gd name="connsiteY2" fmla="*/ 7559040 h 7559040"/>
              <a:gd name="connsiteX3" fmla="*/ 0 w 10079990"/>
              <a:gd name="connsiteY3" fmla="*/ 7559040 h 7559040"/>
              <a:gd name="connsiteX4" fmla="*/ 0 w 10079990"/>
              <a:gd name="connsiteY4" fmla="*/ 0 h 75590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079990" h="7559040">
                <a:moveTo>
                  <a:pt x="0" y="0"/>
                </a:moveTo>
                <a:lnTo>
                  <a:pt x="10079990" y="0"/>
                </a:lnTo>
                <a:lnTo>
                  <a:pt x="10079990" y="7559040"/>
                </a:lnTo>
                <a:lnTo>
                  <a:pt x="0" y="755904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"/>
          <p:cNvSpPr txBox="1"/>
          <p:nvPr/>
        </p:nvSpPr>
        <p:spPr>
          <a:xfrm>
            <a:off x="393700" y="1187450"/>
            <a:ext cx="9286196" cy="14409059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>
              <a:lnSpc>
                <a:spcPts val="2000"/>
              </a:lnSpc>
            </a:pPr>
            <a:r>
              <a:rPr lang="en-US" altLang="zh-CN" sz="3000" b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Mathematica1"/>
              </a:rPr>
              <a:t>            Time  rate of change of  </a:t>
            </a: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Mathematica1"/>
              </a:rPr>
              <a:t>Subsequently, we investigate the time  rate of change of   if every point on </a:t>
            </a: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Mathematica1"/>
              </a:rPr>
              <a:t>C moves at the local fluid velocity     .</a:t>
            </a: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Mathematica1"/>
              </a:rPr>
              <a:t>Take the time derivative of the surface integral in the last equation. </a:t>
            </a: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Mathematica1"/>
              </a:rPr>
              <a:t>It has 2 contributions:</a:t>
            </a: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Mathematica1"/>
              </a:rPr>
              <a:t>where     is the unit normal vector to the surface area.   </a:t>
            </a: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Mathematica1"/>
              </a:rPr>
              <a:t>The time rate of change of area  can be expressed mathematically with the help of </a:t>
            </a: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Mathematica1"/>
              </a:rPr>
              <a:t>the figure illustrating the change of an area A moving locally with fluid velocity    . </a:t>
            </a: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Mathematica1"/>
              </a:rPr>
              <a:t>On the basis of this, we may write, </a:t>
            </a: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Mathematica1"/>
              </a:rPr>
              <a:t>We then interchange the cross and dot in the triple scalar product </a:t>
            </a: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Mathematica1"/>
              </a:rPr>
              <a:t>       </a:t>
            </a: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b="1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b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            </a:t>
            </a: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To proceed, we use a relevant vector identity</a:t>
            </a: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which you can most easily check by working out the expressions for each of the</a:t>
            </a: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3 components. </a:t>
            </a: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The resulting expression for the Euler equation is then </a:t>
            </a: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2343" name="Object 7"/>
          <p:cNvGraphicFramePr>
            <a:graphicFrameLocks noChangeAspect="1"/>
          </p:cNvGraphicFramePr>
          <p:nvPr/>
        </p:nvGraphicFramePr>
        <p:xfrm>
          <a:off x="469900" y="3473450"/>
          <a:ext cx="9318625" cy="717550"/>
        </p:xfrm>
        <a:graphic>
          <a:graphicData uri="http://schemas.openxmlformats.org/presentationml/2006/ole">
            <p:oleObj spid="_x0000_s143365" name="Equation" r:id="rId3" imgW="3441600" imgH="393480" progId="Equation.DSMT4">
              <p:embed/>
            </p:oleObj>
          </a:graphicData>
        </a:graphic>
      </p:graphicFrame>
      <p:graphicFrame>
        <p:nvGraphicFramePr>
          <p:cNvPr id="143366" name="Object 6"/>
          <p:cNvGraphicFramePr>
            <a:graphicFrameLocks noChangeAspect="1"/>
          </p:cNvGraphicFramePr>
          <p:nvPr/>
        </p:nvGraphicFramePr>
        <p:xfrm>
          <a:off x="1460500" y="5607050"/>
          <a:ext cx="6666658" cy="838200"/>
        </p:xfrm>
        <a:graphic>
          <a:graphicData uri="http://schemas.openxmlformats.org/presentationml/2006/ole">
            <p:oleObj spid="_x0000_s143366" name="Equation" r:id="rId4" imgW="2108160" imgH="393480" progId="Equation.DSMT4">
              <p:embed/>
            </p:oleObj>
          </a:graphicData>
        </a:graphic>
      </p:graphicFrame>
      <p:graphicFrame>
        <p:nvGraphicFramePr>
          <p:cNvPr id="143367" name="Object 7"/>
          <p:cNvGraphicFramePr>
            <a:graphicFrameLocks noChangeAspect="1"/>
          </p:cNvGraphicFramePr>
          <p:nvPr/>
        </p:nvGraphicFramePr>
        <p:xfrm>
          <a:off x="2679700" y="6826250"/>
          <a:ext cx="4205287" cy="576201"/>
        </p:xfrm>
        <a:graphic>
          <a:graphicData uri="http://schemas.openxmlformats.org/presentationml/2006/ole">
            <p:oleObj spid="_x0000_s143367" name="Equation" r:id="rId5" imgW="1498320" imgH="304560" progId="Equation.DSMT4">
              <p:embed/>
            </p:oleObj>
          </a:graphicData>
        </a:graphic>
      </p:graphicFrame>
      <p:graphicFrame>
        <p:nvGraphicFramePr>
          <p:cNvPr id="143368" name="Object 8"/>
          <p:cNvGraphicFramePr>
            <a:graphicFrameLocks noChangeAspect="1"/>
          </p:cNvGraphicFramePr>
          <p:nvPr/>
        </p:nvGraphicFramePr>
        <p:xfrm>
          <a:off x="3975100" y="2178050"/>
          <a:ext cx="322263" cy="304800"/>
        </p:xfrm>
        <a:graphic>
          <a:graphicData uri="http://schemas.openxmlformats.org/presentationml/2006/ole">
            <p:oleObj spid="_x0000_s143368" name="Equation" r:id="rId6" imgW="126720" imgH="177480" progId="Equation.DSMT4">
              <p:embed/>
            </p:oleObj>
          </a:graphicData>
        </a:graphic>
      </p:graphicFrame>
      <p:graphicFrame>
        <p:nvGraphicFramePr>
          <p:cNvPr id="143369" name="Object 9"/>
          <p:cNvGraphicFramePr>
            <a:graphicFrameLocks noChangeAspect="1"/>
          </p:cNvGraphicFramePr>
          <p:nvPr/>
        </p:nvGraphicFramePr>
        <p:xfrm>
          <a:off x="1079500" y="4464050"/>
          <a:ext cx="322263" cy="304800"/>
        </p:xfrm>
        <a:graphic>
          <a:graphicData uri="http://schemas.openxmlformats.org/presentationml/2006/ole">
            <p:oleObj spid="_x0000_s143369" name="Equation" r:id="rId7" imgW="126720" imgH="177480" progId="Equation.DSMT4">
              <p:embed/>
            </p:oleObj>
          </a:graphicData>
        </a:graphic>
      </p:graphicFrame>
      <p:graphicFrame>
        <p:nvGraphicFramePr>
          <p:cNvPr id="143370" name="Object 10"/>
          <p:cNvGraphicFramePr>
            <a:graphicFrameLocks noChangeAspect="1"/>
          </p:cNvGraphicFramePr>
          <p:nvPr/>
        </p:nvGraphicFramePr>
        <p:xfrm>
          <a:off x="8851900" y="4921250"/>
          <a:ext cx="322263" cy="304800"/>
        </p:xfrm>
        <a:graphic>
          <a:graphicData uri="http://schemas.openxmlformats.org/presentationml/2006/ole">
            <p:oleObj spid="_x0000_s143370" name="Equation" r:id="rId8" imgW="126720" imgH="177480" progId="Equation.DSMT4">
              <p:embed/>
            </p:oleObj>
          </a:graphicData>
        </a:graphic>
      </p:graphicFrame>
      <p:sp>
        <p:nvSpPr>
          <p:cNvPr id="15" name="TextBox 1"/>
          <p:cNvSpPr txBox="1"/>
          <p:nvPr/>
        </p:nvSpPr>
        <p:spPr>
          <a:xfrm>
            <a:off x="1003300" y="349250"/>
            <a:ext cx="9906000" cy="610409"/>
          </a:xfrm>
          <a:prstGeom prst="rect">
            <a:avLst/>
          </a:prstGeom>
          <a:noFill/>
        </p:spPr>
        <p:txBody>
          <a:bodyPr wrap="square" lIns="0" tIns="0" rIns="0" bIns="45706" rtlCol="0">
            <a:spAutoFit/>
          </a:bodyPr>
          <a:lstStyle/>
          <a:p>
            <a:pPr>
              <a:lnSpc>
                <a:spcPts val="4397"/>
              </a:lnSpc>
            </a:pPr>
            <a:r>
              <a:rPr lang="en-US" altLang="zh-CN" sz="50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Kelvin Circulation Theorem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"/>
          <p:cNvSpPr txBox="1"/>
          <p:nvPr/>
        </p:nvSpPr>
        <p:spPr>
          <a:xfrm>
            <a:off x="2527300" y="2787650"/>
            <a:ext cx="7204313" cy="2002585"/>
          </a:xfrm>
          <a:prstGeom prst="rect">
            <a:avLst/>
          </a:prstGeom>
          <a:noFill/>
        </p:spPr>
        <p:txBody>
          <a:bodyPr wrap="square" lIns="0" tIns="0" rIns="0" bIns="45706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zh-CN" sz="60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Mathematical</a:t>
            </a:r>
          </a:p>
          <a:p>
            <a:pPr>
              <a:lnSpc>
                <a:spcPts val="5000"/>
              </a:lnSpc>
            </a:pPr>
            <a:endParaRPr lang="en-US" altLang="zh-CN" sz="6000" b="1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5000"/>
              </a:lnSpc>
            </a:pPr>
            <a:r>
              <a:rPr lang="en-US" altLang="zh-CN" sz="60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Preliminaries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927100" y="2254250"/>
            <a:ext cx="8382000" cy="2895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" y="1187450"/>
            <a:ext cx="10079990" cy="6371590"/>
          </a:xfrm>
          <a:custGeom>
            <a:avLst/>
            <a:gdLst>
              <a:gd name="connsiteX0" fmla="*/ 0 w 10079990"/>
              <a:gd name="connsiteY0" fmla="*/ 0 h 7559040"/>
              <a:gd name="connsiteX1" fmla="*/ 10079990 w 10079990"/>
              <a:gd name="connsiteY1" fmla="*/ 0 h 7559040"/>
              <a:gd name="connsiteX2" fmla="*/ 10079990 w 10079990"/>
              <a:gd name="connsiteY2" fmla="*/ 7559040 h 7559040"/>
              <a:gd name="connsiteX3" fmla="*/ 0 w 10079990"/>
              <a:gd name="connsiteY3" fmla="*/ 7559040 h 7559040"/>
              <a:gd name="connsiteX4" fmla="*/ 0 w 10079990"/>
              <a:gd name="connsiteY4" fmla="*/ 0 h 75590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079990" h="7559040">
                <a:moveTo>
                  <a:pt x="0" y="0"/>
                </a:moveTo>
                <a:lnTo>
                  <a:pt x="10079990" y="0"/>
                </a:lnTo>
                <a:lnTo>
                  <a:pt x="10079990" y="7559040"/>
                </a:lnTo>
                <a:lnTo>
                  <a:pt x="0" y="755904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"/>
          <p:cNvSpPr txBox="1"/>
          <p:nvPr/>
        </p:nvSpPr>
        <p:spPr>
          <a:xfrm>
            <a:off x="393700" y="1416050"/>
            <a:ext cx="9183604" cy="14152578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>
              <a:lnSpc>
                <a:spcPts val="2000"/>
              </a:lnSpc>
            </a:pPr>
            <a:r>
              <a:rPr lang="en-US" altLang="zh-CN" sz="3000" b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Mathematica1"/>
              </a:rPr>
              <a:t>            Time  rate of change of  </a:t>
            </a: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Mathematica1"/>
              </a:rPr>
              <a:t>Using Stokes’ theorem to convert the resulting line integral </a:t>
            </a: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Mathematica1"/>
              </a:rPr>
              <a:t>to a surface integral, we obtain:</a:t>
            </a: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Mathematica1"/>
              </a:rPr>
              <a:t>The vorticity equation tells us that the integrand on the right-hand side equals zero, </a:t>
            </a: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Mathematica1"/>
              </a:rPr>
              <a:t>so that we have the geometric interpretation of Kelvin’s circulation theorem, </a:t>
            </a: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Mathematica1"/>
              </a:rPr>
              <a:t>       </a:t>
            </a: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b="1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b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            </a:t>
            </a: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To proceed, we use a relevant vector identity</a:t>
            </a: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which you can most easily check by working out the expressions for each of the</a:t>
            </a: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3 components. </a:t>
            </a: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The resulting expression for the Euler equation is then </a:t>
            </a: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3366" name="Object 6"/>
          <p:cNvGraphicFramePr>
            <a:graphicFrameLocks noChangeAspect="1"/>
          </p:cNvGraphicFramePr>
          <p:nvPr/>
        </p:nvGraphicFramePr>
        <p:xfrm>
          <a:off x="1536700" y="2482850"/>
          <a:ext cx="6666658" cy="838200"/>
        </p:xfrm>
        <a:graphic>
          <a:graphicData uri="http://schemas.openxmlformats.org/presentationml/2006/ole">
            <p:oleObj spid="_x0000_s144387" name="Equation" r:id="rId3" imgW="2108160" imgH="393480" progId="Equation.DSMT4">
              <p:embed/>
            </p:oleObj>
          </a:graphicData>
        </a:graphic>
      </p:graphicFrame>
      <p:graphicFrame>
        <p:nvGraphicFramePr>
          <p:cNvPr id="144389" name="Object 5"/>
          <p:cNvGraphicFramePr>
            <a:graphicFrameLocks noChangeAspect="1"/>
          </p:cNvGraphicFramePr>
          <p:nvPr/>
        </p:nvGraphicFramePr>
        <p:xfrm>
          <a:off x="1612900" y="3890963"/>
          <a:ext cx="6665913" cy="919162"/>
        </p:xfrm>
        <a:graphic>
          <a:graphicData uri="http://schemas.openxmlformats.org/presentationml/2006/ole">
            <p:oleObj spid="_x0000_s144389" name="Equation" r:id="rId4" imgW="2108160" imgH="431640" progId="Equation.DSMT4">
              <p:embed/>
            </p:oleObj>
          </a:graphicData>
        </a:graphic>
      </p:graphicFrame>
      <p:graphicFrame>
        <p:nvGraphicFramePr>
          <p:cNvPr id="144390" name="Object 6"/>
          <p:cNvGraphicFramePr>
            <a:graphicFrameLocks noChangeAspect="1"/>
          </p:cNvGraphicFramePr>
          <p:nvPr/>
        </p:nvGraphicFramePr>
        <p:xfrm>
          <a:off x="3670300" y="5988050"/>
          <a:ext cx="2387600" cy="1185938"/>
        </p:xfrm>
        <a:graphic>
          <a:graphicData uri="http://schemas.openxmlformats.org/presentationml/2006/ole">
            <p:oleObj spid="_x0000_s144390" name="Equation" r:id="rId5" imgW="533160" imgH="393480" progId="Equation.DSMT4">
              <p:embed/>
            </p:oleObj>
          </a:graphicData>
        </a:graphic>
      </p:graphicFrame>
      <p:sp>
        <p:nvSpPr>
          <p:cNvPr id="12" name="Rectangle 11"/>
          <p:cNvSpPr/>
          <p:nvPr/>
        </p:nvSpPr>
        <p:spPr>
          <a:xfrm>
            <a:off x="3441700" y="5835650"/>
            <a:ext cx="2590800" cy="1524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"/>
          <p:cNvSpPr txBox="1"/>
          <p:nvPr/>
        </p:nvSpPr>
        <p:spPr>
          <a:xfrm>
            <a:off x="1003300" y="349250"/>
            <a:ext cx="9906000" cy="610409"/>
          </a:xfrm>
          <a:prstGeom prst="rect">
            <a:avLst/>
          </a:prstGeom>
          <a:noFill/>
        </p:spPr>
        <p:txBody>
          <a:bodyPr wrap="square" lIns="0" tIns="0" rIns="0" bIns="45706" rtlCol="0">
            <a:spAutoFit/>
          </a:bodyPr>
          <a:lstStyle/>
          <a:p>
            <a:pPr>
              <a:lnSpc>
                <a:spcPts val="4397"/>
              </a:lnSpc>
            </a:pPr>
            <a:r>
              <a:rPr lang="en-US" altLang="zh-CN" sz="50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Kelvin Circulation Theorem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" y="1187450"/>
            <a:ext cx="10079990" cy="6371590"/>
          </a:xfrm>
          <a:custGeom>
            <a:avLst/>
            <a:gdLst>
              <a:gd name="connsiteX0" fmla="*/ 0 w 10079990"/>
              <a:gd name="connsiteY0" fmla="*/ 0 h 7559040"/>
              <a:gd name="connsiteX1" fmla="*/ 10079990 w 10079990"/>
              <a:gd name="connsiteY1" fmla="*/ 0 h 7559040"/>
              <a:gd name="connsiteX2" fmla="*/ 10079990 w 10079990"/>
              <a:gd name="connsiteY2" fmla="*/ 7559040 h 7559040"/>
              <a:gd name="connsiteX3" fmla="*/ 0 w 10079990"/>
              <a:gd name="connsiteY3" fmla="*/ 7559040 h 7559040"/>
              <a:gd name="connsiteX4" fmla="*/ 0 w 10079990"/>
              <a:gd name="connsiteY4" fmla="*/ 0 h 75590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079990" h="7559040">
                <a:moveTo>
                  <a:pt x="0" y="0"/>
                </a:moveTo>
                <a:lnTo>
                  <a:pt x="10079990" y="0"/>
                </a:lnTo>
                <a:lnTo>
                  <a:pt x="10079990" y="7559040"/>
                </a:lnTo>
                <a:lnTo>
                  <a:pt x="0" y="755904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"/>
          <p:cNvSpPr txBox="1"/>
          <p:nvPr/>
        </p:nvSpPr>
        <p:spPr>
          <a:xfrm>
            <a:off x="393700" y="1416050"/>
            <a:ext cx="9183604" cy="14152578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>
              <a:lnSpc>
                <a:spcPts val="2000"/>
              </a:lnSpc>
            </a:pPr>
            <a:r>
              <a:rPr lang="en-US" altLang="zh-CN" sz="3000" b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Mathematica1"/>
              </a:rPr>
              <a:t>            Time  rate of change of  </a:t>
            </a: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Mathematica1"/>
              </a:rPr>
              <a:t>Using Stokes’ theorem to convert the resulting line integral </a:t>
            </a: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Mathematica1"/>
              </a:rPr>
              <a:t>to a surface integral, we obtain:</a:t>
            </a: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Mathematica1"/>
              </a:rPr>
              <a:t>The vorticity equation tells us that the integrand on the right-hand side equals zero, </a:t>
            </a: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Mathematica1"/>
              </a:rPr>
              <a:t>so that we have the geometric interpretation of Kelvin’s circulation theorem, </a:t>
            </a: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Mathematica1"/>
            </a:endParaRP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Mathematica1"/>
              </a:rPr>
              <a:t>       </a:t>
            </a: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b="1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b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            </a:t>
            </a: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To proceed, we use a relevant vector identity</a:t>
            </a: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which you can most easily check by working out the expressions for each of the</a:t>
            </a: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3 components. </a:t>
            </a:r>
          </a:p>
          <a:p>
            <a:pPr>
              <a:lnSpc>
                <a:spcPts val="2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The resulting expression for the Euler equation is then </a:t>
            </a: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3366" name="Object 6"/>
          <p:cNvGraphicFramePr>
            <a:graphicFrameLocks noChangeAspect="1"/>
          </p:cNvGraphicFramePr>
          <p:nvPr/>
        </p:nvGraphicFramePr>
        <p:xfrm>
          <a:off x="1536700" y="2482850"/>
          <a:ext cx="6666658" cy="838200"/>
        </p:xfrm>
        <a:graphic>
          <a:graphicData uri="http://schemas.openxmlformats.org/presentationml/2006/ole">
            <p:oleObj spid="_x0000_s146434" name="Equation" r:id="rId3" imgW="2108160" imgH="393480" progId="Equation.DSMT4">
              <p:embed/>
            </p:oleObj>
          </a:graphicData>
        </a:graphic>
      </p:graphicFrame>
      <p:graphicFrame>
        <p:nvGraphicFramePr>
          <p:cNvPr id="144389" name="Object 5"/>
          <p:cNvGraphicFramePr>
            <a:graphicFrameLocks noChangeAspect="1"/>
          </p:cNvGraphicFramePr>
          <p:nvPr/>
        </p:nvGraphicFramePr>
        <p:xfrm>
          <a:off x="1612900" y="3890963"/>
          <a:ext cx="6665913" cy="919162"/>
        </p:xfrm>
        <a:graphic>
          <a:graphicData uri="http://schemas.openxmlformats.org/presentationml/2006/ole">
            <p:oleObj spid="_x0000_s146435" name="Equation" r:id="rId4" imgW="2108160" imgH="431640" progId="Equation.DSMT4">
              <p:embed/>
            </p:oleObj>
          </a:graphicData>
        </a:graphic>
      </p:graphicFrame>
      <p:graphicFrame>
        <p:nvGraphicFramePr>
          <p:cNvPr id="144390" name="Object 6"/>
          <p:cNvGraphicFramePr>
            <a:graphicFrameLocks noChangeAspect="1"/>
          </p:cNvGraphicFramePr>
          <p:nvPr/>
        </p:nvGraphicFramePr>
        <p:xfrm>
          <a:off x="3670300" y="5988050"/>
          <a:ext cx="2387600" cy="1185938"/>
        </p:xfrm>
        <a:graphic>
          <a:graphicData uri="http://schemas.openxmlformats.org/presentationml/2006/ole">
            <p:oleObj spid="_x0000_s146436" name="Equation" r:id="rId5" imgW="533160" imgH="393480" progId="Equation.DSMT4">
              <p:embed/>
            </p:oleObj>
          </a:graphicData>
        </a:graphic>
      </p:graphicFrame>
      <p:sp>
        <p:nvSpPr>
          <p:cNvPr id="12" name="Rectangle 11"/>
          <p:cNvSpPr/>
          <p:nvPr/>
        </p:nvSpPr>
        <p:spPr>
          <a:xfrm>
            <a:off x="3441700" y="5835650"/>
            <a:ext cx="2590800" cy="1524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"/>
          <p:cNvSpPr txBox="1"/>
          <p:nvPr/>
        </p:nvSpPr>
        <p:spPr>
          <a:xfrm>
            <a:off x="1003300" y="349250"/>
            <a:ext cx="9906000" cy="610409"/>
          </a:xfrm>
          <a:prstGeom prst="rect">
            <a:avLst/>
          </a:prstGeom>
          <a:noFill/>
        </p:spPr>
        <p:txBody>
          <a:bodyPr wrap="square" lIns="0" tIns="0" rIns="0" bIns="45706" rtlCol="0">
            <a:spAutoFit/>
          </a:bodyPr>
          <a:lstStyle/>
          <a:p>
            <a:pPr>
              <a:lnSpc>
                <a:spcPts val="4397"/>
              </a:lnSpc>
            </a:pPr>
            <a:r>
              <a:rPr lang="en-US" altLang="zh-CN" sz="50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Kelvin Circulation Theorem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" y="1339850"/>
            <a:ext cx="10079990" cy="6219190"/>
          </a:xfrm>
          <a:custGeom>
            <a:avLst/>
            <a:gdLst>
              <a:gd name="connsiteX0" fmla="*/ 0 w 10079990"/>
              <a:gd name="connsiteY0" fmla="*/ 0 h 7559040"/>
              <a:gd name="connsiteX1" fmla="*/ 10079990 w 10079990"/>
              <a:gd name="connsiteY1" fmla="*/ 0 h 7559040"/>
              <a:gd name="connsiteX2" fmla="*/ 10079990 w 10079990"/>
              <a:gd name="connsiteY2" fmla="*/ 7559040 h 7559040"/>
              <a:gd name="connsiteX3" fmla="*/ 0 w 10079990"/>
              <a:gd name="connsiteY3" fmla="*/ 7559040 h 7559040"/>
              <a:gd name="connsiteX4" fmla="*/ 0 w 10079990"/>
              <a:gd name="connsiteY4" fmla="*/ 0 h 75590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079990" h="7559040">
                <a:moveTo>
                  <a:pt x="0" y="0"/>
                </a:moveTo>
                <a:lnTo>
                  <a:pt x="10079990" y="0"/>
                </a:lnTo>
                <a:lnTo>
                  <a:pt x="10079990" y="7559040"/>
                </a:lnTo>
                <a:lnTo>
                  <a:pt x="0" y="755904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"/>
          <p:cNvSpPr txBox="1"/>
          <p:nvPr/>
        </p:nvSpPr>
        <p:spPr>
          <a:xfrm>
            <a:off x="393700" y="0"/>
            <a:ext cx="8980022" cy="11395413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4397"/>
              </a:lnSpc>
              <a:tabLst>
                <a:tab pos="1637791" algn="l"/>
              </a:tabLst>
            </a:pPr>
            <a:r>
              <a:rPr lang="en-US" altLang="zh-CN" dirty="0" smtClean="0"/>
              <a:t>               </a:t>
            </a:r>
          </a:p>
          <a:p>
            <a:pPr>
              <a:lnSpc>
                <a:spcPts val="4397"/>
              </a:lnSpc>
              <a:tabLst>
                <a:tab pos="1637791" algn="l"/>
              </a:tabLst>
            </a:pPr>
            <a:r>
              <a:rPr lang="en-US" altLang="zh-CN" sz="5000" b="1" dirty="0" smtClean="0">
                <a:solidFill>
                  <a:srgbClr val="FFFFFF"/>
                </a:solidFill>
                <a:latin typeface="Comic Sans MS" pitchFamily="18" charset="0"/>
              </a:rPr>
              <a:t>    t</a:t>
            </a:r>
            <a:r>
              <a:rPr lang="en-US" altLang="zh-CN" sz="50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he</a:t>
            </a:r>
            <a:r>
              <a:rPr lang="en-US" altLang="zh-CN" sz="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50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Bernoulli</a:t>
            </a:r>
            <a:r>
              <a:rPr lang="en-US" altLang="zh-CN" sz="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5000" b="1" dirty="0" smtClean="0">
                <a:solidFill>
                  <a:srgbClr val="FFFFFF"/>
                </a:solidFill>
                <a:latin typeface="Comic Sans MS" pitchFamily="18" charset="0"/>
                <a:cs typeface="Times New Roman" pitchFamily="18" charset="0"/>
              </a:rPr>
              <a:t>Theorem</a:t>
            </a:r>
            <a:endParaRPr lang="en-US" altLang="zh-CN" sz="5000" b="1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697"/>
              </a:lnSpc>
              <a:tabLst>
                <a:tab pos="1637791" algn="l"/>
              </a:tabLst>
            </a:pPr>
            <a:r>
              <a:rPr lang="en-US" altLang="zh-CN" sz="20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Closely related to Kelvin’s circulation theorem we find Bernoulli’s theorem. </a:t>
            </a:r>
          </a:p>
          <a:p>
            <a:pPr>
              <a:lnSpc>
                <a:spcPts val="3697"/>
              </a:lnSpc>
              <a:tabLst>
                <a:tab pos="1637791" algn="l"/>
              </a:tabLst>
            </a:pPr>
            <a:r>
              <a:rPr lang="en-US" altLang="zh-CN" sz="20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 It concerns a flow which is </a:t>
            </a:r>
            <a:r>
              <a:rPr lang="en-US" altLang="zh-CN" sz="2000" i="1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steady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and </a:t>
            </a:r>
            <a:r>
              <a:rPr lang="en-US" altLang="zh-CN" sz="2000" i="1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barotropic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, i.e.</a:t>
            </a:r>
          </a:p>
          <a:p>
            <a:pPr>
              <a:lnSpc>
                <a:spcPts val="3697"/>
              </a:lnSpc>
              <a:tabLst>
                <a:tab pos="1637791" algn="l"/>
              </a:tabLst>
            </a:pPr>
            <a:endParaRPr lang="en-US" altLang="zh-CN" sz="2000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697"/>
              </a:lnSpc>
              <a:tabLst>
                <a:tab pos="1637791" algn="l"/>
              </a:tabLst>
            </a:pPr>
            <a:r>
              <a:rPr lang="en-US" altLang="zh-CN" sz="20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and</a:t>
            </a:r>
          </a:p>
          <a:p>
            <a:pPr>
              <a:lnSpc>
                <a:spcPts val="3697"/>
              </a:lnSpc>
              <a:tabLst>
                <a:tab pos="1637791" algn="l"/>
              </a:tabLst>
            </a:pPr>
            <a:endParaRPr lang="en-US" altLang="zh-CN" sz="2000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697"/>
              </a:lnSpc>
              <a:tabLst>
                <a:tab pos="1637791" algn="l"/>
              </a:tabLst>
            </a:pPr>
            <a:r>
              <a:rPr lang="en-US" altLang="zh-CN" sz="20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Again, using the vector identity, </a:t>
            </a:r>
          </a:p>
          <a:p>
            <a:pPr>
              <a:lnSpc>
                <a:spcPts val="3697"/>
              </a:lnSpc>
              <a:tabLst>
                <a:tab pos="1637791" algn="l"/>
              </a:tabLst>
            </a:pPr>
            <a:endParaRPr lang="en-US" altLang="zh-CN" sz="2000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697"/>
              </a:lnSpc>
              <a:tabLst>
                <a:tab pos="1637791" algn="l"/>
              </a:tabLst>
            </a:pPr>
            <a:r>
              <a:rPr lang="en-US" altLang="zh-CN" sz="20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we may write the Euler equation for a steady flow in a gravitational field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  <a:sym typeface="Mathematica1"/>
              </a:rPr>
              <a:t>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 </a:t>
            </a:r>
          </a:p>
          <a:p>
            <a:pPr>
              <a:lnSpc>
                <a:spcPts val="3697"/>
              </a:lnSpc>
              <a:tabLst>
                <a:tab pos="1637791" algn="l"/>
              </a:tabLst>
            </a:pPr>
            <a:endParaRPr lang="en-US" altLang="zh-CN" sz="2000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697"/>
              </a:lnSpc>
              <a:tabLst>
                <a:tab pos="1637791" algn="l"/>
              </a:tabLst>
            </a:pPr>
            <a:r>
              <a:rPr lang="en-US" altLang="zh-CN" sz="20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 </a:t>
            </a:r>
          </a:p>
          <a:p>
            <a:pPr>
              <a:lnSpc>
                <a:spcPts val="3697"/>
              </a:lnSpc>
              <a:tabLst>
                <a:tab pos="1637791" algn="l"/>
              </a:tabLst>
            </a:pPr>
            <a:endParaRPr lang="en-US" altLang="zh-CN" sz="2000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697"/>
              </a:lnSpc>
              <a:tabLst>
                <a:tab pos="1637791" algn="l"/>
              </a:tabLst>
            </a:pPr>
            <a:endParaRPr lang="en-US" altLang="zh-CN" sz="2000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697"/>
              </a:lnSpc>
              <a:tabLst>
                <a:tab pos="1637791" algn="l"/>
              </a:tabLst>
            </a:pPr>
            <a:endParaRPr lang="en-US" altLang="zh-CN" sz="2000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697"/>
              </a:lnSpc>
              <a:tabLst>
                <a:tab pos="1637791" algn="l"/>
              </a:tabLst>
            </a:pPr>
            <a:endParaRPr lang="en-US" altLang="zh-CN" sz="2000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697"/>
              </a:lnSpc>
              <a:tabLst>
                <a:tab pos="1637791" algn="l"/>
              </a:tabLst>
            </a:pPr>
            <a:endParaRPr lang="en-US" altLang="zh-CN" sz="2000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697"/>
              </a:lnSpc>
              <a:tabLst>
                <a:tab pos="1637791" algn="l"/>
              </a:tabLst>
            </a:pPr>
            <a:r>
              <a:rPr lang="en-US" altLang="zh-CN" sz="20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 </a:t>
            </a:r>
          </a:p>
          <a:p>
            <a:pPr>
              <a:lnSpc>
                <a:spcPts val="3697"/>
              </a:lnSpc>
              <a:tabLst>
                <a:tab pos="1637791" algn="l"/>
              </a:tabLst>
            </a:pPr>
            <a:endParaRPr lang="en-US" altLang="zh-CN" sz="2000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697"/>
              </a:lnSpc>
              <a:tabLst>
                <a:tab pos="1637791" algn="l"/>
              </a:tabLst>
            </a:pPr>
            <a:endParaRPr lang="en-US" altLang="zh-CN" sz="2000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697"/>
              </a:lnSpc>
              <a:tabLst>
                <a:tab pos="1637791" algn="l"/>
              </a:tabLst>
            </a:pPr>
            <a:endParaRPr lang="en-US" altLang="zh-CN" sz="2000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697"/>
              </a:lnSpc>
              <a:tabLst>
                <a:tab pos="1637791" algn="l"/>
              </a:tabLst>
            </a:pPr>
            <a:endParaRPr lang="en-US" altLang="zh-CN" sz="2000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697"/>
              </a:lnSpc>
              <a:tabLst>
                <a:tab pos="1637791" algn="l"/>
              </a:tabLst>
            </a:pPr>
            <a:r>
              <a:rPr lang="en-US" altLang="zh-CN" sz="20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For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barotropic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steady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0" b="1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flow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the Euler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equation,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ignoring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external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forces,</a:t>
            </a:r>
          </a:p>
        </p:txBody>
      </p:sp>
      <p:graphicFrame>
        <p:nvGraphicFramePr>
          <p:cNvPr id="149509" name="Object 5"/>
          <p:cNvGraphicFramePr>
            <a:graphicFrameLocks noChangeAspect="1"/>
          </p:cNvGraphicFramePr>
          <p:nvPr/>
        </p:nvGraphicFramePr>
        <p:xfrm>
          <a:off x="3975100" y="2254250"/>
          <a:ext cx="1371600" cy="794956"/>
        </p:xfrm>
        <a:graphic>
          <a:graphicData uri="http://schemas.openxmlformats.org/presentationml/2006/ole">
            <p:oleObj spid="_x0000_s149509" name="Equation" r:id="rId3" imgW="457200" imgH="393480" progId="Equation.DSMT4">
              <p:embed/>
            </p:oleObj>
          </a:graphicData>
        </a:graphic>
      </p:graphicFrame>
      <p:graphicFrame>
        <p:nvGraphicFramePr>
          <p:cNvPr id="149510" name="Object 6"/>
          <p:cNvGraphicFramePr>
            <a:graphicFrameLocks noChangeAspect="1"/>
          </p:cNvGraphicFramePr>
          <p:nvPr/>
        </p:nvGraphicFramePr>
        <p:xfrm>
          <a:off x="4051301" y="3244850"/>
          <a:ext cx="1600200" cy="421799"/>
        </p:xfrm>
        <a:graphic>
          <a:graphicData uri="http://schemas.openxmlformats.org/presentationml/2006/ole">
            <p:oleObj spid="_x0000_s149510" name="Equation" r:id="rId4" imgW="609480" imgH="203040" progId="Equation.DSMT4">
              <p:embed/>
            </p:oleObj>
          </a:graphicData>
        </a:graphic>
      </p:graphicFrame>
      <p:graphicFrame>
        <p:nvGraphicFramePr>
          <p:cNvPr id="149511" name="Object 7"/>
          <p:cNvGraphicFramePr>
            <a:graphicFrameLocks noChangeAspect="1"/>
          </p:cNvGraphicFramePr>
          <p:nvPr/>
        </p:nvGraphicFramePr>
        <p:xfrm>
          <a:off x="2070100" y="4082799"/>
          <a:ext cx="5410200" cy="770336"/>
        </p:xfrm>
        <a:graphic>
          <a:graphicData uri="http://schemas.openxmlformats.org/presentationml/2006/ole">
            <p:oleObj spid="_x0000_s149511" name="Equation" r:id="rId5" imgW="2044440" imgH="431640" progId="Equation.DSMT4">
              <p:embed/>
            </p:oleObj>
          </a:graphicData>
        </a:graphic>
      </p:graphicFrame>
      <p:graphicFrame>
        <p:nvGraphicFramePr>
          <p:cNvPr id="149513" name="Object 9"/>
          <p:cNvGraphicFramePr>
            <a:graphicFrameLocks noChangeAspect="1"/>
          </p:cNvGraphicFramePr>
          <p:nvPr/>
        </p:nvGraphicFramePr>
        <p:xfrm>
          <a:off x="1689100" y="5149850"/>
          <a:ext cx="6516688" cy="2230842"/>
        </p:xfrm>
        <a:graphic>
          <a:graphicData uri="http://schemas.openxmlformats.org/presentationml/2006/ole">
            <p:oleObj spid="_x0000_s149513" name="Equation" r:id="rId6" imgW="2298600" imgH="1168200" progId="Equation.DSMT4">
              <p:embed/>
            </p:oleObj>
          </a:graphicData>
        </a:graphic>
      </p:graphicFrame>
      <p:sp>
        <p:nvSpPr>
          <p:cNvPr id="19" name="Rectangle 18"/>
          <p:cNvSpPr/>
          <p:nvPr/>
        </p:nvSpPr>
        <p:spPr>
          <a:xfrm>
            <a:off x="1384300" y="5149850"/>
            <a:ext cx="7162800" cy="2286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" y="1339850"/>
            <a:ext cx="10079990" cy="6219190"/>
          </a:xfrm>
          <a:custGeom>
            <a:avLst/>
            <a:gdLst>
              <a:gd name="connsiteX0" fmla="*/ 0 w 10079990"/>
              <a:gd name="connsiteY0" fmla="*/ 0 h 7559040"/>
              <a:gd name="connsiteX1" fmla="*/ 10079990 w 10079990"/>
              <a:gd name="connsiteY1" fmla="*/ 0 h 7559040"/>
              <a:gd name="connsiteX2" fmla="*/ 10079990 w 10079990"/>
              <a:gd name="connsiteY2" fmla="*/ 7559040 h 7559040"/>
              <a:gd name="connsiteX3" fmla="*/ 0 w 10079990"/>
              <a:gd name="connsiteY3" fmla="*/ 7559040 h 7559040"/>
              <a:gd name="connsiteX4" fmla="*/ 0 w 10079990"/>
              <a:gd name="connsiteY4" fmla="*/ 0 h 75590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079990" h="7559040">
                <a:moveTo>
                  <a:pt x="0" y="0"/>
                </a:moveTo>
                <a:lnTo>
                  <a:pt x="10079990" y="0"/>
                </a:lnTo>
                <a:lnTo>
                  <a:pt x="10079990" y="7559040"/>
                </a:lnTo>
                <a:lnTo>
                  <a:pt x="0" y="755904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"/>
          <p:cNvSpPr txBox="1"/>
          <p:nvPr/>
        </p:nvSpPr>
        <p:spPr>
          <a:xfrm>
            <a:off x="469900" y="425450"/>
            <a:ext cx="8582478" cy="13331841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4397"/>
              </a:lnSpc>
              <a:tabLst>
                <a:tab pos="1637791" algn="l"/>
              </a:tabLst>
            </a:pPr>
            <a:r>
              <a:rPr lang="en-US" altLang="zh-CN" dirty="0" smtClean="0"/>
              <a:t>               </a:t>
            </a:r>
            <a:r>
              <a:rPr lang="en-US" altLang="zh-CN" sz="5000" b="1" dirty="0" smtClean="0">
                <a:solidFill>
                  <a:srgbClr val="FFFFFF"/>
                </a:solidFill>
                <a:latin typeface="Comic Sans MS" pitchFamily="18" charset="0"/>
              </a:rPr>
              <a:t>t</a:t>
            </a:r>
            <a:r>
              <a:rPr lang="en-US" altLang="zh-CN" sz="50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he</a:t>
            </a:r>
            <a:r>
              <a:rPr lang="en-US" altLang="zh-CN" sz="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50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Bernoulli</a:t>
            </a:r>
            <a:r>
              <a:rPr lang="en-US" altLang="zh-CN" sz="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5000" b="1" dirty="0" smtClean="0">
                <a:solidFill>
                  <a:srgbClr val="FFFFFF"/>
                </a:solidFill>
                <a:latin typeface="Comic Sans MS" pitchFamily="18" charset="0"/>
                <a:cs typeface="Times New Roman" pitchFamily="18" charset="0"/>
              </a:rPr>
              <a:t>Theorem</a:t>
            </a:r>
            <a:endParaRPr lang="en-US" altLang="zh-CN" sz="5000" b="1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697"/>
              </a:lnSpc>
              <a:tabLst>
                <a:tab pos="1637791" algn="l"/>
              </a:tabLst>
            </a:pPr>
            <a:r>
              <a:rPr lang="en-US" altLang="zh-CN" dirty="0" smtClean="0">
                <a:solidFill>
                  <a:schemeClr val="bg1"/>
                </a:solidFill>
                <a:latin typeface="Comic Sans MS" pitchFamily="66" charset="0"/>
              </a:rPr>
              <a:t>The Euler equation thus implies that </a:t>
            </a:r>
            <a:r>
              <a:rPr lang="en-US" altLang="zh-CN" sz="2000" dirty="0" smtClean="0">
                <a:solidFill>
                  <a:schemeClr val="bg1"/>
                </a:solidFill>
                <a:latin typeface="Comic Sans MS" pitchFamily="66" charset="0"/>
                <a:cs typeface="Comic Sans MS" pitchFamily="18" charset="0"/>
              </a:rPr>
              <a:t> </a:t>
            </a:r>
          </a:p>
          <a:p>
            <a:pPr>
              <a:lnSpc>
                <a:spcPts val="3697"/>
              </a:lnSpc>
              <a:tabLst>
                <a:tab pos="1637791" algn="l"/>
              </a:tabLst>
            </a:pPr>
            <a:endParaRPr lang="en-US" altLang="zh-CN" sz="2000" dirty="0" smtClean="0">
              <a:solidFill>
                <a:schemeClr val="bg1"/>
              </a:solidFill>
              <a:latin typeface="Comic Sans MS" pitchFamily="66" charset="0"/>
              <a:cs typeface="Comic Sans MS" pitchFamily="18" charset="0"/>
            </a:endParaRPr>
          </a:p>
          <a:p>
            <a:pPr>
              <a:lnSpc>
                <a:spcPts val="3697"/>
              </a:lnSpc>
              <a:tabLst>
                <a:tab pos="1637791" algn="l"/>
              </a:tabLst>
            </a:pPr>
            <a:endParaRPr lang="en-US" altLang="zh-CN" sz="2000" dirty="0" smtClean="0">
              <a:solidFill>
                <a:schemeClr val="bg1"/>
              </a:solidFill>
              <a:latin typeface="Comic Sans MS" pitchFamily="66" charset="0"/>
              <a:cs typeface="Comic Sans MS" pitchFamily="18" charset="0"/>
            </a:endParaRPr>
          </a:p>
          <a:p>
            <a:pPr>
              <a:lnSpc>
                <a:spcPts val="3697"/>
              </a:lnSpc>
              <a:tabLst>
                <a:tab pos="1637791" algn="l"/>
              </a:tabLst>
            </a:pPr>
            <a:r>
              <a:rPr lang="en-US" altLang="zh-CN" sz="2000" dirty="0" smtClean="0">
                <a:solidFill>
                  <a:schemeClr val="bg1"/>
                </a:solidFill>
                <a:latin typeface="Comic Sans MS" pitchFamily="66" charset="0"/>
                <a:cs typeface="Comic Sans MS" pitchFamily="18" charset="0"/>
              </a:rPr>
              <a:t>where  h is the specific enthalpy, equal to</a:t>
            </a:r>
          </a:p>
          <a:p>
            <a:pPr>
              <a:lnSpc>
                <a:spcPts val="3697"/>
              </a:lnSpc>
              <a:tabLst>
                <a:tab pos="1637791" algn="l"/>
              </a:tabLst>
            </a:pPr>
            <a:endParaRPr lang="en-US" altLang="zh-CN" sz="2000" dirty="0" smtClean="0">
              <a:solidFill>
                <a:schemeClr val="bg1"/>
              </a:solidFill>
              <a:latin typeface="Comic Sans MS" pitchFamily="66" charset="0"/>
              <a:cs typeface="Comic Sans MS" pitchFamily="18" charset="0"/>
            </a:endParaRPr>
          </a:p>
          <a:p>
            <a:pPr>
              <a:lnSpc>
                <a:spcPts val="3697"/>
              </a:lnSpc>
              <a:tabLst>
                <a:tab pos="1637791" algn="l"/>
              </a:tabLst>
            </a:pPr>
            <a:endParaRPr lang="en-US" altLang="zh-CN" sz="2000" dirty="0" smtClean="0">
              <a:solidFill>
                <a:schemeClr val="bg1"/>
              </a:solidFill>
              <a:latin typeface="Comic Sans MS" pitchFamily="66" charset="0"/>
              <a:cs typeface="Comic Sans MS" pitchFamily="18" charset="0"/>
            </a:endParaRPr>
          </a:p>
          <a:p>
            <a:pPr>
              <a:lnSpc>
                <a:spcPts val="3697"/>
              </a:lnSpc>
              <a:tabLst>
                <a:tab pos="1637791" algn="l"/>
              </a:tabLst>
            </a:pPr>
            <a:r>
              <a:rPr lang="en-US" altLang="zh-CN" sz="2000" dirty="0" smtClean="0">
                <a:solidFill>
                  <a:schemeClr val="bg1"/>
                </a:solidFill>
                <a:latin typeface="Comic Sans MS" pitchFamily="66" charset="0"/>
                <a:cs typeface="Comic Sans MS" pitchFamily="18" charset="0"/>
              </a:rPr>
              <a:t>for which </a:t>
            </a:r>
          </a:p>
          <a:p>
            <a:pPr>
              <a:lnSpc>
                <a:spcPts val="3697"/>
              </a:lnSpc>
              <a:tabLst>
                <a:tab pos="1637791" algn="l"/>
              </a:tabLst>
            </a:pPr>
            <a:endParaRPr lang="en-US" altLang="zh-CN" sz="2000" dirty="0" smtClean="0">
              <a:solidFill>
                <a:schemeClr val="bg1"/>
              </a:solidFill>
              <a:latin typeface="Comic Sans MS" pitchFamily="66" charset="0"/>
              <a:cs typeface="Comic Sans MS" pitchFamily="18" charset="0"/>
            </a:endParaRPr>
          </a:p>
          <a:p>
            <a:pPr>
              <a:lnSpc>
                <a:spcPts val="3697"/>
              </a:lnSpc>
              <a:tabLst>
                <a:tab pos="1637791" algn="l"/>
              </a:tabLst>
            </a:pPr>
            <a:endParaRPr lang="en-US" altLang="zh-CN" sz="2000" dirty="0" smtClean="0">
              <a:solidFill>
                <a:schemeClr val="bg1"/>
              </a:solidFill>
              <a:latin typeface="Comic Sans MS" pitchFamily="66" charset="0"/>
              <a:cs typeface="Comic Sans MS" pitchFamily="18" charset="0"/>
            </a:endParaRPr>
          </a:p>
          <a:p>
            <a:pPr>
              <a:lnSpc>
                <a:spcPts val="3697"/>
              </a:lnSpc>
              <a:tabLst>
                <a:tab pos="1637791" algn="l"/>
              </a:tabLst>
            </a:pPr>
            <a:r>
              <a:rPr lang="en-US" altLang="zh-CN" sz="2000" dirty="0" smtClean="0">
                <a:solidFill>
                  <a:schemeClr val="bg1"/>
                </a:solidFill>
                <a:latin typeface="Comic Sans MS" pitchFamily="66" charset="0"/>
                <a:cs typeface="Comic Sans MS" pitchFamily="18" charset="0"/>
              </a:rPr>
              <a:t>We thus find that the Euler equation implies that </a:t>
            </a:r>
          </a:p>
          <a:p>
            <a:pPr>
              <a:lnSpc>
                <a:spcPts val="3697"/>
              </a:lnSpc>
              <a:tabLst>
                <a:tab pos="1637791" algn="l"/>
              </a:tabLst>
            </a:pPr>
            <a:endParaRPr lang="en-US" altLang="zh-CN" sz="2000" dirty="0" smtClean="0">
              <a:solidFill>
                <a:schemeClr val="bg1"/>
              </a:solidFill>
              <a:latin typeface="Comic Sans MS" pitchFamily="66" charset="0"/>
              <a:cs typeface="Comic Sans MS" pitchFamily="18" charset="0"/>
            </a:endParaRPr>
          </a:p>
          <a:p>
            <a:pPr>
              <a:lnSpc>
                <a:spcPts val="3697"/>
              </a:lnSpc>
              <a:tabLst>
                <a:tab pos="1637791" algn="l"/>
              </a:tabLst>
            </a:pPr>
            <a:r>
              <a:rPr lang="en-US" altLang="zh-CN" sz="2000" dirty="0" smtClean="0">
                <a:solidFill>
                  <a:schemeClr val="bg1"/>
                </a:solidFill>
                <a:latin typeface="Comic Sans MS" pitchFamily="66" charset="0"/>
                <a:cs typeface="Comic Sans MS" pitchFamily="18" charset="0"/>
              </a:rPr>
              <a:t> </a:t>
            </a:r>
          </a:p>
          <a:p>
            <a:pPr>
              <a:lnSpc>
                <a:spcPts val="3697"/>
              </a:lnSpc>
              <a:tabLst>
                <a:tab pos="1637791" algn="l"/>
              </a:tabLst>
            </a:pPr>
            <a:endParaRPr lang="en-US" altLang="zh-CN" sz="2000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697"/>
              </a:lnSpc>
              <a:tabLst>
                <a:tab pos="1637791" algn="l"/>
              </a:tabLst>
            </a:pPr>
            <a:r>
              <a:rPr lang="en-US" altLang="zh-CN" sz="20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 </a:t>
            </a:r>
          </a:p>
          <a:p>
            <a:pPr>
              <a:lnSpc>
                <a:spcPts val="3697"/>
              </a:lnSpc>
              <a:tabLst>
                <a:tab pos="1637791" algn="l"/>
              </a:tabLst>
            </a:pPr>
            <a:endParaRPr lang="en-US" altLang="zh-CN" sz="2000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697"/>
              </a:lnSpc>
              <a:tabLst>
                <a:tab pos="1637791" algn="l"/>
              </a:tabLst>
            </a:pPr>
            <a:endParaRPr lang="en-US" altLang="zh-CN" sz="2000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697"/>
              </a:lnSpc>
              <a:tabLst>
                <a:tab pos="1637791" algn="l"/>
              </a:tabLst>
            </a:pPr>
            <a:endParaRPr lang="en-US" altLang="zh-CN" sz="2000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697"/>
              </a:lnSpc>
              <a:tabLst>
                <a:tab pos="1637791" algn="l"/>
              </a:tabLst>
            </a:pPr>
            <a:endParaRPr lang="en-US" altLang="zh-CN" sz="2000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697"/>
              </a:lnSpc>
              <a:tabLst>
                <a:tab pos="1637791" algn="l"/>
              </a:tabLst>
            </a:pPr>
            <a:endParaRPr lang="en-US" altLang="zh-CN" sz="2000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697"/>
              </a:lnSpc>
              <a:tabLst>
                <a:tab pos="1637791" algn="l"/>
              </a:tabLst>
            </a:pPr>
            <a:r>
              <a:rPr lang="en-US" altLang="zh-CN" sz="20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 </a:t>
            </a:r>
          </a:p>
          <a:p>
            <a:pPr>
              <a:lnSpc>
                <a:spcPts val="3697"/>
              </a:lnSpc>
              <a:tabLst>
                <a:tab pos="1637791" algn="l"/>
              </a:tabLst>
            </a:pPr>
            <a:endParaRPr lang="en-US" altLang="zh-CN" sz="2000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697"/>
              </a:lnSpc>
              <a:tabLst>
                <a:tab pos="1637791" algn="l"/>
              </a:tabLst>
            </a:pPr>
            <a:endParaRPr lang="en-US" altLang="zh-CN" sz="2000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697"/>
              </a:lnSpc>
              <a:tabLst>
                <a:tab pos="1637791" algn="l"/>
              </a:tabLst>
            </a:pPr>
            <a:endParaRPr lang="en-US" altLang="zh-CN" sz="2000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697"/>
              </a:lnSpc>
              <a:tabLst>
                <a:tab pos="1637791" algn="l"/>
              </a:tabLst>
            </a:pPr>
            <a:endParaRPr lang="en-US" altLang="zh-CN" sz="2000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697"/>
              </a:lnSpc>
              <a:tabLst>
                <a:tab pos="1637791" algn="l"/>
              </a:tabLst>
            </a:pPr>
            <a:r>
              <a:rPr lang="en-US" altLang="zh-CN" sz="20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For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barotropic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steady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0" b="1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flow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the Euler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equation,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ignoring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external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forces,</a:t>
            </a:r>
          </a:p>
        </p:txBody>
      </p:sp>
      <p:graphicFrame>
        <p:nvGraphicFramePr>
          <p:cNvPr id="151558" name="Object 6"/>
          <p:cNvGraphicFramePr>
            <a:graphicFrameLocks noChangeAspect="1"/>
          </p:cNvGraphicFramePr>
          <p:nvPr/>
        </p:nvGraphicFramePr>
        <p:xfrm>
          <a:off x="1917700" y="1873250"/>
          <a:ext cx="6233722" cy="990600"/>
        </p:xfrm>
        <a:graphic>
          <a:graphicData uri="http://schemas.openxmlformats.org/presentationml/2006/ole">
            <p:oleObj spid="_x0000_s151558" name="Equation" r:id="rId3" imgW="1828800" imgH="431640" progId="Equation.DSMT4">
              <p:embed/>
            </p:oleObj>
          </a:graphicData>
        </a:graphic>
      </p:graphicFrame>
      <p:graphicFrame>
        <p:nvGraphicFramePr>
          <p:cNvPr id="151559" name="Object 7"/>
          <p:cNvGraphicFramePr>
            <a:graphicFrameLocks noChangeAspect="1"/>
          </p:cNvGraphicFramePr>
          <p:nvPr/>
        </p:nvGraphicFramePr>
        <p:xfrm>
          <a:off x="3746500" y="3321050"/>
          <a:ext cx="1862137" cy="962025"/>
        </p:xfrm>
        <a:graphic>
          <a:graphicData uri="http://schemas.openxmlformats.org/presentationml/2006/ole">
            <p:oleObj spid="_x0000_s151559" name="Equation" r:id="rId4" imgW="545760" imgH="419040" progId="Equation.DSMT4">
              <p:embed/>
            </p:oleObj>
          </a:graphicData>
        </a:graphic>
      </p:graphicFrame>
      <p:graphicFrame>
        <p:nvGraphicFramePr>
          <p:cNvPr id="151560" name="Object 8"/>
          <p:cNvGraphicFramePr>
            <a:graphicFrameLocks noChangeAspect="1"/>
          </p:cNvGraphicFramePr>
          <p:nvPr/>
        </p:nvGraphicFramePr>
        <p:xfrm>
          <a:off x="3136900" y="4464050"/>
          <a:ext cx="2686050" cy="1019175"/>
        </p:xfrm>
        <a:graphic>
          <a:graphicData uri="http://schemas.openxmlformats.org/presentationml/2006/ole">
            <p:oleObj spid="_x0000_s151560" name="Equation" r:id="rId5" imgW="787320" imgH="444240" progId="Equation.DSMT4">
              <p:embed/>
            </p:oleObj>
          </a:graphicData>
        </a:graphic>
      </p:graphicFrame>
      <p:graphicFrame>
        <p:nvGraphicFramePr>
          <p:cNvPr id="151561" name="Object 9"/>
          <p:cNvGraphicFramePr>
            <a:graphicFrameLocks noChangeAspect="1"/>
          </p:cNvGraphicFramePr>
          <p:nvPr/>
        </p:nvGraphicFramePr>
        <p:xfrm>
          <a:off x="2438400" y="6140450"/>
          <a:ext cx="5497513" cy="990600"/>
        </p:xfrm>
        <a:graphic>
          <a:graphicData uri="http://schemas.openxmlformats.org/presentationml/2006/ole">
            <p:oleObj spid="_x0000_s151561" name="Equation" r:id="rId6" imgW="1612800" imgH="431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" y="1339850"/>
            <a:ext cx="10079990" cy="6219190"/>
          </a:xfrm>
          <a:custGeom>
            <a:avLst/>
            <a:gdLst>
              <a:gd name="connsiteX0" fmla="*/ 0 w 10079990"/>
              <a:gd name="connsiteY0" fmla="*/ 0 h 7559040"/>
              <a:gd name="connsiteX1" fmla="*/ 10079990 w 10079990"/>
              <a:gd name="connsiteY1" fmla="*/ 0 h 7559040"/>
              <a:gd name="connsiteX2" fmla="*/ 10079990 w 10079990"/>
              <a:gd name="connsiteY2" fmla="*/ 7559040 h 7559040"/>
              <a:gd name="connsiteX3" fmla="*/ 0 w 10079990"/>
              <a:gd name="connsiteY3" fmla="*/ 7559040 h 7559040"/>
              <a:gd name="connsiteX4" fmla="*/ 0 w 10079990"/>
              <a:gd name="connsiteY4" fmla="*/ 0 h 75590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079990" h="7559040">
                <a:moveTo>
                  <a:pt x="0" y="0"/>
                </a:moveTo>
                <a:lnTo>
                  <a:pt x="10079990" y="0"/>
                </a:lnTo>
                <a:lnTo>
                  <a:pt x="10079990" y="7559040"/>
                </a:lnTo>
                <a:lnTo>
                  <a:pt x="0" y="755904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"/>
          <p:cNvSpPr txBox="1"/>
          <p:nvPr/>
        </p:nvSpPr>
        <p:spPr>
          <a:xfrm>
            <a:off x="469900" y="425450"/>
            <a:ext cx="8582478" cy="13331841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4397"/>
              </a:lnSpc>
              <a:tabLst>
                <a:tab pos="1637791" algn="l"/>
              </a:tabLst>
            </a:pPr>
            <a:r>
              <a:rPr lang="en-US" altLang="zh-CN" dirty="0" smtClean="0"/>
              <a:t>               </a:t>
            </a:r>
            <a:r>
              <a:rPr lang="en-US" altLang="zh-CN" sz="5000" b="1" dirty="0" smtClean="0">
                <a:solidFill>
                  <a:srgbClr val="FFFFFF"/>
                </a:solidFill>
                <a:latin typeface="Comic Sans MS" pitchFamily="18" charset="0"/>
              </a:rPr>
              <a:t>t</a:t>
            </a:r>
            <a:r>
              <a:rPr lang="en-US" altLang="zh-CN" sz="50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he</a:t>
            </a:r>
            <a:r>
              <a:rPr lang="en-US" altLang="zh-CN" sz="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50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Bernoulli</a:t>
            </a:r>
            <a:r>
              <a:rPr lang="en-US" altLang="zh-CN" sz="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5000" b="1" dirty="0" smtClean="0">
                <a:solidFill>
                  <a:srgbClr val="FFFFFF"/>
                </a:solidFill>
                <a:latin typeface="Comic Sans MS" pitchFamily="18" charset="0"/>
                <a:cs typeface="Times New Roman" pitchFamily="18" charset="0"/>
              </a:rPr>
              <a:t>Theorem</a:t>
            </a:r>
            <a:endParaRPr lang="en-US" altLang="zh-CN" sz="5000" b="1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697"/>
              </a:lnSpc>
              <a:tabLst>
                <a:tab pos="1637791" algn="l"/>
              </a:tabLst>
            </a:pPr>
            <a:r>
              <a:rPr lang="en-US" altLang="zh-CN" dirty="0" smtClean="0">
                <a:solidFill>
                  <a:schemeClr val="bg1"/>
                </a:solidFill>
                <a:latin typeface="Comic Sans MS" pitchFamily="66" charset="0"/>
              </a:rPr>
              <a:t>The Euler equation thus implies that </a:t>
            </a:r>
            <a:r>
              <a:rPr lang="en-US" altLang="zh-CN" sz="2000" dirty="0" smtClean="0">
                <a:solidFill>
                  <a:schemeClr val="bg1"/>
                </a:solidFill>
                <a:latin typeface="Comic Sans MS" pitchFamily="66" charset="0"/>
                <a:cs typeface="Comic Sans MS" pitchFamily="18" charset="0"/>
              </a:rPr>
              <a:t> </a:t>
            </a:r>
          </a:p>
          <a:p>
            <a:pPr>
              <a:lnSpc>
                <a:spcPts val="3697"/>
              </a:lnSpc>
              <a:tabLst>
                <a:tab pos="1637791" algn="l"/>
              </a:tabLst>
            </a:pPr>
            <a:endParaRPr lang="en-US" altLang="zh-CN" sz="2000" dirty="0" smtClean="0">
              <a:solidFill>
                <a:schemeClr val="bg1"/>
              </a:solidFill>
              <a:latin typeface="Comic Sans MS" pitchFamily="66" charset="0"/>
              <a:cs typeface="Comic Sans MS" pitchFamily="18" charset="0"/>
            </a:endParaRPr>
          </a:p>
          <a:p>
            <a:pPr>
              <a:lnSpc>
                <a:spcPts val="3697"/>
              </a:lnSpc>
              <a:tabLst>
                <a:tab pos="1637791" algn="l"/>
              </a:tabLst>
            </a:pPr>
            <a:endParaRPr lang="en-US" altLang="zh-CN" sz="2000" dirty="0" smtClean="0">
              <a:solidFill>
                <a:schemeClr val="bg1"/>
              </a:solidFill>
              <a:latin typeface="Comic Sans MS" pitchFamily="66" charset="0"/>
              <a:cs typeface="Comic Sans MS" pitchFamily="18" charset="0"/>
            </a:endParaRPr>
          </a:p>
          <a:p>
            <a:pPr>
              <a:lnSpc>
                <a:spcPts val="3697"/>
              </a:lnSpc>
              <a:tabLst>
                <a:tab pos="1637791" algn="l"/>
              </a:tabLst>
            </a:pPr>
            <a:r>
              <a:rPr lang="en-US" altLang="zh-CN" sz="2000" dirty="0" smtClean="0">
                <a:solidFill>
                  <a:schemeClr val="bg1"/>
                </a:solidFill>
                <a:latin typeface="Comic Sans MS" pitchFamily="66" charset="0"/>
                <a:cs typeface="Comic Sans MS" pitchFamily="18" charset="0"/>
              </a:rPr>
              <a:t>where  h is the specific enthalpy, equal to</a:t>
            </a:r>
          </a:p>
          <a:p>
            <a:pPr>
              <a:lnSpc>
                <a:spcPts val="3697"/>
              </a:lnSpc>
              <a:tabLst>
                <a:tab pos="1637791" algn="l"/>
              </a:tabLst>
            </a:pPr>
            <a:endParaRPr lang="en-US" altLang="zh-CN" sz="2000" dirty="0" smtClean="0">
              <a:solidFill>
                <a:schemeClr val="bg1"/>
              </a:solidFill>
              <a:latin typeface="Comic Sans MS" pitchFamily="66" charset="0"/>
              <a:cs typeface="Comic Sans MS" pitchFamily="18" charset="0"/>
            </a:endParaRPr>
          </a:p>
          <a:p>
            <a:pPr>
              <a:lnSpc>
                <a:spcPts val="3697"/>
              </a:lnSpc>
              <a:tabLst>
                <a:tab pos="1637791" algn="l"/>
              </a:tabLst>
            </a:pPr>
            <a:endParaRPr lang="en-US" altLang="zh-CN" sz="2000" dirty="0" smtClean="0">
              <a:solidFill>
                <a:schemeClr val="bg1"/>
              </a:solidFill>
              <a:latin typeface="Comic Sans MS" pitchFamily="66" charset="0"/>
              <a:cs typeface="Comic Sans MS" pitchFamily="18" charset="0"/>
            </a:endParaRPr>
          </a:p>
          <a:p>
            <a:pPr>
              <a:lnSpc>
                <a:spcPts val="3697"/>
              </a:lnSpc>
              <a:tabLst>
                <a:tab pos="1637791" algn="l"/>
              </a:tabLst>
            </a:pPr>
            <a:r>
              <a:rPr lang="en-US" altLang="zh-CN" sz="2000" dirty="0" smtClean="0">
                <a:solidFill>
                  <a:schemeClr val="bg1"/>
                </a:solidFill>
                <a:latin typeface="Comic Sans MS" pitchFamily="66" charset="0"/>
                <a:cs typeface="Comic Sans MS" pitchFamily="18" charset="0"/>
              </a:rPr>
              <a:t>for which </a:t>
            </a:r>
          </a:p>
          <a:p>
            <a:pPr>
              <a:lnSpc>
                <a:spcPts val="3697"/>
              </a:lnSpc>
              <a:tabLst>
                <a:tab pos="1637791" algn="l"/>
              </a:tabLst>
            </a:pPr>
            <a:endParaRPr lang="en-US" altLang="zh-CN" sz="2000" dirty="0" smtClean="0">
              <a:solidFill>
                <a:schemeClr val="bg1"/>
              </a:solidFill>
              <a:latin typeface="Comic Sans MS" pitchFamily="66" charset="0"/>
              <a:cs typeface="Comic Sans MS" pitchFamily="18" charset="0"/>
            </a:endParaRPr>
          </a:p>
          <a:p>
            <a:pPr>
              <a:lnSpc>
                <a:spcPts val="3697"/>
              </a:lnSpc>
              <a:tabLst>
                <a:tab pos="1637791" algn="l"/>
              </a:tabLst>
            </a:pPr>
            <a:endParaRPr lang="en-US" altLang="zh-CN" sz="2000" dirty="0" smtClean="0">
              <a:solidFill>
                <a:schemeClr val="bg1"/>
              </a:solidFill>
              <a:latin typeface="Comic Sans MS" pitchFamily="66" charset="0"/>
              <a:cs typeface="Comic Sans MS" pitchFamily="18" charset="0"/>
            </a:endParaRPr>
          </a:p>
          <a:p>
            <a:pPr>
              <a:lnSpc>
                <a:spcPts val="3697"/>
              </a:lnSpc>
              <a:tabLst>
                <a:tab pos="1637791" algn="l"/>
              </a:tabLst>
            </a:pPr>
            <a:r>
              <a:rPr lang="en-US" altLang="zh-CN" sz="2000" dirty="0" smtClean="0">
                <a:solidFill>
                  <a:schemeClr val="bg1"/>
                </a:solidFill>
                <a:latin typeface="Comic Sans MS" pitchFamily="66" charset="0"/>
                <a:cs typeface="Comic Sans MS" pitchFamily="18" charset="0"/>
              </a:rPr>
              <a:t>We thus find that the Euler equation implies that </a:t>
            </a:r>
          </a:p>
          <a:p>
            <a:pPr>
              <a:lnSpc>
                <a:spcPts val="3697"/>
              </a:lnSpc>
              <a:tabLst>
                <a:tab pos="1637791" algn="l"/>
              </a:tabLst>
            </a:pPr>
            <a:endParaRPr lang="en-US" altLang="zh-CN" sz="2000" dirty="0" smtClean="0">
              <a:solidFill>
                <a:schemeClr val="bg1"/>
              </a:solidFill>
              <a:latin typeface="Comic Sans MS" pitchFamily="66" charset="0"/>
              <a:cs typeface="Comic Sans MS" pitchFamily="18" charset="0"/>
            </a:endParaRPr>
          </a:p>
          <a:p>
            <a:pPr>
              <a:lnSpc>
                <a:spcPts val="3697"/>
              </a:lnSpc>
              <a:tabLst>
                <a:tab pos="1637791" algn="l"/>
              </a:tabLst>
            </a:pPr>
            <a:r>
              <a:rPr lang="en-US" altLang="zh-CN" sz="2000" dirty="0" smtClean="0">
                <a:solidFill>
                  <a:schemeClr val="bg1"/>
                </a:solidFill>
                <a:latin typeface="Comic Sans MS" pitchFamily="66" charset="0"/>
                <a:cs typeface="Comic Sans MS" pitchFamily="18" charset="0"/>
              </a:rPr>
              <a:t> </a:t>
            </a:r>
          </a:p>
          <a:p>
            <a:pPr>
              <a:lnSpc>
                <a:spcPts val="3697"/>
              </a:lnSpc>
              <a:tabLst>
                <a:tab pos="1637791" algn="l"/>
              </a:tabLst>
            </a:pPr>
            <a:endParaRPr lang="en-US" altLang="zh-CN" sz="2000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697"/>
              </a:lnSpc>
              <a:tabLst>
                <a:tab pos="1637791" algn="l"/>
              </a:tabLst>
            </a:pPr>
            <a:r>
              <a:rPr lang="en-US" altLang="zh-CN" sz="20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 </a:t>
            </a:r>
          </a:p>
          <a:p>
            <a:pPr>
              <a:lnSpc>
                <a:spcPts val="3697"/>
              </a:lnSpc>
              <a:tabLst>
                <a:tab pos="1637791" algn="l"/>
              </a:tabLst>
            </a:pPr>
            <a:endParaRPr lang="en-US" altLang="zh-CN" sz="2000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697"/>
              </a:lnSpc>
              <a:tabLst>
                <a:tab pos="1637791" algn="l"/>
              </a:tabLst>
            </a:pPr>
            <a:endParaRPr lang="en-US" altLang="zh-CN" sz="2000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697"/>
              </a:lnSpc>
              <a:tabLst>
                <a:tab pos="1637791" algn="l"/>
              </a:tabLst>
            </a:pPr>
            <a:endParaRPr lang="en-US" altLang="zh-CN" sz="2000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697"/>
              </a:lnSpc>
              <a:tabLst>
                <a:tab pos="1637791" algn="l"/>
              </a:tabLst>
            </a:pPr>
            <a:endParaRPr lang="en-US" altLang="zh-CN" sz="2000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697"/>
              </a:lnSpc>
              <a:tabLst>
                <a:tab pos="1637791" algn="l"/>
              </a:tabLst>
            </a:pPr>
            <a:endParaRPr lang="en-US" altLang="zh-CN" sz="2000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697"/>
              </a:lnSpc>
              <a:tabLst>
                <a:tab pos="1637791" algn="l"/>
              </a:tabLst>
            </a:pPr>
            <a:r>
              <a:rPr lang="en-US" altLang="zh-CN" sz="20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 </a:t>
            </a:r>
          </a:p>
          <a:p>
            <a:pPr>
              <a:lnSpc>
                <a:spcPts val="3697"/>
              </a:lnSpc>
              <a:tabLst>
                <a:tab pos="1637791" algn="l"/>
              </a:tabLst>
            </a:pPr>
            <a:endParaRPr lang="en-US" altLang="zh-CN" sz="2000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697"/>
              </a:lnSpc>
              <a:tabLst>
                <a:tab pos="1637791" algn="l"/>
              </a:tabLst>
            </a:pPr>
            <a:endParaRPr lang="en-US" altLang="zh-CN" sz="2000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697"/>
              </a:lnSpc>
              <a:tabLst>
                <a:tab pos="1637791" algn="l"/>
              </a:tabLst>
            </a:pPr>
            <a:endParaRPr lang="en-US" altLang="zh-CN" sz="2000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697"/>
              </a:lnSpc>
              <a:tabLst>
                <a:tab pos="1637791" algn="l"/>
              </a:tabLst>
            </a:pPr>
            <a:endParaRPr lang="en-US" altLang="zh-CN" sz="2000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697"/>
              </a:lnSpc>
              <a:tabLst>
                <a:tab pos="1637791" algn="l"/>
              </a:tabLst>
            </a:pPr>
            <a:r>
              <a:rPr lang="en-US" altLang="zh-CN" sz="20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For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barotropic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steady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0" b="1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flow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the Euler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equation,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ignoring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external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forces,</a:t>
            </a:r>
          </a:p>
        </p:txBody>
      </p:sp>
      <p:graphicFrame>
        <p:nvGraphicFramePr>
          <p:cNvPr id="151558" name="Object 6"/>
          <p:cNvGraphicFramePr>
            <a:graphicFrameLocks noChangeAspect="1"/>
          </p:cNvGraphicFramePr>
          <p:nvPr/>
        </p:nvGraphicFramePr>
        <p:xfrm>
          <a:off x="1917700" y="1873250"/>
          <a:ext cx="6233722" cy="990600"/>
        </p:xfrm>
        <a:graphic>
          <a:graphicData uri="http://schemas.openxmlformats.org/presentationml/2006/ole">
            <p:oleObj spid="_x0000_s152578" name="Equation" r:id="rId3" imgW="1828800" imgH="431640" progId="Equation.DSMT4">
              <p:embed/>
            </p:oleObj>
          </a:graphicData>
        </a:graphic>
      </p:graphicFrame>
      <p:graphicFrame>
        <p:nvGraphicFramePr>
          <p:cNvPr id="151559" name="Object 7"/>
          <p:cNvGraphicFramePr>
            <a:graphicFrameLocks noChangeAspect="1"/>
          </p:cNvGraphicFramePr>
          <p:nvPr/>
        </p:nvGraphicFramePr>
        <p:xfrm>
          <a:off x="3746500" y="3321050"/>
          <a:ext cx="1862137" cy="962025"/>
        </p:xfrm>
        <a:graphic>
          <a:graphicData uri="http://schemas.openxmlformats.org/presentationml/2006/ole">
            <p:oleObj spid="_x0000_s152579" name="Equation" r:id="rId4" imgW="545760" imgH="419040" progId="Equation.DSMT4">
              <p:embed/>
            </p:oleObj>
          </a:graphicData>
        </a:graphic>
      </p:graphicFrame>
      <p:graphicFrame>
        <p:nvGraphicFramePr>
          <p:cNvPr id="151560" name="Object 8"/>
          <p:cNvGraphicFramePr>
            <a:graphicFrameLocks noChangeAspect="1"/>
          </p:cNvGraphicFramePr>
          <p:nvPr/>
        </p:nvGraphicFramePr>
        <p:xfrm>
          <a:off x="3136900" y="4464050"/>
          <a:ext cx="2686050" cy="1019175"/>
        </p:xfrm>
        <a:graphic>
          <a:graphicData uri="http://schemas.openxmlformats.org/presentationml/2006/ole">
            <p:oleObj spid="_x0000_s152580" name="Equation" r:id="rId5" imgW="787320" imgH="444240" progId="Equation.DSMT4">
              <p:embed/>
            </p:oleObj>
          </a:graphicData>
        </a:graphic>
      </p:graphicFrame>
      <p:graphicFrame>
        <p:nvGraphicFramePr>
          <p:cNvPr id="151561" name="Object 9"/>
          <p:cNvGraphicFramePr>
            <a:graphicFrameLocks noChangeAspect="1"/>
          </p:cNvGraphicFramePr>
          <p:nvPr/>
        </p:nvGraphicFramePr>
        <p:xfrm>
          <a:off x="2438400" y="6140450"/>
          <a:ext cx="5497513" cy="990600"/>
        </p:xfrm>
        <a:graphic>
          <a:graphicData uri="http://schemas.openxmlformats.org/presentationml/2006/ole">
            <p:oleObj spid="_x0000_s152581" name="Equation" r:id="rId6" imgW="1612800" imgH="431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" y="1339850"/>
            <a:ext cx="10079990" cy="6219190"/>
          </a:xfrm>
          <a:custGeom>
            <a:avLst/>
            <a:gdLst>
              <a:gd name="connsiteX0" fmla="*/ 0 w 10079990"/>
              <a:gd name="connsiteY0" fmla="*/ 0 h 7559040"/>
              <a:gd name="connsiteX1" fmla="*/ 10079990 w 10079990"/>
              <a:gd name="connsiteY1" fmla="*/ 0 h 7559040"/>
              <a:gd name="connsiteX2" fmla="*/ 10079990 w 10079990"/>
              <a:gd name="connsiteY2" fmla="*/ 7559040 h 7559040"/>
              <a:gd name="connsiteX3" fmla="*/ 0 w 10079990"/>
              <a:gd name="connsiteY3" fmla="*/ 7559040 h 7559040"/>
              <a:gd name="connsiteX4" fmla="*/ 0 w 10079990"/>
              <a:gd name="connsiteY4" fmla="*/ 0 h 75590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079990" h="7559040">
                <a:moveTo>
                  <a:pt x="0" y="0"/>
                </a:moveTo>
                <a:lnTo>
                  <a:pt x="10079990" y="0"/>
                </a:lnTo>
                <a:lnTo>
                  <a:pt x="10079990" y="7559040"/>
                </a:lnTo>
                <a:lnTo>
                  <a:pt x="0" y="755904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"/>
          <p:cNvSpPr txBox="1"/>
          <p:nvPr/>
        </p:nvSpPr>
        <p:spPr>
          <a:xfrm>
            <a:off x="469900" y="425450"/>
            <a:ext cx="9460923" cy="13929440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4397"/>
              </a:lnSpc>
              <a:tabLst>
                <a:tab pos="1637791" algn="l"/>
              </a:tabLst>
            </a:pPr>
            <a:r>
              <a:rPr lang="en-US" altLang="zh-CN" dirty="0" smtClean="0"/>
              <a:t>               </a:t>
            </a:r>
            <a:r>
              <a:rPr lang="en-US" altLang="zh-CN" sz="5000" b="1" dirty="0" smtClean="0">
                <a:solidFill>
                  <a:srgbClr val="FFFFFF"/>
                </a:solidFill>
                <a:latin typeface="Comic Sans MS" pitchFamily="18" charset="0"/>
              </a:rPr>
              <a:t>t</a:t>
            </a:r>
            <a:r>
              <a:rPr lang="en-US" altLang="zh-CN" sz="50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he</a:t>
            </a:r>
            <a:r>
              <a:rPr lang="en-US" altLang="zh-CN" sz="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50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Bernoulli</a:t>
            </a:r>
            <a:r>
              <a:rPr lang="en-US" altLang="zh-CN" sz="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5000" b="1" dirty="0" smtClean="0">
                <a:solidFill>
                  <a:srgbClr val="FFFFFF"/>
                </a:solidFill>
                <a:latin typeface="Comic Sans MS" pitchFamily="18" charset="0"/>
                <a:cs typeface="Times New Roman" pitchFamily="18" charset="0"/>
              </a:rPr>
              <a:t>Theorem</a:t>
            </a:r>
            <a:endParaRPr lang="en-US" altLang="zh-CN" sz="5000" b="1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ct val="90000"/>
              </a:lnSpc>
              <a:tabLst>
                <a:tab pos="1637791" algn="l"/>
              </a:tabLst>
            </a:pPr>
            <a:r>
              <a:rPr lang="en-US" altLang="zh-CN" dirty="0" smtClean="0">
                <a:solidFill>
                  <a:schemeClr val="bg1"/>
                </a:solidFill>
                <a:latin typeface="Comic Sans MS" pitchFamily="66" charset="0"/>
              </a:rPr>
              <a:t>Defining the Bernoulli function B</a:t>
            </a:r>
            <a:r>
              <a:rPr lang="en-US" altLang="zh-CN" sz="2000" dirty="0" smtClean="0">
                <a:solidFill>
                  <a:schemeClr val="bg1"/>
                </a:solidFill>
                <a:latin typeface="Comic Sans MS" pitchFamily="66" charset="0"/>
                <a:cs typeface="Comic Sans MS" pitchFamily="18" charset="0"/>
              </a:rPr>
              <a:t> </a:t>
            </a:r>
          </a:p>
          <a:p>
            <a:pPr>
              <a:lnSpc>
                <a:spcPct val="90000"/>
              </a:lnSpc>
              <a:tabLst>
                <a:tab pos="1637791" algn="l"/>
              </a:tabLst>
            </a:pPr>
            <a:endParaRPr lang="en-US" altLang="zh-CN" sz="2000" dirty="0" smtClean="0">
              <a:solidFill>
                <a:schemeClr val="bg1"/>
              </a:solidFill>
              <a:latin typeface="Comic Sans MS" pitchFamily="66" charset="0"/>
              <a:cs typeface="Comic Sans MS" pitchFamily="18" charset="0"/>
            </a:endParaRPr>
          </a:p>
          <a:p>
            <a:pPr>
              <a:lnSpc>
                <a:spcPct val="90000"/>
              </a:lnSpc>
              <a:tabLst>
                <a:tab pos="1637791" algn="l"/>
              </a:tabLst>
            </a:pPr>
            <a:endParaRPr lang="en-US" altLang="zh-CN" sz="2000" dirty="0" smtClean="0">
              <a:solidFill>
                <a:schemeClr val="bg1"/>
              </a:solidFill>
              <a:latin typeface="Comic Sans MS" pitchFamily="66" charset="0"/>
              <a:cs typeface="Comic Sans MS" pitchFamily="18" charset="0"/>
            </a:endParaRPr>
          </a:p>
          <a:p>
            <a:pPr>
              <a:lnSpc>
                <a:spcPct val="90000"/>
              </a:lnSpc>
              <a:tabLst>
                <a:tab pos="1637791" algn="l"/>
              </a:tabLst>
            </a:pPr>
            <a:endParaRPr lang="en-US" altLang="zh-CN" sz="2000" dirty="0" smtClean="0">
              <a:solidFill>
                <a:schemeClr val="bg1"/>
              </a:solidFill>
              <a:latin typeface="Comic Sans MS" pitchFamily="66" charset="0"/>
              <a:cs typeface="Comic Sans MS" pitchFamily="18" charset="0"/>
            </a:endParaRPr>
          </a:p>
          <a:p>
            <a:pPr>
              <a:lnSpc>
                <a:spcPct val="90000"/>
              </a:lnSpc>
              <a:tabLst>
                <a:tab pos="1637791" algn="l"/>
              </a:tabLst>
            </a:pPr>
            <a:r>
              <a:rPr lang="en-US" altLang="zh-CN" sz="2000" dirty="0" smtClean="0">
                <a:solidFill>
                  <a:schemeClr val="bg1"/>
                </a:solidFill>
                <a:latin typeface="Comic Sans MS" pitchFamily="66" charset="0"/>
                <a:cs typeface="Comic Sans MS" pitchFamily="18" charset="0"/>
              </a:rPr>
              <a:t>which has dimensions of energy per unit mass. The Euler equation </a:t>
            </a:r>
          </a:p>
          <a:p>
            <a:pPr>
              <a:lnSpc>
                <a:spcPct val="90000"/>
              </a:lnSpc>
              <a:tabLst>
                <a:tab pos="1637791" algn="l"/>
              </a:tabLst>
            </a:pPr>
            <a:r>
              <a:rPr lang="en-US" altLang="zh-CN" sz="2000" dirty="0" smtClean="0">
                <a:solidFill>
                  <a:schemeClr val="bg1"/>
                </a:solidFill>
                <a:latin typeface="Comic Sans MS" pitchFamily="66" charset="0"/>
                <a:cs typeface="Comic Sans MS" pitchFamily="18" charset="0"/>
              </a:rPr>
              <a:t>thus becomes </a:t>
            </a:r>
          </a:p>
          <a:p>
            <a:pPr>
              <a:lnSpc>
                <a:spcPct val="90000"/>
              </a:lnSpc>
              <a:tabLst>
                <a:tab pos="1637791" algn="l"/>
              </a:tabLst>
            </a:pPr>
            <a:endParaRPr lang="en-US" altLang="zh-CN" sz="2000" dirty="0" smtClean="0">
              <a:solidFill>
                <a:schemeClr val="bg1"/>
              </a:solidFill>
              <a:latin typeface="Comic Sans MS" pitchFamily="66" charset="0"/>
              <a:cs typeface="Comic Sans MS" pitchFamily="18" charset="0"/>
            </a:endParaRPr>
          </a:p>
          <a:p>
            <a:pPr>
              <a:lnSpc>
                <a:spcPct val="90000"/>
              </a:lnSpc>
              <a:tabLst>
                <a:tab pos="1637791" algn="l"/>
              </a:tabLst>
            </a:pPr>
            <a:endParaRPr lang="en-US" altLang="zh-CN" sz="2000" dirty="0" smtClean="0">
              <a:solidFill>
                <a:schemeClr val="bg1"/>
              </a:solidFill>
              <a:latin typeface="Comic Sans MS" pitchFamily="66" charset="0"/>
              <a:cs typeface="Comic Sans MS" pitchFamily="18" charset="0"/>
            </a:endParaRPr>
          </a:p>
          <a:p>
            <a:pPr>
              <a:lnSpc>
                <a:spcPct val="90000"/>
              </a:lnSpc>
              <a:tabLst>
                <a:tab pos="1637791" algn="l"/>
              </a:tabLst>
            </a:pPr>
            <a:endParaRPr lang="en-US" altLang="zh-CN" sz="2000" dirty="0" smtClean="0">
              <a:solidFill>
                <a:schemeClr val="bg1"/>
              </a:solidFill>
              <a:latin typeface="Comic Sans MS" pitchFamily="66" charset="0"/>
              <a:cs typeface="Comic Sans MS" pitchFamily="18" charset="0"/>
            </a:endParaRPr>
          </a:p>
          <a:p>
            <a:pPr>
              <a:lnSpc>
                <a:spcPct val="90000"/>
              </a:lnSpc>
              <a:tabLst>
                <a:tab pos="1637791" algn="l"/>
              </a:tabLst>
            </a:pPr>
            <a:endParaRPr lang="en-US" altLang="zh-CN" sz="2000" dirty="0" smtClean="0">
              <a:solidFill>
                <a:schemeClr val="bg1"/>
              </a:solidFill>
              <a:latin typeface="Comic Sans MS" pitchFamily="66" charset="0"/>
              <a:cs typeface="Comic Sans MS" pitchFamily="18" charset="0"/>
            </a:endParaRPr>
          </a:p>
          <a:p>
            <a:pPr>
              <a:lnSpc>
                <a:spcPct val="90000"/>
              </a:lnSpc>
              <a:tabLst>
                <a:tab pos="1637791" algn="l"/>
              </a:tabLst>
            </a:pPr>
            <a:r>
              <a:rPr lang="en-US" altLang="zh-CN" sz="2000" dirty="0" smtClean="0">
                <a:solidFill>
                  <a:schemeClr val="bg1"/>
                </a:solidFill>
                <a:latin typeface="Comic Sans MS" pitchFamily="66" charset="0"/>
                <a:cs typeface="Comic Sans MS" pitchFamily="18" charset="0"/>
              </a:rPr>
              <a:t>Now we consider two situations, the scalar product of the equation with and </a:t>
            </a:r>
          </a:p>
          <a:p>
            <a:pPr>
              <a:lnSpc>
                <a:spcPct val="90000"/>
              </a:lnSpc>
              <a:tabLst>
                <a:tab pos="1637791" algn="l"/>
              </a:tabLst>
            </a:pPr>
            <a:r>
              <a:rPr lang="en-US" altLang="zh-CN" sz="2000" dirty="0" smtClean="0">
                <a:solidFill>
                  <a:schemeClr val="bg1"/>
                </a:solidFill>
                <a:latin typeface="Comic Sans MS" pitchFamily="66" charset="0"/>
                <a:cs typeface="Comic Sans MS" pitchFamily="18" charset="0"/>
              </a:rPr>
              <a:t>     and   , </a:t>
            </a:r>
          </a:p>
          <a:p>
            <a:pPr>
              <a:lnSpc>
                <a:spcPct val="90000"/>
              </a:lnSpc>
              <a:tabLst>
                <a:tab pos="1637791" algn="l"/>
              </a:tabLst>
            </a:pPr>
            <a:endParaRPr lang="en-US" altLang="zh-CN" sz="2000" dirty="0" smtClean="0">
              <a:solidFill>
                <a:schemeClr val="bg1"/>
              </a:solidFill>
              <a:latin typeface="Comic Sans MS" pitchFamily="66" charset="0"/>
              <a:cs typeface="Comic Sans MS" pitchFamily="18" charset="0"/>
            </a:endParaRPr>
          </a:p>
          <a:p>
            <a:pPr marL="457200" indent="-457200">
              <a:lnSpc>
                <a:spcPct val="90000"/>
              </a:lnSpc>
              <a:buAutoNum type="arabicParenR"/>
              <a:tabLst>
                <a:tab pos="1637791" algn="l"/>
              </a:tabLst>
            </a:pPr>
            <a:r>
              <a:rPr lang="en-US" altLang="zh-CN" sz="2000" dirty="0" smtClean="0">
                <a:solidFill>
                  <a:schemeClr val="bg1"/>
                </a:solidFill>
                <a:latin typeface="Comic Sans MS" pitchFamily="66" charset="0"/>
                <a:cs typeface="Comic Sans MS" pitchFamily="18" charset="0"/>
              </a:rPr>
              <a:t>                                                             B is constant along streamlines        </a:t>
            </a:r>
          </a:p>
          <a:p>
            <a:pPr>
              <a:lnSpc>
                <a:spcPct val="90000"/>
              </a:lnSpc>
              <a:tabLst>
                <a:tab pos="1637791" algn="l"/>
              </a:tabLst>
            </a:pPr>
            <a:r>
              <a:rPr lang="en-US" altLang="zh-CN" sz="2000" dirty="0" smtClean="0">
                <a:solidFill>
                  <a:schemeClr val="bg1"/>
                </a:solidFill>
                <a:latin typeface="Comic Sans MS" pitchFamily="66" charset="0"/>
                <a:cs typeface="Comic Sans MS" pitchFamily="18" charset="0"/>
              </a:rPr>
              <a:t>                                                                   this is </a:t>
            </a:r>
          </a:p>
          <a:p>
            <a:pPr>
              <a:lnSpc>
                <a:spcPct val="90000"/>
              </a:lnSpc>
              <a:tabLst>
                <a:tab pos="1637791" algn="l"/>
              </a:tabLst>
            </a:pPr>
            <a:r>
              <a:rPr lang="en-US" altLang="zh-CN" sz="2000" dirty="0" smtClean="0">
                <a:solidFill>
                  <a:schemeClr val="bg1"/>
                </a:solidFill>
                <a:latin typeface="Comic Sans MS" pitchFamily="66" charset="0"/>
                <a:cs typeface="Comic Sans MS" pitchFamily="18" charset="0"/>
              </a:rPr>
              <a:t>                                                                   </a:t>
            </a:r>
            <a:r>
              <a:rPr lang="en-US" altLang="zh-CN" sz="2000" i="1" dirty="0" smtClean="0">
                <a:solidFill>
                  <a:schemeClr val="bg1"/>
                </a:solidFill>
                <a:latin typeface="Comic Sans MS" pitchFamily="66" charset="0"/>
                <a:cs typeface="Comic Sans MS" pitchFamily="18" charset="0"/>
              </a:rPr>
              <a:t>Bernoulli’s streamline theorem</a:t>
            </a:r>
          </a:p>
          <a:p>
            <a:pPr>
              <a:lnSpc>
                <a:spcPct val="90000"/>
              </a:lnSpc>
              <a:tabLst>
                <a:tab pos="1637791" algn="l"/>
              </a:tabLst>
            </a:pPr>
            <a:endParaRPr lang="en-US" altLang="zh-CN" sz="2000" dirty="0" smtClean="0">
              <a:solidFill>
                <a:schemeClr val="bg1"/>
              </a:solidFill>
              <a:latin typeface="Comic Sans MS" pitchFamily="66" charset="0"/>
              <a:cs typeface="Comic Sans MS" pitchFamily="18" charset="0"/>
            </a:endParaRPr>
          </a:p>
          <a:p>
            <a:pPr marL="457200" indent="-457200">
              <a:lnSpc>
                <a:spcPct val="90000"/>
              </a:lnSpc>
              <a:buAutoNum type="arabicParenR" startAt="2"/>
              <a:tabLst>
                <a:tab pos="1637791" algn="l"/>
              </a:tabLst>
            </a:pPr>
            <a:r>
              <a:rPr lang="en-US" altLang="zh-CN" sz="2000" dirty="0" smtClean="0">
                <a:solidFill>
                  <a:schemeClr val="bg1"/>
                </a:solidFill>
                <a:latin typeface="Comic Sans MS" pitchFamily="66" charset="0"/>
                <a:cs typeface="Comic Sans MS" pitchFamily="18" charset="0"/>
              </a:rPr>
              <a:t>                                                             B is constant along vortex lines</a:t>
            </a:r>
          </a:p>
          <a:p>
            <a:pPr>
              <a:lnSpc>
                <a:spcPct val="90000"/>
              </a:lnSpc>
              <a:tabLst>
                <a:tab pos="1637791" algn="l"/>
              </a:tabLst>
            </a:pPr>
            <a:r>
              <a:rPr lang="en-US" altLang="zh-CN" sz="2000" dirty="0" smtClean="0">
                <a:solidFill>
                  <a:schemeClr val="bg1"/>
                </a:solidFill>
                <a:latin typeface="Comic Sans MS" pitchFamily="66" charset="0"/>
                <a:cs typeface="Comic Sans MS" pitchFamily="18" charset="0"/>
              </a:rPr>
              <a:t>                                                                   </a:t>
            </a:r>
            <a:r>
              <a:rPr lang="en-US" altLang="zh-CN" sz="2000" dirty="0" err="1" smtClean="0">
                <a:solidFill>
                  <a:schemeClr val="bg1"/>
                </a:solidFill>
                <a:latin typeface="Comic Sans MS" pitchFamily="66" charset="0"/>
                <a:cs typeface="Comic Sans MS" pitchFamily="18" charset="0"/>
              </a:rPr>
              <a:t>ie</a:t>
            </a:r>
            <a:r>
              <a:rPr lang="en-US" altLang="zh-CN" sz="2000" dirty="0" smtClean="0">
                <a:solidFill>
                  <a:schemeClr val="bg1"/>
                </a:solidFill>
                <a:latin typeface="Comic Sans MS" pitchFamily="66" charset="0"/>
                <a:cs typeface="Comic Sans MS" pitchFamily="18" charset="0"/>
              </a:rPr>
              <a:t>. along integral curves </a:t>
            </a:r>
          </a:p>
          <a:p>
            <a:pPr>
              <a:lnSpc>
                <a:spcPct val="90000"/>
              </a:lnSpc>
              <a:tabLst>
                <a:tab pos="1637791" algn="l"/>
              </a:tabLst>
            </a:pPr>
            <a:endParaRPr lang="en-US" altLang="zh-CN" sz="2000" dirty="0" smtClean="0">
              <a:solidFill>
                <a:schemeClr val="bg1"/>
              </a:solidFill>
              <a:latin typeface="Comic Sans MS" pitchFamily="66" charset="0"/>
              <a:cs typeface="Comic Sans MS" pitchFamily="18" charset="0"/>
            </a:endParaRPr>
          </a:p>
          <a:p>
            <a:pPr>
              <a:lnSpc>
                <a:spcPct val="90000"/>
              </a:lnSpc>
              <a:tabLst>
                <a:tab pos="1637791" algn="l"/>
              </a:tabLst>
            </a:pPr>
            <a:r>
              <a:rPr lang="en-US" altLang="zh-CN" sz="2000" dirty="0" smtClean="0">
                <a:solidFill>
                  <a:schemeClr val="bg1"/>
                </a:solidFill>
                <a:latin typeface="Comic Sans MS" pitchFamily="66" charset="0"/>
                <a:cs typeface="Comic Sans MS" pitchFamily="18" charset="0"/>
              </a:rPr>
              <a:t>* vortex lines are curves tangent to the vector field </a:t>
            </a:r>
          </a:p>
          <a:p>
            <a:pPr>
              <a:lnSpc>
                <a:spcPts val="3697"/>
              </a:lnSpc>
              <a:tabLst>
                <a:tab pos="1637791" algn="l"/>
              </a:tabLst>
            </a:pPr>
            <a:endParaRPr lang="en-US" altLang="zh-CN" sz="2000" dirty="0" smtClean="0">
              <a:solidFill>
                <a:schemeClr val="bg1"/>
              </a:solidFill>
              <a:latin typeface="Comic Sans MS" pitchFamily="66" charset="0"/>
              <a:cs typeface="Comic Sans MS" pitchFamily="18" charset="0"/>
            </a:endParaRPr>
          </a:p>
          <a:p>
            <a:pPr>
              <a:lnSpc>
                <a:spcPts val="3697"/>
              </a:lnSpc>
              <a:tabLst>
                <a:tab pos="1637791" algn="l"/>
              </a:tabLst>
            </a:pPr>
            <a:r>
              <a:rPr lang="en-US" altLang="zh-CN" sz="2000" dirty="0" smtClean="0">
                <a:solidFill>
                  <a:schemeClr val="bg1"/>
                </a:solidFill>
                <a:latin typeface="Comic Sans MS" pitchFamily="66" charset="0"/>
                <a:cs typeface="Comic Sans MS" pitchFamily="18" charset="0"/>
              </a:rPr>
              <a:t> </a:t>
            </a:r>
          </a:p>
          <a:p>
            <a:pPr>
              <a:lnSpc>
                <a:spcPts val="3697"/>
              </a:lnSpc>
              <a:tabLst>
                <a:tab pos="1637791" algn="l"/>
              </a:tabLst>
            </a:pPr>
            <a:endParaRPr lang="en-US" altLang="zh-CN" sz="2000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697"/>
              </a:lnSpc>
              <a:tabLst>
                <a:tab pos="1637791" algn="l"/>
              </a:tabLst>
            </a:pPr>
            <a:r>
              <a:rPr lang="en-US" altLang="zh-CN" sz="20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 </a:t>
            </a:r>
          </a:p>
          <a:p>
            <a:pPr>
              <a:lnSpc>
                <a:spcPts val="3697"/>
              </a:lnSpc>
              <a:tabLst>
                <a:tab pos="1637791" algn="l"/>
              </a:tabLst>
            </a:pPr>
            <a:endParaRPr lang="en-US" altLang="zh-CN" sz="2000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697"/>
              </a:lnSpc>
              <a:tabLst>
                <a:tab pos="1637791" algn="l"/>
              </a:tabLst>
            </a:pPr>
            <a:endParaRPr lang="en-US" altLang="zh-CN" sz="2000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697"/>
              </a:lnSpc>
              <a:tabLst>
                <a:tab pos="1637791" algn="l"/>
              </a:tabLst>
            </a:pPr>
            <a:endParaRPr lang="en-US" altLang="zh-CN" sz="2000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697"/>
              </a:lnSpc>
              <a:tabLst>
                <a:tab pos="1637791" algn="l"/>
              </a:tabLst>
            </a:pPr>
            <a:endParaRPr lang="en-US" altLang="zh-CN" sz="2000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697"/>
              </a:lnSpc>
              <a:tabLst>
                <a:tab pos="1637791" algn="l"/>
              </a:tabLst>
            </a:pPr>
            <a:endParaRPr lang="en-US" altLang="zh-CN" sz="2000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697"/>
              </a:lnSpc>
              <a:tabLst>
                <a:tab pos="1637791" algn="l"/>
              </a:tabLst>
            </a:pPr>
            <a:r>
              <a:rPr lang="en-US" altLang="zh-CN" sz="20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 </a:t>
            </a:r>
          </a:p>
          <a:p>
            <a:pPr>
              <a:lnSpc>
                <a:spcPts val="3697"/>
              </a:lnSpc>
              <a:tabLst>
                <a:tab pos="1637791" algn="l"/>
              </a:tabLst>
            </a:pPr>
            <a:endParaRPr lang="en-US" altLang="zh-CN" sz="2000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697"/>
              </a:lnSpc>
              <a:tabLst>
                <a:tab pos="1637791" algn="l"/>
              </a:tabLst>
            </a:pPr>
            <a:endParaRPr lang="en-US" altLang="zh-CN" sz="2000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697"/>
              </a:lnSpc>
              <a:tabLst>
                <a:tab pos="1637791" algn="l"/>
              </a:tabLst>
            </a:pPr>
            <a:endParaRPr lang="en-US" altLang="zh-CN" sz="2000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697"/>
              </a:lnSpc>
              <a:tabLst>
                <a:tab pos="1637791" algn="l"/>
              </a:tabLst>
            </a:pPr>
            <a:endParaRPr lang="en-US" altLang="zh-CN" sz="2000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697"/>
              </a:lnSpc>
              <a:tabLst>
                <a:tab pos="1637791" algn="l"/>
              </a:tabLst>
            </a:pPr>
            <a:r>
              <a:rPr lang="en-US" altLang="zh-CN" sz="20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For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barotropic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steady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0" b="1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flow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the Euler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equation,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ignoring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external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forces,</a:t>
            </a:r>
          </a:p>
        </p:txBody>
      </p:sp>
      <p:graphicFrame>
        <p:nvGraphicFramePr>
          <p:cNvPr id="151561" name="Object 9"/>
          <p:cNvGraphicFramePr>
            <a:graphicFrameLocks noChangeAspect="1"/>
          </p:cNvGraphicFramePr>
          <p:nvPr/>
        </p:nvGraphicFramePr>
        <p:xfrm>
          <a:off x="3365500" y="1568450"/>
          <a:ext cx="3592513" cy="903287"/>
        </p:xfrm>
        <a:graphic>
          <a:graphicData uri="http://schemas.openxmlformats.org/presentationml/2006/ole">
            <p:oleObj spid="_x0000_s153605" name="Equation" r:id="rId3" imgW="1054080" imgH="393480" progId="Equation.DSMT4">
              <p:embed/>
            </p:oleObj>
          </a:graphicData>
        </a:graphic>
      </p:graphicFrame>
      <p:graphicFrame>
        <p:nvGraphicFramePr>
          <p:cNvPr id="153606" name="Object 6"/>
          <p:cNvGraphicFramePr>
            <a:graphicFrameLocks noChangeAspect="1"/>
          </p:cNvGraphicFramePr>
          <p:nvPr/>
        </p:nvGraphicFramePr>
        <p:xfrm>
          <a:off x="3365500" y="3244850"/>
          <a:ext cx="3116263" cy="554037"/>
        </p:xfrm>
        <a:graphic>
          <a:graphicData uri="http://schemas.openxmlformats.org/presentationml/2006/ole">
            <p:oleObj spid="_x0000_s153606" name="Equation" r:id="rId4" imgW="914400" imgH="241200" progId="Equation.DSMT4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>
          <a:xfrm>
            <a:off x="3060700" y="3092450"/>
            <a:ext cx="3657600" cy="9144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3607" name="Object 7"/>
          <p:cNvGraphicFramePr>
            <a:graphicFrameLocks noChangeAspect="1"/>
          </p:cNvGraphicFramePr>
          <p:nvPr/>
        </p:nvGraphicFramePr>
        <p:xfrm>
          <a:off x="469900" y="4311650"/>
          <a:ext cx="357187" cy="336254"/>
        </p:xfrm>
        <a:graphic>
          <a:graphicData uri="http://schemas.openxmlformats.org/presentationml/2006/ole">
            <p:oleObj spid="_x0000_s153607" name="Equation" r:id="rId5" imgW="126720" imgH="177480" progId="Equation.DSMT4">
              <p:embed/>
            </p:oleObj>
          </a:graphicData>
        </a:graphic>
      </p:graphicFrame>
      <p:graphicFrame>
        <p:nvGraphicFramePr>
          <p:cNvPr id="153608" name="Object 8"/>
          <p:cNvGraphicFramePr>
            <a:graphicFrameLocks noChangeAspect="1"/>
          </p:cNvGraphicFramePr>
          <p:nvPr/>
        </p:nvGraphicFramePr>
        <p:xfrm>
          <a:off x="1231900" y="4311650"/>
          <a:ext cx="442912" cy="348100"/>
        </p:xfrm>
        <a:graphic>
          <a:graphicData uri="http://schemas.openxmlformats.org/presentationml/2006/ole">
            <p:oleObj spid="_x0000_s153608" name="Equation" r:id="rId6" imgW="152280" imgH="177480" progId="Equation.DSMT4">
              <p:embed/>
            </p:oleObj>
          </a:graphicData>
        </a:graphic>
      </p:graphicFrame>
      <p:graphicFrame>
        <p:nvGraphicFramePr>
          <p:cNvPr id="153609" name="Object 9"/>
          <p:cNvGraphicFramePr>
            <a:graphicFrameLocks noChangeAspect="1"/>
          </p:cNvGraphicFramePr>
          <p:nvPr/>
        </p:nvGraphicFramePr>
        <p:xfrm>
          <a:off x="1308100" y="4692650"/>
          <a:ext cx="2597150" cy="554038"/>
        </p:xfrm>
        <a:graphic>
          <a:graphicData uri="http://schemas.openxmlformats.org/presentationml/2006/ole">
            <p:oleObj spid="_x0000_s153609" name="Equation" r:id="rId7" imgW="761760" imgH="241200" progId="Equation.DSMT4">
              <p:embed/>
            </p:oleObj>
          </a:graphicData>
        </a:graphic>
      </p:graphicFrame>
      <p:graphicFrame>
        <p:nvGraphicFramePr>
          <p:cNvPr id="153610" name="Object 10"/>
          <p:cNvGraphicFramePr>
            <a:graphicFrameLocks noChangeAspect="1"/>
          </p:cNvGraphicFramePr>
          <p:nvPr/>
        </p:nvGraphicFramePr>
        <p:xfrm>
          <a:off x="1308100" y="5835650"/>
          <a:ext cx="2684462" cy="554038"/>
        </p:xfrm>
        <a:graphic>
          <a:graphicData uri="http://schemas.openxmlformats.org/presentationml/2006/ole">
            <p:oleObj spid="_x0000_s153610" name="Equation" r:id="rId8" imgW="787320" imgH="241200" progId="Equation.DSMT4">
              <p:embed/>
            </p:oleObj>
          </a:graphicData>
        </a:graphic>
      </p:graphicFrame>
      <p:graphicFrame>
        <p:nvGraphicFramePr>
          <p:cNvPr id="153611" name="Object 11"/>
          <p:cNvGraphicFramePr>
            <a:graphicFrameLocks noChangeAspect="1"/>
          </p:cNvGraphicFramePr>
          <p:nvPr/>
        </p:nvGraphicFramePr>
        <p:xfrm>
          <a:off x="8470900" y="6216650"/>
          <a:ext cx="996950" cy="398463"/>
        </p:xfrm>
        <a:graphic>
          <a:graphicData uri="http://schemas.openxmlformats.org/presentationml/2006/ole">
            <p:oleObj spid="_x0000_s153611" name="Equation" r:id="rId9" imgW="342720" imgH="203040" progId="Equation.DSMT4">
              <p:embed/>
            </p:oleObj>
          </a:graphicData>
        </a:graphic>
      </p:graphicFrame>
      <p:graphicFrame>
        <p:nvGraphicFramePr>
          <p:cNvPr id="153612" name="Object 12"/>
          <p:cNvGraphicFramePr>
            <a:graphicFrameLocks noChangeAspect="1"/>
          </p:cNvGraphicFramePr>
          <p:nvPr/>
        </p:nvGraphicFramePr>
        <p:xfrm>
          <a:off x="6718300" y="6750050"/>
          <a:ext cx="996950" cy="398463"/>
        </p:xfrm>
        <a:graphic>
          <a:graphicData uri="http://schemas.openxmlformats.org/presentationml/2006/ole">
            <p:oleObj spid="_x0000_s153612" name="Equation" r:id="rId10" imgW="34272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416050"/>
            <a:ext cx="10083800" cy="61404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00" y="2482850"/>
            <a:ext cx="3632200" cy="38100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2374900"/>
            <a:ext cx="3530600" cy="429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9486900" y="6883401"/>
            <a:ext cx="89768" cy="238513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546100" y="349250"/>
            <a:ext cx="8763618" cy="687354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zh-CN" sz="36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  </a:t>
            </a:r>
            <a:r>
              <a:rPr lang="en-US" altLang="zh-CN" sz="50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Mathematical</a:t>
            </a:r>
            <a:r>
              <a:rPr lang="en-US" altLang="zh-CN" sz="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50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preliminaries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066804" y="6413500"/>
            <a:ext cx="1678345" cy="430873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2997"/>
              </a:lnSpc>
            </a:pPr>
            <a:r>
              <a:rPr lang="en-US" altLang="zh-CN" sz="2200" b="1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Gauss's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0" b="1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Law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6235700" y="6527803"/>
            <a:ext cx="2366032" cy="430873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2997"/>
              </a:lnSpc>
            </a:pPr>
            <a:r>
              <a:rPr lang="en-US" altLang="zh-CN" sz="2200" b="1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Stoke's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0" b="1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Theorem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2300" y="5378450"/>
            <a:ext cx="2895600" cy="76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003300" y="5683250"/>
          <a:ext cx="2782957" cy="609600"/>
        </p:xfrm>
        <a:graphic>
          <a:graphicData uri="http://schemas.openxmlformats.org/presentationml/2006/ole">
            <p:oleObj spid="_x0000_s2050" name="Equation" r:id="rId5" imgW="1333440" imgH="291960" progId="Equation.DSMT4">
              <p:embed/>
            </p:oleObj>
          </a:graphicData>
        </a:graphic>
      </p:graphicFrame>
      <p:sp>
        <p:nvSpPr>
          <p:cNvPr id="16" name="Rectangle 15"/>
          <p:cNvSpPr/>
          <p:nvPr/>
        </p:nvSpPr>
        <p:spPr>
          <a:xfrm>
            <a:off x="5880100" y="5759450"/>
            <a:ext cx="32004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6261100" y="5835650"/>
          <a:ext cx="2914650" cy="609600"/>
        </p:xfrm>
        <a:graphic>
          <a:graphicData uri="http://schemas.openxmlformats.org/presentationml/2006/ole">
            <p:oleObj spid="_x0000_s2051" name="Equation" r:id="rId6" imgW="1396800" imgH="2919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"/>
          <p:cNvSpPr/>
          <p:nvPr/>
        </p:nvSpPr>
        <p:spPr>
          <a:xfrm>
            <a:off x="317501" y="2482850"/>
            <a:ext cx="6400800" cy="5073650"/>
          </a:xfrm>
          <a:custGeom>
            <a:avLst/>
            <a:gdLst>
              <a:gd name="connsiteX0" fmla="*/ 4806060 w 9612121"/>
              <a:gd name="connsiteY0" fmla="*/ 1469770 h 1505712"/>
              <a:gd name="connsiteX1" fmla="*/ 35940 w 9612121"/>
              <a:gd name="connsiteY1" fmla="*/ 1469770 h 1505712"/>
              <a:gd name="connsiteX2" fmla="*/ 35940 w 9612121"/>
              <a:gd name="connsiteY2" fmla="*/ 35940 h 1505712"/>
              <a:gd name="connsiteX3" fmla="*/ 9576181 w 9612121"/>
              <a:gd name="connsiteY3" fmla="*/ 35940 h 1505712"/>
              <a:gd name="connsiteX4" fmla="*/ 9576181 w 9612121"/>
              <a:gd name="connsiteY4" fmla="*/ 1469770 h 1505712"/>
              <a:gd name="connsiteX5" fmla="*/ 4806060 w 9612121"/>
              <a:gd name="connsiteY5" fmla="*/ 1469770 h 15057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9612121" h="1505712">
                <a:moveTo>
                  <a:pt x="4806060" y="1469770"/>
                </a:moveTo>
                <a:lnTo>
                  <a:pt x="35940" y="1469770"/>
                </a:lnTo>
                <a:lnTo>
                  <a:pt x="35940" y="35940"/>
                </a:lnTo>
                <a:lnTo>
                  <a:pt x="9576181" y="35940"/>
                </a:lnTo>
                <a:lnTo>
                  <a:pt x="9576181" y="1469770"/>
                </a:lnTo>
                <a:lnTo>
                  <a:pt x="4806060" y="1469770"/>
                </a:ln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endParaRPr lang="zh-CN" altLang="en-US"/>
          </a:p>
        </p:txBody>
      </p:sp>
      <p:sp>
        <p:nvSpPr>
          <p:cNvPr id="34" name="Rectangle 33"/>
          <p:cNvSpPr/>
          <p:nvPr/>
        </p:nvSpPr>
        <p:spPr>
          <a:xfrm>
            <a:off x="0" y="1263650"/>
            <a:ext cx="10083800" cy="62928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1"/>
          <p:cNvSpPr txBox="1"/>
          <p:nvPr/>
        </p:nvSpPr>
        <p:spPr>
          <a:xfrm>
            <a:off x="850900" y="349250"/>
            <a:ext cx="7638309" cy="642919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5000"/>
              </a:lnSpc>
              <a:tabLst>
                <a:tab pos="850635" algn="l"/>
                <a:tab pos="3440629" algn="l"/>
              </a:tabLst>
            </a:pPr>
            <a:r>
              <a:rPr lang="en-US" altLang="zh-CN" dirty="0" smtClean="0"/>
              <a:t>	</a:t>
            </a:r>
            <a:r>
              <a:rPr lang="en-US" altLang="zh-CN" sz="3600" b="1" dirty="0" smtClean="0">
                <a:solidFill>
                  <a:srgbClr val="FFFFFF"/>
                </a:solidFill>
                <a:latin typeface="Comic Sans MS" pitchFamily="18" charset="0"/>
              </a:rPr>
              <a:t>Lagrangian  vs.  Eulerian View</a:t>
            </a:r>
          </a:p>
        </p:txBody>
      </p:sp>
      <p:sp>
        <p:nvSpPr>
          <p:cNvPr id="4" name="Freeform 3"/>
          <p:cNvSpPr/>
          <p:nvPr/>
        </p:nvSpPr>
        <p:spPr>
          <a:xfrm>
            <a:off x="3" y="0"/>
            <a:ext cx="10079990" cy="7559040"/>
          </a:xfrm>
          <a:custGeom>
            <a:avLst/>
            <a:gdLst>
              <a:gd name="connsiteX0" fmla="*/ 0 w 10079990"/>
              <a:gd name="connsiteY0" fmla="*/ 0 h 7559040"/>
              <a:gd name="connsiteX1" fmla="*/ 10079990 w 10079990"/>
              <a:gd name="connsiteY1" fmla="*/ 0 h 7559040"/>
              <a:gd name="connsiteX2" fmla="*/ 10079990 w 10079990"/>
              <a:gd name="connsiteY2" fmla="*/ 7559040 h 7559040"/>
              <a:gd name="connsiteX3" fmla="*/ 0 w 10079990"/>
              <a:gd name="connsiteY3" fmla="*/ 7559040 h 7559040"/>
              <a:gd name="connsiteX4" fmla="*/ 0 w 10079990"/>
              <a:gd name="connsiteY4" fmla="*/ 0 h 75590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079990" h="7559040">
                <a:moveTo>
                  <a:pt x="0" y="0"/>
                </a:moveTo>
                <a:lnTo>
                  <a:pt x="10079990" y="0"/>
                </a:lnTo>
                <a:lnTo>
                  <a:pt x="10079990" y="7559040"/>
                </a:lnTo>
                <a:lnTo>
                  <a:pt x="0" y="755904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317500" y="1339851"/>
            <a:ext cx="9612121" cy="1219200"/>
          </a:xfrm>
          <a:custGeom>
            <a:avLst/>
            <a:gdLst>
              <a:gd name="connsiteX0" fmla="*/ 4806060 w 9612121"/>
              <a:gd name="connsiteY0" fmla="*/ 1469770 h 1505712"/>
              <a:gd name="connsiteX1" fmla="*/ 35940 w 9612121"/>
              <a:gd name="connsiteY1" fmla="*/ 1469770 h 1505712"/>
              <a:gd name="connsiteX2" fmla="*/ 35940 w 9612121"/>
              <a:gd name="connsiteY2" fmla="*/ 35940 h 1505712"/>
              <a:gd name="connsiteX3" fmla="*/ 9576181 w 9612121"/>
              <a:gd name="connsiteY3" fmla="*/ 35940 h 1505712"/>
              <a:gd name="connsiteX4" fmla="*/ 9576181 w 9612121"/>
              <a:gd name="connsiteY4" fmla="*/ 1469770 h 1505712"/>
              <a:gd name="connsiteX5" fmla="*/ 4806060 w 9612121"/>
              <a:gd name="connsiteY5" fmla="*/ 1469770 h 15057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9612121" h="1505712">
                <a:moveTo>
                  <a:pt x="4806060" y="1469770"/>
                </a:moveTo>
                <a:lnTo>
                  <a:pt x="35940" y="1469770"/>
                </a:lnTo>
                <a:lnTo>
                  <a:pt x="35940" y="35940"/>
                </a:lnTo>
                <a:lnTo>
                  <a:pt x="9576181" y="35940"/>
                </a:lnTo>
                <a:lnTo>
                  <a:pt x="9576181" y="1469770"/>
                </a:lnTo>
                <a:lnTo>
                  <a:pt x="4806060" y="1469770"/>
                </a:ln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endParaRPr lang="zh-CN" altLang="en-US"/>
          </a:p>
        </p:txBody>
      </p:sp>
      <p:sp>
        <p:nvSpPr>
          <p:cNvPr id="32" name="TextBox 1"/>
          <p:cNvSpPr txBox="1"/>
          <p:nvPr/>
        </p:nvSpPr>
        <p:spPr>
          <a:xfrm>
            <a:off x="469900" y="1492250"/>
            <a:ext cx="9470541" cy="8065271"/>
          </a:xfrm>
          <a:prstGeom prst="rect">
            <a:avLst/>
          </a:prstGeom>
          <a:noFill/>
        </p:spPr>
        <p:txBody>
          <a:bodyPr wrap="none" lIns="0" tIns="0" rIns="0" bIns="45706" rtlCol="0">
            <a:spAutoFit/>
          </a:bodyPr>
          <a:lstStyle/>
          <a:p>
            <a:pPr>
              <a:lnSpc>
                <a:spcPts val="3299"/>
              </a:lnSpc>
              <a:tabLst>
                <a:tab pos="9001500" algn="l"/>
              </a:tabLst>
            </a:pPr>
            <a:r>
              <a:rPr lang="en-US" altLang="zh-CN" sz="2000" b="1" dirty="0" smtClean="0">
                <a:solidFill>
                  <a:schemeClr val="bg1"/>
                </a:solidFill>
                <a:latin typeface="Comic Sans MS" pitchFamily="18" charset="0"/>
                <a:cs typeface="Comic Sans MS" pitchFamily="18" charset="0"/>
              </a:rPr>
              <a:t>There is a range of different ways in which we can follow the evolution of </a:t>
            </a:r>
          </a:p>
          <a:p>
            <a:pPr>
              <a:lnSpc>
                <a:spcPts val="3299"/>
              </a:lnSpc>
              <a:tabLst>
                <a:tab pos="9001500" algn="l"/>
              </a:tabLst>
            </a:pPr>
            <a:r>
              <a:rPr lang="en-US" altLang="zh-CN" sz="2000" b="1" dirty="0" smtClean="0">
                <a:solidFill>
                  <a:schemeClr val="bg1"/>
                </a:solidFill>
                <a:latin typeface="Comic Sans MS" pitchFamily="18" charset="0"/>
                <a:cs typeface="Comic Sans MS" pitchFamily="18" charset="0"/>
              </a:rPr>
              <a:t>a fluid. The two most useful and best known ones are:</a:t>
            </a:r>
          </a:p>
          <a:p>
            <a:pPr>
              <a:lnSpc>
                <a:spcPts val="3299"/>
              </a:lnSpc>
              <a:tabLst>
                <a:tab pos="9001500" algn="l"/>
              </a:tabLst>
            </a:pPr>
            <a:endParaRPr lang="en-US" altLang="zh-CN" sz="2400" b="1" dirty="0" smtClean="0">
              <a:solidFill>
                <a:srgbClr val="FF0000"/>
              </a:solidFill>
              <a:latin typeface="Comic Sans MS" pitchFamily="18" charset="0"/>
              <a:cs typeface="Comic Sans MS" pitchFamily="18" charset="0"/>
            </a:endParaRPr>
          </a:p>
          <a:p>
            <a:pPr marL="457200" indent="-457200">
              <a:lnSpc>
                <a:spcPct val="90000"/>
              </a:lnSpc>
              <a:buAutoNum type="arabicParenR"/>
              <a:tabLst>
                <a:tab pos="9001500" algn="l"/>
              </a:tabLst>
            </a:pPr>
            <a:r>
              <a:rPr lang="en-US" altLang="zh-CN" sz="2400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Eulerian view</a:t>
            </a:r>
          </a:p>
          <a:p>
            <a:pPr marL="457200" indent="-457200">
              <a:lnSpc>
                <a:spcPct val="90000"/>
              </a:lnSpc>
              <a:tabLst>
                <a:tab pos="9001500" algn="l"/>
              </a:tabLst>
            </a:pPr>
            <a:r>
              <a:rPr lang="en-US" altLang="zh-CN" sz="2400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   </a:t>
            </a:r>
            <a:r>
              <a:rPr lang="en-US" altLang="zh-CN" sz="1600" dirty="0" smtClean="0">
                <a:solidFill>
                  <a:schemeClr val="bg1"/>
                </a:solidFill>
                <a:latin typeface="Comic Sans MS" pitchFamily="66" charset="0"/>
                <a:cs typeface="Comic Sans MS" pitchFamily="18" charset="0"/>
              </a:rPr>
              <a:t>Consider the system properties Q – density, flow velocity, </a:t>
            </a:r>
          </a:p>
          <a:p>
            <a:pPr marL="457200" indent="-457200">
              <a:lnSpc>
                <a:spcPct val="90000"/>
              </a:lnSpc>
              <a:tabLst>
                <a:tab pos="9001500" algn="l"/>
              </a:tabLst>
            </a:pPr>
            <a:r>
              <a:rPr lang="en-US" altLang="zh-CN" sz="1600" dirty="0" smtClean="0">
                <a:solidFill>
                  <a:schemeClr val="bg1"/>
                </a:solidFill>
                <a:latin typeface="Comic Sans MS" pitchFamily="66" charset="0"/>
                <a:cs typeface="Comic Sans MS" pitchFamily="18" charset="0"/>
              </a:rPr>
              <a:t>        temperature, pressure – at fixed locations. The temporal </a:t>
            </a:r>
          </a:p>
          <a:p>
            <a:pPr marL="457200" indent="-457200">
              <a:lnSpc>
                <a:spcPct val="90000"/>
              </a:lnSpc>
              <a:tabLst>
                <a:tab pos="9001500" algn="l"/>
              </a:tabLst>
            </a:pPr>
            <a:r>
              <a:rPr lang="en-US" altLang="zh-CN" sz="1600" dirty="0" smtClean="0">
                <a:solidFill>
                  <a:schemeClr val="bg1"/>
                </a:solidFill>
                <a:latin typeface="Comic Sans MS" pitchFamily="66" charset="0"/>
                <a:cs typeface="Comic Sans MS" pitchFamily="18" charset="0"/>
              </a:rPr>
              <a:t>        changes of these quantities is therefore followed by </a:t>
            </a:r>
          </a:p>
          <a:p>
            <a:pPr marL="457200" indent="-457200">
              <a:lnSpc>
                <a:spcPct val="90000"/>
              </a:lnSpc>
              <a:tabLst>
                <a:tab pos="9001500" algn="l"/>
              </a:tabLst>
            </a:pPr>
            <a:r>
              <a:rPr lang="en-US" altLang="zh-CN" sz="1600" dirty="0" smtClean="0">
                <a:solidFill>
                  <a:schemeClr val="bg1"/>
                </a:solidFill>
                <a:latin typeface="Comic Sans MS" pitchFamily="66" charset="0"/>
                <a:cs typeface="Comic Sans MS" pitchFamily="18" charset="0"/>
              </a:rPr>
              <a:t>        partial time derivative:</a:t>
            </a:r>
          </a:p>
          <a:p>
            <a:pPr marL="457200" indent="-457200">
              <a:lnSpc>
                <a:spcPct val="90000"/>
              </a:lnSpc>
              <a:tabLst>
                <a:tab pos="9001500" algn="l"/>
              </a:tabLst>
            </a:pPr>
            <a:endParaRPr lang="en-US" altLang="zh-CN" sz="2400" b="1" dirty="0" smtClean="0">
              <a:solidFill>
                <a:srgbClr val="FF0000"/>
              </a:solidFill>
              <a:latin typeface="Comic Sans MS" pitchFamily="18" charset="0"/>
              <a:cs typeface="Comic Sans MS" pitchFamily="18" charset="0"/>
            </a:endParaRPr>
          </a:p>
          <a:p>
            <a:pPr marL="457200" indent="-457200">
              <a:lnSpc>
                <a:spcPct val="90000"/>
              </a:lnSpc>
              <a:tabLst>
                <a:tab pos="9001500" algn="l"/>
              </a:tabLst>
            </a:pPr>
            <a:endParaRPr lang="en-US" altLang="zh-CN" sz="2400" b="1" dirty="0" smtClean="0">
              <a:solidFill>
                <a:srgbClr val="FF0000"/>
              </a:solidFill>
              <a:latin typeface="Comic Sans MS" pitchFamily="18" charset="0"/>
              <a:cs typeface="Comic Sans MS" pitchFamily="18" charset="0"/>
            </a:endParaRPr>
          </a:p>
          <a:p>
            <a:pPr marL="457200" indent="-457200">
              <a:lnSpc>
                <a:spcPct val="90000"/>
              </a:lnSpc>
              <a:tabLst>
                <a:tab pos="9001500" algn="l"/>
              </a:tabLst>
            </a:pPr>
            <a:r>
              <a:rPr lang="en-US" altLang="zh-CN" sz="2400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2) Lagrangian view</a:t>
            </a:r>
          </a:p>
          <a:p>
            <a:pPr marL="457200" indent="-457200">
              <a:lnSpc>
                <a:spcPct val="90000"/>
              </a:lnSpc>
              <a:tabLst>
                <a:tab pos="9001500" algn="l"/>
              </a:tabLst>
            </a:pPr>
            <a:r>
              <a:rPr lang="en-US" altLang="zh-CN" sz="2400" b="1" dirty="0" smtClean="0">
                <a:solidFill>
                  <a:schemeClr val="bg1"/>
                </a:solidFill>
                <a:latin typeface="Comic Sans MS" pitchFamily="18" charset="0"/>
                <a:cs typeface="Comic Sans MS" pitchFamily="18" charset="0"/>
              </a:rPr>
              <a:t>   </a:t>
            </a:r>
            <a:r>
              <a:rPr lang="en-US" altLang="zh-CN" dirty="0" smtClean="0">
                <a:solidFill>
                  <a:schemeClr val="bg1"/>
                </a:solidFill>
                <a:latin typeface="Comic Sans MS" pitchFamily="18" charset="0"/>
                <a:cs typeface="Comic Sans MS" pitchFamily="18" charset="0"/>
              </a:rPr>
              <a:t> </a:t>
            </a:r>
            <a:r>
              <a:rPr lang="en-US" altLang="zh-CN" sz="1600" dirty="0" smtClean="0">
                <a:solidFill>
                  <a:schemeClr val="bg1"/>
                </a:solidFill>
                <a:latin typeface="Comic Sans MS" pitchFamily="66" charset="0"/>
                <a:cs typeface="Comic Sans MS" pitchFamily="18" charset="0"/>
              </a:rPr>
              <a:t>Follow the changing system properties Q as you flow along </a:t>
            </a:r>
          </a:p>
          <a:p>
            <a:pPr marL="457200" indent="-457200">
              <a:lnSpc>
                <a:spcPct val="90000"/>
              </a:lnSpc>
              <a:tabLst>
                <a:tab pos="9001500" algn="l"/>
              </a:tabLst>
            </a:pPr>
            <a:r>
              <a:rPr lang="en-US" altLang="zh-CN" sz="1600" dirty="0" smtClean="0">
                <a:solidFill>
                  <a:schemeClr val="bg1"/>
                </a:solidFill>
                <a:latin typeface="Comic Sans MS" pitchFamily="66" charset="0"/>
                <a:cs typeface="Comic Sans MS" pitchFamily="18" charset="0"/>
              </a:rPr>
              <a:t>        with a fluid element. In a way, this “particle” approach is </a:t>
            </a:r>
          </a:p>
          <a:p>
            <a:pPr marL="457200" indent="-457200">
              <a:lnSpc>
                <a:spcPct val="90000"/>
              </a:lnSpc>
              <a:tabLst>
                <a:tab pos="9001500" algn="l"/>
              </a:tabLst>
            </a:pPr>
            <a:r>
              <a:rPr lang="en-US" altLang="zh-CN" sz="1600" dirty="0" smtClean="0">
                <a:solidFill>
                  <a:schemeClr val="bg1"/>
                </a:solidFill>
                <a:latin typeface="Comic Sans MS" pitchFamily="66" charset="0"/>
                <a:cs typeface="Comic Sans MS" pitchFamily="18" charset="0"/>
              </a:rPr>
              <a:t>        in the spirit of Newtonian dynamics, where you follow the </a:t>
            </a:r>
          </a:p>
          <a:p>
            <a:pPr marL="457200" indent="-457200">
              <a:lnSpc>
                <a:spcPct val="90000"/>
              </a:lnSpc>
              <a:tabLst>
                <a:tab pos="9001500" algn="l"/>
              </a:tabLst>
            </a:pPr>
            <a:r>
              <a:rPr lang="en-US" altLang="zh-CN" sz="1600" dirty="0" smtClean="0">
                <a:solidFill>
                  <a:schemeClr val="bg1"/>
                </a:solidFill>
                <a:latin typeface="Comic Sans MS" pitchFamily="66" charset="0"/>
                <a:cs typeface="Comic Sans MS" pitchFamily="18" charset="0"/>
              </a:rPr>
              <a:t>        body under the action of external force(s).</a:t>
            </a:r>
          </a:p>
          <a:p>
            <a:pPr marL="457200" indent="-457200">
              <a:lnSpc>
                <a:spcPct val="90000"/>
              </a:lnSpc>
              <a:tabLst>
                <a:tab pos="9001500" algn="l"/>
              </a:tabLst>
            </a:pPr>
            <a:endParaRPr lang="en-US" altLang="zh-CN" sz="1600" dirty="0" smtClean="0">
              <a:solidFill>
                <a:schemeClr val="bg1"/>
              </a:solidFill>
              <a:latin typeface="Comic Sans MS" pitchFamily="66" charset="0"/>
              <a:cs typeface="Comic Sans MS" pitchFamily="18" charset="0"/>
            </a:endParaRPr>
          </a:p>
          <a:p>
            <a:pPr marL="457200" indent="-457200">
              <a:lnSpc>
                <a:spcPct val="90000"/>
              </a:lnSpc>
              <a:tabLst>
                <a:tab pos="9001500" algn="l"/>
              </a:tabLst>
            </a:pPr>
            <a:r>
              <a:rPr lang="en-US" altLang="zh-CN" sz="1600" dirty="0" smtClean="0">
                <a:solidFill>
                  <a:schemeClr val="bg1"/>
                </a:solidFill>
                <a:latin typeface="Comic Sans MS" pitchFamily="66" charset="0"/>
                <a:cs typeface="Comic Sans MS" pitchFamily="18" charset="0"/>
              </a:rPr>
              <a:t>       The temporal change of the quantities is followed by means </a:t>
            </a:r>
          </a:p>
          <a:p>
            <a:pPr marL="457200" indent="-457200">
              <a:lnSpc>
                <a:spcPct val="90000"/>
              </a:lnSpc>
              <a:tabLst>
                <a:tab pos="9001500" algn="l"/>
              </a:tabLst>
            </a:pPr>
            <a:r>
              <a:rPr lang="en-US" altLang="zh-CN" sz="1600" dirty="0" smtClean="0">
                <a:solidFill>
                  <a:schemeClr val="bg1"/>
                </a:solidFill>
                <a:latin typeface="Comic Sans MS" pitchFamily="66" charset="0"/>
                <a:cs typeface="Comic Sans MS" pitchFamily="18" charset="0"/>
              </a:rPr>
              <a:t>        of the “convective” or “Lagrangian” derivative </a:t>
            </a:r>
          </a:p>
          <a:p>
            <a:pPr marL="457200" indent="-457200">
              <a:lnSpc>
                <a:spcPts val="3299"/>
              </a:lnSpc>
              <a:tabLst>
                <a:tab pos="9001500" algn="l"/>
              </a:tabLst>
            </a:pPr>
            <a:endParaRPr lang="en-US" altLang="zh-CN" dirty="0" smtClean="0">
              <a:solidFill>
                <a:schemeClr val="bg1"/>
              </a:solidFill>
              <a:latin typeface="Comic Sans MS" pitchFamily="18" charset="0"/>
              <a:cs typeface="Comic Sans MS" pitchFamily="18" charset="0"/>
            </a:endParaRPr>
          </a:p>
          <a:p>
            <a:pPr marL="457200" indent="-457200">
              <a:lnSpc>
                <a:spcPts val="3299"/>
              </a:lnSpc>
              <a:buAutoNum type="arabicParenR"/>
              <a:tabLst>
                <a:tab pos="9001500" algn="l"/>
              </a:tabLst>
            </a:pPr>
            <a:endParaRPr lang="en-US" altLang="zh-CN" sz="2400" b="1" dirty="0" smtClean="0">
              <a:solidFill>
                <a:srgbClr val="FF00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299"/>
              </a:lnSpc>
              <a:tabLst>
                <a:tab pos="9001500" algn="l"/>
              </a:tabLst>
            </a:pPr>
            <a:r>
              <a:rPr lang="en-US" altLang="zh-CN" sz="2400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 </a:t>
            </a:r>
          </a:p>
          <a:p>
            <a:pPr>
              <a:lnSpc>
                <a:spcPts val="3299"/>
              </a:lnSpc>
              <a:tabLst>
                <a:tab pos="9001500" algn="l"/>
              </a:tabLst>
            </a:pPr>
            <a:endParaRPr lang="en-US" altLang="zh-CN" sz="2400" b="1" dirty="0" smtClean="0">
              <a:solidFill>
                <a:srgbClr val="FF00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299"/>
              </a:lnSpc>
              <a:tabLst>
                <a:tab pos="9001500" algn="l"/>
              </a:tabLst>
            </a:pPr>
            <a:endParaRPr lang="en-US" altLang="zh-CN" sz="2400" b="1" dirty="0" smtClean="0">
              <a:solidFill>
                <a:srgbClr val="FF00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299"/>
              </a:lnSpc>
              <a:tabLst>
                <a:tab pos="9001500" algn="l"/>
              </a:tabLst>
            </a:pP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pic>
        <p:nvPicPr>
          <p:cNvPr id="33" name="Picture 32" descr="fluids-figure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054043" y="3909107"/>
            <a:ext cx="4716132" cy="2168419"/>
          </a:xfrm>
          <a:prstGeom prst="rect">
            <a:avLst/>
          </a:prstGeom>
        </p:spPr>
      </p:pic>
      <p:graphicFrame>
        <p:nvGraphicFramePr>
          <p:cNvPr id="84999" name="Object 7"/>
          <p:cNvGraphicFramePr>
            <a:graphicFrameLocks noChangeAspect="1"/>
          </p:cNvGraphicFramePr>
          <p:nvPr/>
        </p:nvGraphicFramePr>
        <p:xfrm>
          <a:off x="3567113" y="4006850"/>
          <a:ext cx="433387" cy="671513"/>
        </p:xfrm>
        <a:graphic>
          <a:graphicData uri="http://schemas.openxmlformats.org/presentationml/2006/ole">
            <p:oleObj spid="_x0000_s84999" name="Equation" r:id="rId4" imgW="253800" imgH="393480" progId="Equation.DSMT4">
              <p:embed/>
            </p:oleObj>
          </a:graphicData>
        </a:graphic>
      </p:graphicFrame>
      <p:graphicFrame>
        <p:nvGraphicFramePr>
          <p:cNvPr id="85000" name="Object 8"/>
          <p:cNvGraphicFramePr>
            <a:graphicFrameLocks noChangeAspect="1"/>
          </p:cNvGraphicFramePr>
          <p:nvPr/>
        </p:nvGraphicFramePr>
        <p:xfrm>
          <a:off x="3551238" y="6750050"/>
          <a:ext cx="519112" cy="671513"/>
        </p:xfrm>
        <a:graphic>
          <a:graphicData uri="http://schemas.openxmlformats.org/presentationml/2006/ole">
            <p:oleObj spid="_x0000_s85000" name="Equation" r:id="rId5" imgW="304560" imgH="393480" progId="Equation.DSMT4">
              <p:embed/>
            </p:oleObj>
          </a:graphicData>
        </a:graphic>
      </p:graphicFrame>
      <p:sp>
        <p:nvSpPr>
          <p:cNvPr id="36" name="Freeform 3"/>
          <p:cNvSpPr/>
          <p:nvPr/>
        </p:nvSpPr>
        <p:spPr>
          <a:xfrm>
            <a:off x="6794500" y="2482850"/>
            <a:ext cx="3124200" cy="5073650"/>
          </a:xfrm>
          <a:custGeom>
            <a:avLst/>
            <a:gdLst>
              <a:gd name="connsiteX0" fmla="*/ 4806060 w 9612121"/>
              <a:gd name="connsiteY0" fmla="*/ 1469770 h 1505712"/>
              <a:gd name="connsiteX1" fmla="*/ 35940 w 9612121"/>
              <a:gd name="connsiteY1" fmla="*/ 1469770 h 1505712"/>
              <a:gd name="connsiteX2" fmla="*/ 35940 w 9612121"/>
              <a:gd name="connsiteY2" fmla="*/ 35940 h 1505712"/>
              <a:gd name="connsiteX3" fmla="*/ 9576181 w 9612121"/>
              <a:gd name="connsiteY3" fmla="*/ 35940 h 1505712"/>
              <a:gd name="connsiteX4" fmla="*/ 9576181 w 9612121"/>
              <a:gd name="connsiteY4" fmla="*/ 1469770 h 1505712"/>
              <a:gd name="connsiteX5" fmla="*/ 4806060 w 9612121"/>
              <a:gd name="connsiteY5" fmla="*/ 1469770 h 15057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9612121" h="1505712">
                <a:moveTo>
                  <a:pt x="4806060" y="1469770"/>
                </a:moveTo>
                <a:lnTo>
                  <a:pt x="35940" y="1469770"/>
                </a:lnTo>
                <a:lnTo>
                  <a:pt x="35940" y="35940"/>
                </a:lnTo>
                <a:lnTo>
                  <a:pt x="9576181" y="35940"/>
                </a:lnTo>
                <a:lnTo>
                  <a:pt x="9576181" y="1469770"/>
                </a:lnTo>
                <a:lnTo>
                  <a:pt x="4806060" y="1469770"/>
                </a:ln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endParaRPr lang="zh-CN" altLang="en-US"/>
          </a:p>
        </p:txBody>
      </p:sp>
      <p:sp>
        <p:nvSpPr>
          <p:cNvPr id="38" name="Rectangle 37"/>
          <p:cNvSpPr/>
          <p:nvPr/>
        </p:nvSpPr>
        <p:spPr>
          <a:xfrm>
            <a:off x="9309100" y="5073650"/>
            <a:ext cx="3048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9385300" y="2635250"/>
            <a:ext cx="3048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10520</TotalTime>
  <Words>5054</Words>
  <Application>Microsoft Office PowerPoint</Application>
  <PresentationFormat>Custom</PresentationFormat>
  <Paragraphs>2431</Paragraphs>
  <Slides>75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7" baseType="lpstr">
      <vt:lpstr>Flow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weygaert</cp:lastModifiedBy>
  <cp:revision>75</cp:revision>
  <dcterms:created xsi:type="dcterms:W3CDTF">2006-08-16T00:00:00Z</dcterms:created>
  <dcterms:modified xsi:type="dcterms:W3CDTF">2011-05-20T09:21:32Z</dcterms:modified>
</cp:coreProperties>
</file>