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kv" ContentType="video/unknown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0"/>
  </p:notesMasterIdLst>
  <p:sldIdLst>
    <p:sldId id="256" r:id="rId2"/>
    <p:sldId id="359" r:id="rId3"/>
    <p:sldId id="300" r:id="rId4"/>
    <p:sldId id="364" r:id="rId5"/>
    <p:sldId id="267" r:id="rId6"/>
    <p:sldId id="363" r:id="rId7"/>
    <p:sldId id="374" r:id="rId8"/>
    <p:sldId id="281" r:id="rId9"/>
    <p:sldId id="365" r:id="rId10"/>
    <p:sldId id="371" r:id="rId11"/>
    <p:sldId id="372" r:id="rId12"/>
    <p:sldId id="366" r:id="rId13"/>
    <p:sldId id="369" r:id="rId14"/>
    <p:sldId id="367" r:id="rId15"/>
    <p:sldId id="373" r:id="rId16"/>
    <p:sldId id="370" r:id="rId17"/>
    <p:sldId id="375" r:id="rId18"/>
    <p:sldId id="29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F224"/>
    <a:srgbClr val="D87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1" autoAdjust="0"/>
    <p:restoredTop sz="87950" autoAdjust="0"/>
  </p:normalViewPr>
  <p:slideViewPr>
    <p:cSldViewPr snapToGrid="0">
      <p:cViewPr varScale="1">
        <p:scale>
          <a:sx n="109" d="100"/>
          <a:sy n="109" d="100"/>
        </p:scale>
        <p:origin x="132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D7CFC-3C9C-4AB3-A8C2-48F740B6B943}" type="datetimeFigureOut">
              <a:rPr lang="en-US" smtClean="0"/>
              <a:t>9/12/2018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08C10-8DFF-4385-8667-62C9242B1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4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1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9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66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25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50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9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92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0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34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8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7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67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9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60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70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08C10-8DFF-4385-8667-62C9242B18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5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73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87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11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16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26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643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44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3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5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3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7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20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3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6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8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4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851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video" Target="../media/media3.mp4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4.mkv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microsoft.com/office/2007/relationships/media" Target="../media/media5.mkv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3793C9-295B-47A4-BCE4-293C0224A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2"/>
          <a:stretch/>
        </p:blipFill>
        <p:spPr>
          <a:xfrm>
            <a:off x="2171409" y="0"/>
            <a:ext cx="7827393" cy="6858000"/>
          </a:xfrm>
          <a:prstGeom prst="rect">
            <a:avLst/>
          </a:prstGeom>
        </p:spPr>
      </p:pic>
      <p:sp>
        <p:nvSpPr>
          <p:cNvPr id="8" name="Rectangle 97"/>
          <p:cNvSpPr/>
          <p:nvPr/>
        </p:nvSpPr>
        <p:spPr>
          <a:xfrm>
            <a:off x="2217983" y="741458"/>
            <a:ext cx="7827394" cy="188506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SlicerAstro</a:t>
            </a:r>
            <a:r>
              <a:rPr lang="en-US" sz="4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versatile tool for linked 2D/3D visualization.</a:t>
            </a:r>
            <a:endParaRPr lang="en-US" sz="21500" b="1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-ER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591" y="4780217"/>
            <a:ext cx="2171409" cy="2077783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56661"/>
            <a:ext cx="2171405" cy="901339"/>
          </a:xfrm>
          <a:prstGeom prst="rect">
            <a:avLst/>
          </a:prstGeom>
        </p:spPr>
      </p:pic>
      <p:sp>
        <p:nvSpPr>
          <p:cNvPr id="9" name="CustomShape 11">
            <a:extLst>
              <a:ext uri="{FF2B5EF4-FFF2-40B4-BE49-F238E27FC236}">
                <a16:creationId xmlns:a16="http://schemas.microsoft.com/office/drawing/2014/main" id="{1387204D-C17C-4863-BA61-0225AEB3F194}"/>
              </a:ext>
            </a:extLst>
          </p:cNvPr>
          <p:cNvSpPr/>
          <p:nvPr/>
        </p:nvSpPr>
        <p:spPr>
          <a:xfrm>
            <a:off x="2124831" y="4132323"/>
            <a:ext cx="7827393" cy="1450507"/>
          </a:xfrm>
          <a:prstGeom prst="rect">
            <a:avLst/>
          </a:prstGeom>
          <a:solidFill>
            <a:srgbClr val="0070C0">
              <a:alpha val="40000"/>
            </a:srgbClr>
          </a:solidFill>
          <a:effectLst>
            <a:softEdge rad="50800"/>
          </a:effectLst>
        </p:spPr>
        <p:txBody>
          <a:bodyPr lIns="26402" tIns="13729" rIns="26402" bIns="13729"/>
          <a:lstStyle/>
          <a:p>
            <a:pPr algn="ctr"/>
            <a:r>
              <a:rPr lang="de-DE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Davide Punzo*, </a:t>
            </a:r>
          </a:p>
          <a:p>
            <a:pPr algn="ctr"/>
            <a:r>
              <a:rPr lang="de-DE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Thijs van der Hulst, </a:t>
            </a:r>
          </a:p>
          <a:p>
            <a:pPr algn="ctr"/>
            <a:r>
              <a:rPr lang="it-IT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Jean-Christophe Fillion-Robin.</a:t>
            </a:r>
            <a:r>
              <a:rPr lang="en-GB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endParaRPr lang="en-GB" sz="1200" b="1" dirty="0">
              <a:solidFill>
                <a:schemeClr val="tx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punzodavide@hotmail.it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97">
            <a:extLst>
              <a:ext uri="{FF2B5EF4-FFF2-40B4-BE49-F238E27FC236}">
                <a16:creationId xmlns:a16="http://schemas.microsoft.com/office/drawing/2014/main" id="{F57A854F-8EE9-45BD-8125-D04D5C982F32}"/>
              </a:ext>
            </a:extLst>
          </p:cNvPr>
          <p:cNvSpPr/>
          <p:nvPr/>
        </p:nvSpPr>
        <p:spPr>
          <a:xfrm>
            <a:off x="2171405" y="6563584"/>
            <a:ext cx="2365190" cy="3044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T. </a:t>
            </a:r>
            <a:r>
              <a:rPr lang="en-US" sz="14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Oosterloo</a:t>
            </a:r>
            <a:endParaRPr lang="en-US" sz="1400" b="1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SlicerAstroIcon1.png">
            <a:extLst>
              <a:ext uri="{FF2B5EF4-FFF2-40B4-BE49-F238E27FC236}">
                <a16:creationId xmlns:a16="http://schemas.microsoft.com/office/drawing/2014/main" id="{18CCD625-0193-431E-9F6F-6946FCC0E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802" y="0"/>
            <a:ext cx="2169173" cy="21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5BEC98-E7C1-41B4-97EF-C717CD7C3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95" y="-8210"/>
            <a:ext cx="2167192" cy="2171118"/>
          </a:xfrm>
          <a:prstGeom prst="rect">
            <a:avLst/>
          </a:prstGeom>
          <a:solidFill>
            <a:schemeClr val="lt1"/>
          </a:solidFill>
        </p:spPr>
      </p:pic>
    </p:spTree>
    <p:extLst>
      <p:ext uri="{BB962C8B-B14F-4D97-AF65-F5344CB8AC3E}">
        <p14:creationId xmlns:p14="http://schemas.microsoft.com/office/powerpoint/2010/main" val="7325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raw.githubusercontent.com/Punzo/SlicerAstroWikiImages/master/Mask3.png">
            <a:extLst>
              <a:ext uri="{FF2B5EF4-FFF2-40B4-BE49-F238E27FC236}">
                <a16:creationId xmlns:a16="http://schemas.microsoft.com/office/drawing/2014/main" id="{E243EA32-6B97-4F1A-8513-71A8A5FAA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40" y="664988"/>
            <a:ext cx="10488398" cy="58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aw.githubusercontent.com/Punzo/SlicerAstroWikiImages/master/Mask4.png">
            <a:extLst>
              <a:ext uri="{FF2B5EF4-FFF2-40B4-BE49-F238E27FC236}">
                <a16:creationId xmlns:a16="http://schemas.microsoft.com/office/drawing/2014/main" id="{C1841170-67C1-4E06-947D-29FDC5F2A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0" t="6958"/>
          <a:stretch/>
        </p:blipFill>
        <p:spPr bwMode="auto">
          <a:xfrm>
            <a:off x="5284177" y="1045358"/>
            <a:ext cx="6807353" cy="54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interactive masking</a:t>
            </a:r>
          </a:p>
        </p:txBody>
      </p:sp>
      <p:sp>
        <p:nvSpPr>
          <p:cNvPr id="8" name="Rectangle 97">
            <a:extLst>
              <a:ext uri="{FF2B5EF4-FFF2-40B4-BE49-F238E27FC236}">
                <a16:creationId xmlns:a16="http://schemas.microsoft.com/office/drawing/2014/main" id="{17DC20F2-C79B-475B-88C7-D4F5D63D2CDA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106DE5-53F7-49F3-AD8F-045170165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10" name="Picture 4" descr="SlicerAstroIcon1.png">
            <a:extLst>
              <a:ext uri="{FF2B5EF4-FFF2-40B4-BE49-F238E27FC236}">
                <a16:creationId xmlns:a16="http://schemas.microsoft.com/office/drawing/2014/main" id="{EFAF5843-1EB6-42E7-A70E-EA539A370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aw.githubusercontent.com/Punzo/SlicerAstroWikiImages/master/StatisticsROI.png">
            <a:extLst>
              <a:ext uri="{FF2B5EF4-FFF2-40B4-BE49-F238E27FC236}">
                <a16:creationId xmlns:a16="http://schemas.microsoft.com/office/drawing/2014/main" id="{5793A65A-E8CE-41A5-9D18-D0D54579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40" y="664987"/>
            <a:ext cx="10503875" cy="583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statistics</a:t>
            </a:r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EFC1E2B0-5CBF-4EB6-9678-5F4AF244645D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862E4D-33AE-4A48-B416-3F9888EEF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8" name="Picture 4" descr="SlicerAstroIcon1.png">
            <a:extLst>
              <a:ext uri="{FF2B5EF4-FFF2-40B4-BE49-F238E27FC236}">
                <a16:creationId xmlns:a16="http://schemas.microsoft.com/office/drawing/2014/main" id="{EC6A7D25-DD5D-4899-B69C-BE3707C1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5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reate a galaxy Profile and MomentMaps">
            <a:hlinkClick r:id="" action="ppaction://media"/>
            <a:extLst>
              <a:ext uri="{FF2B5EF4-FFF2-40B4-BE49-F238E27FC236}">
                <a16:creationId xmlns:a16="http://schemas.microsoft.com/office/drawing/2014/main" id="{91FC34AC-9332-4FFB-AE09-ED2F090AF0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9" end="39689.0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5900" y="664984"/>
            <a:ext cx="10519900" cy="6001083"/>
          </a:xfrm>
          <a:prstGeom prst="rect">
            <a:avLst/>
          </a:prstGeom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profiles</a:t>
            </a:r>
          </a:p>
        </p:txBody>
      </p:sp>
      <p:sp>
        <p:nvSpPr>
          <p:cNvPr id="8" name="Rectangle 97">
            <a:extLst>
              <a:ext uri="{FF2B5EF4-FFF2-40B4-BE49-F238E27FC236}">
                <a16:creationId xmlns:a16="http://schemas.microsoft.com/office/drawing/2014/main" id="{AB2F4671-C267-4CBC-8907-7039CCFD0C97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188A39-553C-4980-B966-3A90DCF64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7" name="Picture 4" descr="SlicerAstroIcon1.png">
            <a:extLst>
              <a:ext uri="{FF2B5EF4-FFF2-40B4-BE49-F238E27FC236}">
                <a16:creationId xmlns:a16="http://schemas.microsoft.com/office/drawing/2014/main" id="{A56664FD-B9BB-4FC2-B8F6-F2DD8560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3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mentMaps.png">
            <a:extLst>
              <a:ext uri="{FF2B5EF4-FFF2-40B4-BE49-F238E27FC236}">
                <a16:creationId xmlns:a16="http://schemas.microsoft.com/office/drawing/2014/main" id="{FBDC0A14-38D6-4F34-A5C5-24ECCF5B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40" y="664988"/>
            <a:ext cx="10500359" cy="58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moment maps</a:t>
            </a:r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C7B19A1C-74AB-483A-B0C2-9003CF0C032C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BC6A6-99CB-4447-AB5B-5B666573B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8" name="Picture 4" descr="SlicerAstroIcon1.png">
            <a:extLst>
              <a:ext uri="{FF2B5EF4-FFF2-40B4-BE49-F238E27FC236}">
                <a16:creationId xmlns:a16="http://schemas.microsoft.com/office/drawing/2014/main" id="{11A2C9E4-113D-42BF-B0F4-7F4417B0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8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VSlice">
            <a:hlinkClick r:id="" action="ppaction://media"/>
            <a:extLst>
              <a:ext uri="{FF2B5EF4-FFF2-40B4-BE49-F238E27FC236}">
                <a16:creationId xmlns:a16="http://schemas.microsoft.com/office/drawing/2014/main" id="{C3C1AE08-E38C-49BA-899C-7DE8FE8F10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9" end="13058.9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336" y="664985"/>
            <a:ext cx="10512671" cy="5996958"/>
          </a:xfrm>
          <a:prstGeom prst="rect">
            <a:avLst/>
          </a:prstGeom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P-V slice</a:t>
            </a:r>
          </a:p>
        </p:txBody>
      </p:sp>
      <p:pic>
        <p:nvPicPr>
          <p:cNvPr id="26" name="Picture 4" descr="SlicerAstroIcon1.png">
            <a:extLst>
              <a:ext uri="{FF2B5EF4-FFF2-40B4-BE49-F238E27FC236}">
                <a16:creationId xmlns:a16="http://schemas.microsoft.com/office/drawing/2014/main" id="{960C9CEB-9FDB-422E-B321-CE2DF457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549" y="66544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7">
            <a:extLst>
              <a:ext uri="{FF2B5EF4-FFF2-40B4-BE49-F238E27FC236}">
                <a16:creationId xmlns:a16="http://schemas.microsoft.com/office/drawing/2014/main" id="{76771EBA-F767-4190-80C4-3AB8C323EEA5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594B9-E415-48AD-B922-158CE3E960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01321B-52BE-425A-A1CC-A16F1EDBE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40" y="664985"/>
            <a:ext cx="10521460" cy="6001974"/>
          </a:xfrm>
          <a:prstGeom prst="rect">
            <a:avLst/>
          </a:prstGeom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P-V diagram</a:t>
            </a:r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5F3961D9-F3CD-45F2-AE4C-2682D5EBFC75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176F44-B740-4AB2-87DB-76C0E589B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10" name="Picture 4" descr="SlicerAstroIcon1.png">
            <a:extLst>
              <a:ext uri="{FF2B5EF4-FFF2-40B4-BE49-F238E27FC236}">
                <a16:creationId xmlns:a16="http://schemas.microsoft.com/office/drawing/2014/main" id="{D4B9DFDD-BB25-40AE-A9A6-0A7EDDF9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91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raw.githubusercontent.com/Punzo/SlicerAstroWikiImages/master/AstroReprojectContours.png">
            <a:extLst>
              <a:ext uri="{FF2B5EF4-FFF2-40B4-BE49-F238E27FC236}">
                <a16:creationId xmlns:a16="http://schemas.microsoft.com/office/drawing/2014/main" id="{2E25424C-F89F-4C67-B9D5-31784829D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40" y="664985"/>
            <a:ext cx="10512668" cy="58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</a:t>
            </a:r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contours</a:t>
            </a:r>
          </a:p>
        </p:txBody>
      </p:sp>
      <p:sp>
        <p:nvSpPr>
          <p:cNvPr id="9" name="Rectangle 97">
            <a:extLst>
              <a:ext uri="{FF2B5EF4-FFF2-40B4-BE49-F238E27FC236}">
                <a16:creationId xmlns:a16="http://schemas.microsoft.com/office/drawing/2014/main" id="{E9BBCB09-7FBD-41DB-BD9C-460CE89A3674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119903-964B-4B35-916B-6105BB861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7" name="Picture 4" descr="SlicerAstroIcon1.png">
            <a:extLst>
              <a:ext uri="{FF2B5EF4-FFF2-40B4-BE49-F238E27FC236}">
                <a16:creationId xmlns:a16="http://schemas.microsoft.com/office/drawing/2014/main" id="{4664879E-CE88-4264-A5E5-3DD80FBB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and VR</a:t>
            </a:r>
          </a:p>
        </p:txBody>
      </p:sp>
      <p:pic>
        <p:nvPicPr>
          <p:cNvPr id="26" name="Picture 4" descr="SlicerAstroIcon1.png">
            <a:extLst>
              <a:ext uri="{FF2B5EF4-FFF2-40B4-BE49-F238E27FC236}">
                <a16:creationId xmlns:a16="http://schemas.microsoft.com/office/drawing/2014/main" id="{960C9CEB-9FDB-422E-B321-CE2DF457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774" y="66544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Virtual observatory and samp astronomy">
            <a:extLst>
              <a:ext uri="{FF2B5EF4-FFF2-40B4-BE49-F238E27FC236}">
                <a16:creationId xmlns:a16="http://schemas.microsoft.com/office/drawing/2014/main" id="{8D5FB731-948C-4517-9961-0AB80293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20" y="2393397"/>
            <a:ext cx="3516235" cy="207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cerVirtualReality.png">
            <a:extLst>
              <a:ext uri="{FF2B5EF4-FFF2-40B4-BE49-F238E27FC236}">
                <a16:creationId xmlns:a16="http://schemas.microsoft.com/office/drawing/2014/main" id="{D5B5BC2E-0E07-463A-873D-EA0F861B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48" y="1911990"/>
            <a:ext cx="3034018" cy="30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820833-BEB6-4C54-8065-22FBA888975C}"/>
              </a:ext>
            </a:extLst>
          </p:cNvPr>
          <p:cNvCxnSpPr>
            <a:cxnSpLocks/>
          </p:cNvCxnSpPr>
          <p:nvPr/>
        </p:nvCxnSpPr>
        <p:spPr>
          <a:xfrm>
            <a:off x="2564235" y="1644243"/>
            <a:ext cx="2525087" cy="3431097"/>
          </a:xfrm>
          <a:prstGeom prst="line">
            <a:avLst/>
          </a:prstGeom>
          <a:ln w="635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3F4E63-EE4E-4914-A6D7-C1765F711574}"/>
              </a:ext>
            </a:extLst>
          </p:cNvPr>
          <p:cNvCxnSpPr>
            <a:cxnSpLocks/>
          </p:cNvCxnSpPr>
          <p:nvPr/>
        </p:nvCxnSpPr>
        <p:spPr>
          <a:xfrm flipV="1">
            <a:off x="2564235" y="1644243"/>
            <a:ext cx="2525087" cy="3431097"/>
          </a:xfrm>
          <a:prstGeom prst="line">
            <a:avLst/>
          </a:prstGeom>
          <a:ln w="635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D2504A-6064-4C32-926C-DE024A1F824F}"/>
              </a:ext>
            </a:extLst>
          </p:cNvPr>
          <p:cNvCxnSpPr>
            <a:cxnSpLocks/>
          </p:cNvCxnSpPr>
          <p:nvPr/>
        </p:nvCxnSpPr>
        <p:spPr>
          <a:xfrm>
            <a:off x="7102681" y="4823670"/>
            <a:ext cx="796952" cy="729842"/>
          </a:xfrm>
          <a:prstGeom prst="line">
            <a:avLst/>
          </a:prstGeom>
          <a:ln w="63500">
            <a:solidFill>
              <a:srgbClr val="0EF22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AC408EA-0489-44F5-A433-7CB2603CBD87}"/>
              </a:ext>
            </a:extLst>
          </p:cNvPr>
          <p:cNvCxnSpPr>
            <a:cxnSpLocks/>
            <a:stCxn id="1028" idx="3"/>
          </p:cNvCxnSpPr>
          <p:nvPr/>
        </p:nvCxnSpPr>
        <p:spPr>
          <a:xfrm flipH="1">
            <a:off x="7899634" y="3429000"/>
            <a:ext cx="1728133" cy="2124513"/>
          </a:xfrm>
          <a:prstGeom prst="line">
            <a:avLst/>
          </a:prstGeom>
          <a:ln w="63500">
            <a:solidFill>
              <a:srgbClr val="0EF22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22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5D9393-E75D-4D39-9DE9-C290D1727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33" b="43242"/>
          <a:stretch/>
        </p:blipFill>
        <p:spPr>
          <a:xfrm>
            <a:off x="3526175" y="1378065"/>
            <a:ext cx="5139655" cy="3209404"/>
          </a:xfrm>
          <a:prstGeom prst="rect">
            <a:avLst/>
          </a:prstGeom>
        </p:spPr>
      </p:pic>
      <p:sp>
        <p:nvSpPr>
          <p:cNvPr id="18" name="Rectangle 97"/>
          <p:cNvSpPr/>
          <p:nvPr/>
        </p:nvSpPr>
        <p:spPr>
          <a:xfrm>
            <a:off x="2027342" y="615223"/>
            <a:ext cx="8079553" cy="64191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aim of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SlicerAstro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aid source inspection </a:t>
            </a: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interactive analysis of spectral line data</a:t>
            </a:r>
            <a:endParaRPr 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7"/>
          <p:cNvSpPr/>
          <p:nvPr/>
        </p:nvSpPr>
        <p:spPr>
          <a:xfrm>
            <a:off x="515053" y="4387442"/>
            <a:ext cx="11271495" cy="1984834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SlicerAstro source code available at: 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https://github.com/Punzo/SlicerAstro</a:t>
            </a:r>
          </a:p>
          <a:p>
            <a:pPr algn="ctr"/>
            <a:endParaRPr 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Binaries (Linux and MacOS) are available at: 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https://github.com/Punzo/SlicerAstro/releases/tag/v1.0.0</a:t>
            </a:r>
          </a:p>
          <a:p>
            <a:pPr algn="ctr"/>
            <a:endParaRPr 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Nigthly Binaries are available in the 3DSlicer Extension Manager: </a:t>
            </a:r>
            <a:r>
              <a:rPr lang="de-D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http://download.slicer.org/</a:t>
            </a:r>
          </a:p>
        </p:txBody>
      </p:sp>
      <p:sp>
        <p:nvSpPr>
          <p:cNvPr id="14" name="Rectangle 97"/>
          <p:cNvSpPr/>
          <p:nvPr/>
        </p:nvSpPr>
        <p:spPr>
          <a:xfrm>
            <a:off x="3575441" y="6417578"/>
            <a:ext cx="5041118" cy="43556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thank S. Pieper (Isomics), A. Lasso (Queen's University) </a:t>
            </a:r>
          </a:p>
          <a:p>
            <a:pPr algn="ctr"/>
            <a:r>
              <a:rPr lang="de-D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K. Martin (Kitware) for their feedback and help. </a:t>
            </a:r>
          </a:p>
        </p:txBody>
      </p:sp>
      <p:sp>
        <p:nvSpPr>
          <p:cNvPr id="25" name="Rectangle 97">
            <a:extLst>
              <a:ext uri="{FF2B5EF4-FFF2-40B4-BE49-F238E27FC236}">
                <a16:creationId xmlns:a16="http://schemas.microsoft.com/office/drawing/2014/main" id="{BB9FDB57-9A28-4C9C-99B9-FF9E49B77649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Remarks</a:t>
            </a:r>
            <a:endParaRPr lang="en-US" sz="80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D378C-E5C3-4B34-A33B-4DDDD2875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10" name="Picture 4" descr="SlicerAstroIcon1.png">
            <a:extLst>
              <a:ext uri="{FF2B5EF4-FFF2-40B4-BE49-F238E27FC236}">
                <a16:creationId xmlns:a16="http://schemas.microsoft.com/office/drawing/2014/main" id="{F5A2FF68-AEE8-4259-A89B-E23E11CD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376" y="1639336"/>
            <a:ext cx="2169173" cy="21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CC087-3647-4312-A359-C43F0F258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4" y="1643590"/>
            <a:ext cx="2167192" cy="2171118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2" name="Picture 4" descr="SlicerAstroIcon1.png">
            <a:extLst>
              <a:ext uri="{FF2B5EF4-FFF2-40B4-BE49-F238E27FC236}">
                <a16:creationId xmlns:a16="http://schemas.microsoft.com/office/drawing/2014/main" id="{BEACC8DC-3169-4D13-91F8-74116DDF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37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8"/>
          <p:cNvGrpSpPr/>
          <p:nvPr/>
        </p:nvGrpSpPr>
        <p:grpSpPr>
          <a:xfrm>
            <a:off x="634086" y="808583"/>
            <a:ext cx="11205588" cy="3185287"/>
            <a:chOff x="0" y="-49298"/>
            <a:chExt cx="12730539" cy="4899116"/>
          </a:xfrm>
        </p:grpSpPr>
        <p:grpSp>
          <p:nvGrpSpPr>
            <p:cNvPr id="11" name="Group 236"/>
            <p:cNvGrpSpPr/>
            <p:nvPr/>
          </p:nvGrpSpPr>
          <p:grpSpPr>
            <a:xfrm>
              <a:off x="0" y="-49298"/>
              <a:ext cx="12730539" cy="4899116"/>
              <a:chOff x="0" y="-49298"/>
              <a:chExt cx="12730538" cy="4899115"/>
            </a:xfrm>
          </p:grpSpPr>
          <p:sp>
            <p:nvSpPr>
              <p:cNvPr id="13" name="Shape 234"/>
              <p:cNvSpPr/>
              <p:nvPr/>
            </p:nvSpPr>
            <p:spPr>
              <a:xfrm>
                <a:off x="0" y="25400"/>
                <a:ext cx="12730538" cy="48244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95741"/>
                  </a:srgbClr>
                </a:outerShdw>
              </a:effectLst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defTabSz="421913">
                  <a:defRPr sz="2400">
                    <a:effectLst>
                      <a:outerShdw blurRad="25400" dist="23998" dir="2700000" rotWithShape="0">
                        <a:srgbClr val="000000">
                          <a:alpha val="31034"/>
                        </a:srgbClr>
                      </a:outerShdw>
                    </a:effectLst>
                  </a:defRPr>
                </a:pPr>
                <a:endParaRPr sz="1265"/>
              </a:p>
            </p:txBody>
          </p:sp>
          <p:sp>
            <p:nvSpPr>
              <p:cNvPr id="14" name="Shape 235"/>
              <p:cNvSpPr/>
              <p:nvPr/>
            </p:nvSpPr>
            <p:spPr>
              <a:xfrm>
                <a:off x="0" y="-49298"/>
                <a:ext cx="12730538" cy="5565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789" tIns="26789" rIns="26789" bIns="26789" numCol="1" anchor="ctr">
                <a:spAutoFit/>
              </a:bodyPr>
              <a:lstStyle>
                <a:lvl1pPr>
                  <a:defRPr sz="2400">
                    <a:solidFill>
                      <a:schemeClr val="accent6">
                        <a:hueOff val="10811956"/>
                        <a:satOff val="-58544"/>
                        <a:lumOff val="-9736"/>
                      </a:schemeClr>
                    </a:solidFill>
                  </a:defRPr>
                </a:lvl1pPr>
              </a:lstStyle>
              <a:p>
                <a:pPr algn="ctr"/>
                <a:r>
                  <a:rPr lang="en-US" sz="1265" dirty="0"/>
                  <a:t>   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extra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planar gas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tidal filaments           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</a:t>
                </a:r>
                <a:r>
                  <a:rPr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ram-pressure tails</a:t>
                </a:r>
              </a:p>
            </p:txBody>
          </p:sp>
        </p:grpSp>
        <p:pic>
          <p:nvPicPr>
            <p:cNvPr id="12" name="NHImaps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90768"/>
              <a:ext cx="12730538" cy="43590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Rectangle 97"/>
          <p:cNvSpPr/>
          <p:nvPr/>
        </p:nvSpPr>
        <p:spPr>
          <a:xfrm>
            <a:off x="9365573" y="3732623"/>
            <a:ext cx="2420976" cy="3044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M. Verheijen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97"/>
              <p:cNvSpPr/>
              <p:nvPr/>
            </p:nvSpPr>
            <p:spPr>
              <a:xfrm>
                <a:off x="634086" y="4421129"/>
                <a:ext cx="5364316" cy="1914702"/>
              </a:xfrm>
              <a:prstGeom prst="rect">
                <a:avLst/>
              </a:prstGeom>
              <a:solidFill>
                <a:schemeClr val="lt1">
                  <a:alpha val="90000"/>
                </a:schemeClr>
              </a:solidFill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241093">
                  <a:defRPr sz="3600"/>
                </a:pP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Common to these tell-tale signatures:</a:t>
                </a:r>
              </a:p>
              <a:p>
                <a:pPr defTabSz="241093">
                  <a:defRPr sz="1600"/>
                </a:pPr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25740" indent="-258314" defTabSz="241093">
                  <a:buSzPct val="100000"/>
                  <a:buChar char="•"/>
                  <a:defRPr sz="3600"/>
                </a:pP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column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~10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25740" indent="-258314" defTabSz="241093">
                  <a:buSzPct val="100000"/>
                  <a:buChar char="•"/>
                  <a:defRPr sz="3600"/>
                </a:pPr>
                <a:r>
                  <a: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unusual kinematics</a:t>
                </a:r>
              </a:p>
            </p:txBody>
          </p:sp>
        </mc:Choice>
        <mc:Fallback xmlns="">
          <p:sp>
            <p:nvSpPr>
              <p:cNvPr id="17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86" y="4421129"/>
                <a:ext cx="5364316" cy="1914702"/>
              </a:xfrm>
              <a:prstGeom prst="rect">
                <a:avLst/>
              </a:prstGeom>
              <a:blipFill>
                <a:blip r:embed="rId6"/>
                <a:stretch>
                  <a:fillRect l="-15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97">
            <a:extLst>
              <a:ext uri="{FF2B5EF4-FFF2-40B4-BE49-F238E27FC236}">
                <a16:creationId xmlns:a16="http://schemas.microsoft.com/office/drawing/2014/main" id="{F0F2CBFE-EC8B-4275-81EE-A5E9942EA2ED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aim</a:t>
            </a:r>
          </a:p>
        </p:txBody>
      </p:sp>
      <p:pic>
        <p:nvPicPr>
          <p:cNvPr id="20" name="Picture 4" descr="SlicerAstroIcon1.png">
            <a:extLst>
              <a:ext uri="{FF2B5EF4-FFF2-40B4-BE49-F238E27FC236}">
                <a16:creationId xmlns:a16="http://schemas.microsoft.com/office/drawing/2014/main" id="{FB1A5786-3C5C-4EAD-901B-C6EE342E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UMa15">
            <a:hlinkClick r:id="" action="ppaction://media"/>
            <a:extLst>
              <a:ext uri="{FF2B5EF4-FFF2-40B4-BE49-F238E27FC236}">
                <a16:creationId xmlns:a16="http://schemas.microsoft.com/office/drawing/2014/main" id="{3002A450-7391-45B5-9FE2-BDB7D5F81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3898" y="1159721"/>
            <a:ext cx="3960000" cy="2973338"/>
          </a:xfrm>
          <a:prstGeom prst="rect">
            <a:avLst/>
          </a:prstGeom>
        </p:spPr>
      </p:pic>
      <p:sp>
        <p:nvSpPr>
          <p:cNvPr id="21" name="Rectangle 97">
            <a:extLst>
              <a:ext uri="{FF2B5EF4-FFF2-40B4-BE49-F238E27FC236}">
                <a16:creationId xmlns:a16="http://schemas.microsoft.com/office/drawing/2014/main" id="{A74DC70F-9EB8-4893-A374-2E6C48499126}"/>
              </a:ext>
            </a:extLst>
          </p:cNvPr>
          <p:cNvSpPr/>
          <p:nvPr/>
        </p:nvSpPr>
        <p:spPr>
          <a:xfrm>
            <a:off x="6475357" y="4435630"/>
            <a:ext cx="5364316" cy="1914702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241093">
              <a:defRPr sz="3600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visualization technique can help finding such features:</a:t>
            </a:r>
          </a:p>
          <a:p>
            <a:pPr defTabSz="241093">
              <a:defRPr sz="3600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41093">
              <a:defRPr sz="3600"/>
            </a:pP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SlicerAstro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3D visual analytics tool.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92E722-69FF-452F-AC47-57A8F4E62C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7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F468CC-D8B1-4C60-9186-8DDBD49C8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84" y="574108"/>
            <a:ext cx="10782706" cy="6140798"/>
          </a:xfrm>
          <a:prstGeom prst="rect">
            <a:avLst/>
          </a:prstGeom>
        </p:spPr>
      </p:pic>
      <p:pic>
        <p:nvPicPr>
          <p:cNvPr id="8" name="SlicerCapture">
            <a:hlinkClick r:id="" action="ppaction://media"/>
            <a:extLst>
              <a:ext uri="{FF2B5EF4-FFF2-40B4-BE49-F238E27FC236}">
                <a16:creationId xmlns:a16="http://schemas.microsoft.com/office/drawing/2014/main" id="{DD612FD1-A273-441D-8886-B708F763C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3736" y="1009916"/>
            <a:ext cx="5682933" cy="5520053"/>
          </a:xfrm>
          <a:prstGeom prst="rect">
            <a:avLst/>
          </a:prstGeom>
        </p:spPr>
      </p:pic>
      <p:sp>
        <p:nvSpPr>
          <p:cNvPr id="24" name="Rectangle 97"/>
          <p:cNvSpPr/>
          <p:nvPr/>
        </p:nvSpPr>
        <p:spPr>
          <a:xfrm>
            <a:off x="10190720" y="6257802"/>
            <a:ext cx="1328545" cy="484637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Ramatsoku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97"/>
          <p:cNvSpPr/>
          <p:nvPr/>
        </p:nvSpPr>
        <p:spPr>
          <a:xfrm>
            <a:off x="3840930" y="6500121"/>
            <a:ext cx="4549615" cy="288179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  <a:r>
              <a:rPr lang="de-DE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Punzo</a:t>
            </a: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de-DE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2015, Astronomy </a:t>
            </a:r>
            <a:r>
              <a:rPr lang="de-DE" sz="1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Computing, 12, 86.</a:t>
            </a:r>
            <a:endParaRPr lang="en-US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97"/>
          <p:cNvSpPr/>
          <p:nvPr/>
        </p:nvSpPr>
        <p:spPr>
          <a:xfrm>
            <a:off x="4259758" y="1646269"/>
            <a:ext cx="1351363" cy="496661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tidal tail</a:t>
            </a:r>
          </a:p>
        </p:txBody>
      </p:sp>
      <p:sp>
        <p:nvSpPr>
          <p:cNvPr id="33" name="Rectangle 97"/>
          <p:cNvSpPr/>
          <p:nvPr/>
        </p:nvSpPr>
        <p:spPr>
          <a:xfrm>
            <a:off x="6887581" y="1517518"/>
            <a:ext cx="1630606" cy="721897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regularly rotating disk</a:t>
            </a:r>
          </a:p>
        </p:txBody>
      </p:sp>
      <p:cxnSp>
        <p:nvCxnSpPr>
          <p:cNvPr id="34" name="Straight Arrow Connector 33"/>
          <p:cNvCxnSpPr>
            <a:cxnSpLocks/>
            <a:stCxn id="33" idx="2"/>
          </p:cNvCxnSpPr>
          <p:nvPr/>
        </p:nvCxnSpPr>
        <p:spPr>
          <a:xfrm flipH="1">
            <a:off x="6862740" y="2239412"/>
            <a:ext cx="840147" cy="813686"/>
          </a:xfrm>
          <a:prstGeom prst="straightConnector1">
            <a:avLst/>
          </a:prstGeom>
          <a:ln w="889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cxnSpLocks/>
            <a:stCxn id="32" idx="2"/>
          </p:cNvCxnSpPr>
          <p:nvPr/>
        </p:nvCxnSpPr>
        <p:spPr>
          <a:xfrm>
            <a:off x="4935440" y="2142930"/>
            <a:ext cx="650837" cy="1052449"/>
          </a:xfrm>
          <a:prstGeom prst="straightConnector1">
            <a:avLst/>
          </a:prstGeom>
          <a:ln w="889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97"/>
          <p:cNvSpPr/>
          <p:nvPr/>
        </p:nvSpPr>
        <p:spPr>
          <a:xfrm>
            <a:off x="4785604" y="5686883"/>
            <a:ext cx="3595025" cy="778826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coherent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endParaRPr lang="de-D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97"/>
          <p:cNvSpPr/>
          <p:nvPr/>
        </p:nvSpPr>
        <p:spPr>
          <a:xfrm>
            <a:off x="3840927" y="5682889"/>
            <a:ext cx="778748" cy="775642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</a:t>
            </a:r>
          </a:p>
          <a:p>
            <a:pPr algn="ctr"/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</a:p>
        </p:txBody>
      </p:sp>
      <p:pic>
        <p:nvPicPr>
          <p:cNvPr id="9" name="SlicerCapture1">
            <a:hlinkClick r:id="" action="ppaction://media"/>
            <a:extLst>
              <a:ext uri="{FF2B5EF4-FFF2-40B4-BE49-F238E27FC236}">
                <a16:creationId xmlns:a16="http://schemas.microsoft.com/office/drawing/2014/main" id="{A8C43464-3A53-4BF7-8037-1D63B77A949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8844" y="1019152"/>
            <a:ext cx="2208246" cy="1760555"/>
          </a:xfrm>
          <a:prstGeom prst="rect">
            <a:avLst/>
          </a:prstGeom>
        </p:spPr>
      </p:pic>
      <p:sp>
        <p:nvSpPr>
          <p:cNvPr id="15" name="Rectangle 97">
            <a:extLst>
              <a:ext uri="{FF2B5EF4-FFF2-40B4-BE49-F238E27FC236}">
                <a16:creationId xmlns:a16="http://schemas.microsoft.com/office/drawing/2014/main" id="{618358ED-E823-45F0-B812-3C8D71D37FF2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Inspecting HI in a galaxy in 3D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97">
            <a:extLst>
              <a:ext uri="{FF2B5EF4-FFF2-40B4-BE49-F238E27FC236}">
                <a16:creationId xmlns:a16="http://schemas.microsoft.com/office/drawing/2014/main" id="{E33AE6BD-6C57-4840-83EC-C0EDA0D9E2EA}"/>
              </a:ext>
            </a:extLst>
          </p:cNvPr>
          <p:cNvSpPr/>
          <p:nvPr/>
        </p:nvSpPr>
        <p:spPr>
          <a:xfrm>
            <a:off x="9300615" y="1019152"/>
            <a:ext cx="487205" cy="231573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</a:t>
            </a:r>
          </a:p>
        </p:txBody>
      </p:sp>
      <p:sp>
        <p:nvSpPr>
          <p:cNvPr id="18" name="Rectangle 97">
            <a:extLst>
              <a:ext uri="{FF2B5EF4-FFF2-40B4-BE49-F238E27FC236}">
                <a16:creationId xmlns:a16="http://schemas.microsoft.com/office/drawing/2014/main" id="{95BAA447-9BB1-40A4-9593-C10EB7002694}"/>
              </a:ext>
            </a:extLst>
          </p:cNvPr>
          <p:cNvSpPr/>
          <p:nvPr/>
        </p:nvSpPr>
        <p:spPr>
          <a:xfrm>
            <a:off x="9308080" y="2891131"/>
            <a:ext cx="487205" cy="231573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YZ</a:t>
            </a:r>
          </a:p>
        </p:txBody>
      </p:sp>
      <p:sp>
        <p:nvSpPr>
          <p:cNvPr id="19" name="Rectangle 97">
            <a:extLst>
              <a:ext uri="{FF2B5EF4-FFF2-40B4-BE49-F238E27FC236}">
                <a16:creationId xmlns:a16="http://schemas.microsoft.com/office/drawing/2014/main" id="{CDAC7D5F-D29D-45F8-8F87-502612FF808D}"/>
              </a:ext>
            </a:extLst>
          </p:cNvPr>
          <p:cNvSpPr/>
          <p:nvPr/>
        </p:nvSpPr>
        <p:spPr>
          <a:xfrm>
            <a:off x="9308080" y="4744527"/>
            <a:ext cx="487205" cy="231573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7412B-0A87-411E-A0A8-B4A4207625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23" r="74511"/>
          <a:stretch/>
        </p:blipFill>
        <p:spPr>
          <a:xfrm>
            <a:off x="724384" y="932873"/>
            <a:ext cx="2833845" cy="57820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E0BA52-D6FA-4B0F-985E-EEA4C153E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21" name="Picture 4" descr="SlicerAstroIcon1.png">
            <a:extLst>
              <a:ext uri="{FF2B5EF4-FFF2-40B4-BE49-F238E27FC236}">
                <a16:creationId xmlns:a16="http://schemas.microsoft.com/office/drawing/2014/main" id="{5722C0E0-AF2E-4F9F-A5DF-F5D3FF98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2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3" grpId="0" animBg="1"/>
      <p:bldP spid="32" grpId="0" animBg="1"/>
      <p:bldP spid="32" grpId="1" animBg="1"/>
      <p:bldP spid="33" grpId="0" animBg="1"/>
      <p:bldP spid="33" grpId="1" animBg="1"/>
      <p:bldP spid="39" grpId="0" animBg="1"/>
      <p:bldP spid="40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483" y="647095"/>
            <a:ext cx="9806473" cy="5568978"/>
          </a:xfrm>
          <a:prstGeom prst="rect">
            <a:avLst/>
          </a:prstGeom>
        </p:spPr>
      </p:pic>
      <p:sp>
        <p:nvSpPr>
          <p:cNvPr id="14" name="Rectangle 97"/>
          <p:cNvSpPr/>
          <p:nvPr/>
        </p:nvSpPr>
        <p:spPr>
          <a:xfrm>
            <a:off x="7515263" y="3016111"/>
            <a:ext cx="1804228" cy="522566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Filament</a:t>
            </a:r>
          </a:p>
        </p:txBody>
      </p:sp>
      <p:cxnSp>
        <p:nvCxnSpPr>
          <p:cNvPr id="15" name="Straight Arrow Connector 14"/>
          <p:cNvCxnSpPr>
            <a:cxnSpLocks/>
            <a:stCxn id="14" idx="1"/>
          </p:cNvCxnSpPr>
          <p:nvPr/>
        </p:nvCxnSpPr>
        <p:spPr>
          <a:xfrm flipH="1" flipV="1">
            <a:off x="7350604" y="2419927"/>
            <a:ext cx="164659" cy="857467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4" idx="1"/>
          </p:cNvCxnSpPr>
          <p:nvPr/>
        </p:nvCxnSpPr>
        <p:spPr>
          <a:xfrm flipH="1">
            <a:off x="6834909" y="3277394"/>
            <a:ext cx="680354" cy="1423915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4" idx="3"/>
          </p:cNvCxnSpPr>
          <p:nvPr/>
        </p:nvCxnSpPr>
        <p:spPr>
          <a:xfrm flipH="1">
            <a:off x="9042400" y="3277394"/>
            <a:ext cx="277091" cy="1517024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14" idx="3"/>
          </p:cNvCxnSpPr>
          <p:nvPr/>
        </p:nvCxnSpPr>
        <p:spPr>
          <a:xfrm flipV="1">
            <a:off x="9319491" y="2419927"/>
            <a:ext cx="1293091" cy="857467"/>
          </a:xfrm>
          <a:prstGeom prst="straightConnector1">
            <a:avLst/>
          </a:prstGeom>
          <a:ln w="508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97"/>
          <p:cNvSpPr/>
          <p:nvPr/>
        </p:nvSpPr>
        <p:spPr>
          <a:xfrm>
            <a:off x="58475" y="647095"/>
            <a:ext cx="1959574" cy="737556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 (</a:t>
            </a:r>
            <a:r>
              <a:rPr lang="en-US" sz="1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OpenMP</a:t>
            </a: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/ GPU(OpenGL) filtering techniques:</a:t>
            </a:r>
          </a:p>
        </p:txBody>
      </p:sp>
      <p:sp>
        <p:nvSpPr>
          <p:cNvPr id="45" name="Rectangle 97"/>
          <p:cNvSpPr/>
          <p:nvPr/>
        </p:nvSpPr>
        <p:spPr>
          <a:xfrm>
            <a:off x="761739" y="1474842"/>
            <a:ext cx="1256309" cy="718432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8475" y="1474842"/>
            <a:ext cx="587828" cy="718432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8475" y="2335881"/>
            <a:ext cx="587828" cy="68023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8475" y="3161549"/>
            <a:ext cx="587828" cy="69114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8" name="Rectangle 97"/>
          <p:cNvSpPr/>
          <p:nvPr/>
        </p:nvSpPr>
        <p:spPr>
          <a:xfrm>
            <a:off x="750524" y="2324970"/>
            <a:ext cx="1267526" cy="691141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</a:p>
        </p:txBody>
      </p:sp>
      <p:sp>
        <p:nvSpPr>
          <p:cNvPr id="29" name="Rectangle 97"/>
          <p:cNvSpPr/>
          <p:nvPr/>
        </p:nvSpPr>
        <p:spPr>
          <a:xfrm>
            <a:off x="761739" y="3161545"/>
            <a:ext cx="1245093" cy="68824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Intensity-driven gradient</a:t>
            </a:r>
          </a:p>
        </p:txBody>
      </p:sp>
      <p:sp>
        <p:nvSpPr>
          <p:cNvPr id="20" name="Rectangle 97"/>
          <p:cNvSpPr/>
          <p:nvPr/>
        </p:nvSpPr>
        <p:spPr>
          <a:xfrm>
            <a:off x="58475" y="5190484"/>
            <a:ext cx="2001693" cy="775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 faint structure</a:t>
            </a:r>
          </a:p>
        </p:txBody>
      </p:sp>
      <p:sp>
        <p:nvSpPr>
          <p:cNvPr id="22" name="Rectangle 97"/>
          <p:cNvSpPr/>
          <p:nvPr/>
        </p:nvSpPr>
        <p:spPr>
          <a:xfrm>
            <a:off x="58475" y="4276906"/>
            <a:ext cx="2001693" cy="775642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+ filtering</a:t>
            </a:r>
          </a:p>
          <a:p>
            <a:pPr algn="ctr"/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</a:p>
        </p:txBody>
      </p:sp>
      <p:sp>
        <p:nvSpPr>
          <p:cNvPr id="19" name="Rectangle 97"/>
          <p:cNvSpPr/>
          <p:nvPr/>
        </p:nvSpPr>
        <p:spPr>
          <a:xfrm>
            <a:off x="58475" y="6471646"/>
            <a:ext cx="5061106" cy="3372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Punzo et al., </a:t>
            </a:r>
            <a:r>
              <a:rPr lang="de-DE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2016, Astronomy and Computing, 17, 163.</a:t>
            </a:r>
            <a:endParaRPr lang="en-US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Inspecting a faint HI filament in 3D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F96379-DBC0-4016-9461-10F4E9CFC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23" name="Picture 4" descr="SlicerAstroIcon1.png">
            <a:extLst>
              <a:ext uri="{FF2B5EF4-FFF2-40B4-BE49-F238E27FC236}">
                <a16:creationId xmlns:a16="http://schemas.microsoft.com/office/drawing/2014/main" id="{B3E74CCF-B17C-4089-A6EE-2036F4C91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FA01C5-77F1-4184-A283-D20DB88FA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531" y="644511"/>
            <a:ext cx="9814527" cy="5568977"/>
          </a:xfrm>
          <a:prstGeom prst="rect">
            <a:avLst/>
          </a:prstGeom>
        </p:spPr>
      </p:pic>
      <p:sp>
        <p:nvSpPr>
          <p:cNvPr id="8" name="Shape 302"/>
          <p:cNvSpPr/>
          <p:nvPr/>
        </p:nvSpPr>
        <p:spPr>
          <a:xfrm>
            <a:off x="4606459" y="3261360"/>
            <a:ext cx="311566" cy="301256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600075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400"/>
          </a:p>
        </p:txBody>
      </p:sp>
      <p:pic>
        <p:nvPicPr>
          <p:cNvPr id="4" name="vokoscreen-2017-02-02_16-47-5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7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2206" y="951345"/>
            <a:ext cx="6386852" cy="5035322"/>
          </a:xfrm>
          <a:prstGeom prst="rect">
            <a:avLst/>
          </a:prstGeom>
        </p:spPr>
      </p:pic>
      <p:sp>
        <p:nvSpPr>
          <p:cNvPr id="15" name="Rectangle 97">
            <a:extLst>
              <a:ext uri="{FF2B5EF4-FFF2-40B4-BE49-F238E27FC236}">
                <a16:creationId xmlns:a16="http://schemas.microsoft.com/office/drawing/2014/main" id="{8128B7A1-351C-4CD2-862F-AF3698D3B5C5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3D selection: </a:t>
            </a:r>
            <a:r>
              <a:rPr lang="en-US" sz="28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CloudLasso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97">
            <a:extLst>
              <a:ext uri="{FF2B5EF4-FFF2-40B4-BE49-F238E27FC236}">
                <a16:creationId xmlns:a16="http://schemas.microsoft.com/office/drawing/2014/main" id="{2D35BFA1-BCA6-4E3C-8928-5D1D91775A9A}"/>
              </a:ext>
            </a:extLst>
          </p:cNvPr>
          <p:cNvSpPr/>
          <p:nvPr/>
        </p:nvSpPr>
        <p:spPr>
          <a:xfrm>
            <a:off x="79786" y="3482733"/>
            <a:ext cx="2133600" cy="1013766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Modify interactively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selection</a:t>
            </a:r>
          </a:p>
        </p:txBody>
      </p:sp>
      <p:sp>
        <p:nvSpPr>
          <p:cNvPr id="14" name="Rectangle 97">
            <a:extLst>
              <a:ext uri="{FF2B5EF4-FFF2-40B4-BE49-F238E27FC236}">
                <a16:creationId xmlns:a16="http://schemas.microsoft.com/office/drawing/2014/main" id="{07045203-D480-4D93-9C13-08EE02C8CE05}"/>
              </a:ext>
            </a:extLst>
          </p:cNvPr>
          <p:cNvSpPr/>
          <p:nvPr/>
        </p:nvSpPr>
        <p:spPr>
          <a:xfrm>
            <a:off x="72942" y="2636303"/>
            <a:ext cx="2140444" cy="775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Selecting ROI for</a:t>
            </a:r>
          </a:p>
          <a:p>
            <a:pPr algn="ctr"/>
            <a:r>
              <a:rPr lang="de-DE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analysis </a:t>
            </a:r>
          </a:p>
        </p:txBody>
      </p:sp>
      <p:sp>
        <p:nvSpPr>
          <p:cNvPr id="17" name="Rectangle 97">
            <a:extLst>
              <a:ext uri="{FF2B5EF4-FFF2-40B4-BE49-F238E27FC236}">
                <a16:creationId xmlns:a16="http://schemas.microsoft.com/office/drawing/2014/main" id="{9299860A-54EB-410D-8F82-66780C86794E}"/>
              </a:ext>
            </a:extLst>
          </p:cNvPr>
          <p:cNvSpPr/>
          <p:nvPr/>
        </p:nvSpPr>
        <p:spPr>
          <a:xfrm>
            <a:off x="72942" y="1405691"/>
            <a:ext cx="2148357" cy="775642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pros:</a:t>
            </a:r>
          </a:p>
        </p:txBody>
      </p:sp>
      <p:sp>
        <p:nvSpPr>
          <p:cNvPr id="18" name="Rectangle 97">
            <a:extLst>
              <a:ext uri="{FF2B5EF4-FFF2-40B4-BE49-F238E27FC236}">
                <a16:creationId xmlns:a16="http://schemas.microsoft.com/office/drawing/2014/main" id="{C2359200-630D-4FCB-B246-6D478B4BB637}"/>
              </a:ext>
            </a:extLst>
          </p:cNvPr>
          <p:cNvSpPr/>
          <p:nvPr/>
        </p:nvSpPr>
        <p:spPr>
          <a:xfrm>
            <a:off x="79786" y="6464082"/>
            <a:ext cx="5386635" cy="3372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Punzo et al., </a:t>
            </a:r>
            <a:r>
              <a:rPr lang="de-DE" sz="1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2017, Astronomy and Computing. </a:t>
            </a:r>
            <a:endParaRPr lang="en-US" sz="1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114ECD-8815-442A-AD26-801923824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20" name="Picture 4" descr="SlicerAstroIcon1.png">
            <a:extLst>
              <a:ext uri="{FF2B5EF4-FFF2-40B4-BE49-F238E27FC236}">
                <a16:creationId xmlns:a16="http://schemas.microsoft.com/office/drawing/2014/main" id="{E0395084-F6E0-4420-91DC-2EDC654B7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1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7">
            <a:extLst>
              <a:ext uri="{FF2B5EF4-FFF2-40B4-BE49-F238E27FC236}">
                <a16:creationId xmlns:a16="http://schemas.microsoft.com/office/drawing/2014/main" id="{37D68263-50C8-47C9-BAFA-27566441FFD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 Analytics example: manual model refinement</a:t>
            </a:r>
          </a:p>
        </p:txBody>
      </p:sp>
      <p:pic>
        <p:nvPicPr>
          <p:cNvPr id="6" name="videoModeling">
            <a:hlinkClick r:id="" action="ppaction://media"/>
            <a:extLst>
              <a:ext uri="{FF2B5EF4-FFF2-40B4-BE49-F238E27FC236}">
                <a16:creationId xmlns:a16="http://schemas.microsoft.com/office/drawing/2014/main" id="{A971679E-6654-4533-B978-F8AC597B46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94" end="184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91" y="539696"/>
            <a:ext cx="11028217" cy="6272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9298F-D16E-4121-8004-E7FB8E404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7" name="Picture 4" descr="SlicerAstroIcon1.png">
            <a:extLst>
              <a:ext uri="{FF2B5EF4-FFF2-40B4-BE49-F238E27FC236}">
                <a16:creationId xmlns:a16="http://schemas.microsoft.com/office/drawing/2014/main" id="{C79B3179-57CC-4B02-8156-0D134F32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barolo">
            <a:extLst>
              <a:ext uri="{FF2B5EF4-FFF2-40B4-BE49-F238E27FC236}">
                <a16:creationId xmlns:a16="http://schemas.microsoft.com/office/drawing/2014/main" id="{9F5ABCD8-1424-4924-A08D-E71C9C4A3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82054"/>
            <a:ext cx="2628900" cy="97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1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mentMaps.png">
            <a:extLst>
              <a:ext uri="{FF2B5EF4-FFF2-40B4-BE49-F238E27FC236}">
                <a16:creationId xmlns:a16="http://schemas.microsoft.com/office/drawing/2014/main" id="{26713E88-9CD8-4005-8D0C-54177F755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5505"/>
          <a:stretch/>
        </p:blipFill>
        <p:spPr bwMode="auto">
          <a:xfrm>
            <a:off x="7857661" y="1908824"/>
            <a:ext cx="4263678" cy="345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raw.githubusercontent.com/Punzo/SlicerAstroWikiImages/master/Mask4.png">
            <a:extLst>
              <a:ext uri="{FF2B5EF4-FFF2-40B4-BE49-F238E27FC236}">
                <a16:creationId xmlns:a16="http://schemas.microsoft.com/office/drawing/2014/main" id="{5135ADCF-17DD-4478-8AEB-83216B605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0" t="6958"/>
          <a:stretch/>
        </p:blipFill>
        <p:spPr bwMode="auto">
          <a:xfrm>
            <a:off x="222445" y="691299"/>
            <a:ext cx="4508408" cy="36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development: quantitative visualization</a:t>
            </a:r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D91BEF80-4891-4ECD-BED0-B6F25D38304C}"/>
              </a:ext>
            </a:extLst>
          </p:cNvPr>
          <p:cNvSpPr/>
          <p:nvPr/>
        </p:nvSpPr>
        <p:spPr>
          <a:xfrm>
            <a:off x="3708989" y="986538"/>
            <a:ext cx="5285542" cy="4884923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profiles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moment maps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P-V slice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P-V diagram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1FDBD-9BD4-4A85-A6B4-E4F8E97E7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8" name="Picture 4" descr="SlicerAstroIcon1.png">
            <a:extLst>
              <a:ext uri="{FF2B5EF4-FFF2-40B4-BE49-F238E27FC236}">
                <a16:creationId xmlns:a16="http://schemas.microsoft.com/office/drawing/2014/main" id="{92EAE5EB-0575-4211-A187-3950FF65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2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cerAstro Histogram">
            <a:hlinkClick r:id="" action="ppaction://media"/>
            <a:extLst>
              <a:ext uri="{FF2B5EF4-FFF2-40B4-BE49-F238E27FC236}">
                <a16:creationId xmlns:a16="http://schemas.microsoft.com/office/drawing/2014/main" id="{FB2DD00F-EEE5-49AE-9BF8-894791FBE9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6" end="3938.0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4336" y="671817"/>
            <a:ext cx="10511108" cy="5978824"/>
          </a:xfrm>
          <a:prstGeom prst="rect">
            <a:avLst/>
          </a:prstGeom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Histogram</a:t>
            </a:r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D91BEF80-4891-4ECD-BED0-B6F25D38304C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9CC6A-7ACA-4C5C-843A-A4C62437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9" name="Picture 4" descr="SlicerAstroIcon1.png">
            <a:extLst>
              <a:ext uri="{FF2B5EF4-FFF2-40B4-BE49-F238E27FC236}">
                <a16:creationId xmlns:a16="http://schemas.microsoft.com/office/drawing/2014/main" id="{35A60212-C5B8-41A2-A6BE-15D93384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89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raw.githubusercontent.com/Punzo/SlicerAstroWikiImages/master/Mask2.png">
            <a:extLst>
              <a:ext uri="{FF2B5EF4-FFF2-40B4-BE49-F238E27FC236}">
                <a16:creationId xmlns:a16="http://schemas.microsoft.com/office/drawing/2014/main" id="{5DD6A918-E612-4E15-90AA-4FEBE8787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" b="-1"/>
          <a:stretch/>
        </p:blipFill>
        <p:spPr bwMode="auto">
          <a:xfrm>
            <a:off x="1594337" y="663094"/>
            <a:ext cx="10493446" cy="58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97">
            <a:extLst>
              <a:ext uri="{FF2B5EF4-FFF2-40B4-BE49-F238E27FC236}">
                <a16:creationId xmlns:a16="http://schemas.microsoft.com/office/drawing/2014/main" id="{28EA5C2E-7289-4ABF-95D7-9A52452E32F6}"/>
              </a:ext>
            </a:extLst>
          </p:cNvPr>
          <p:cNvSpPr/>
          <p:nvPr/>
        </p:nvSpPr>
        <p:spPr>
          <a:xfrm>
            <a:off x="0" y="3"/>
            <a:ext cx="12192000" cy="5396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visualization: load  masks</a:t>
            </a:r>
          </a:p>
        </p:txBody>
      </p:sp>
      <p:sp>
        <p:nvSpPr>
          <p:cNvPr id="7" name="Rectangle 97">
            <a:extLst>
              <a:ext uri="{FF2B5EF4-FFF2-40B4-BE49-F238E27FC236}">
                <a16:creationId xmlns:a16="http://schemas.microsoft.com/office/drawing/2014/main" id="{8EFB9674-1E55-4E4C-810F-954C2D6FF0AC}"/>
              </a:ext>
            </a:extLst>
          </p:cNvPr>
          <p:cNvSpPr/>
          <p:nvPr/>
        </p:nvSpPr>
        <p:spPr>
          <a:xfrm>
            <a:off x="86556" y="671817"/>
            <a:ext cx="3727641" cy="3134685"/>
          </a:xfrm>
          <a:prstGeom prst="rect">
            <a:avLst/>
          </a:prstGeom>
          <a:solidFill>
            <a:schemeClr val="lt1">
              <a:alpha val="90000"/>
            </a:scheme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Histogram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and visualize masks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masking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Statistics in a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moment maps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Interactive P-V 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Generate P-V diagram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Reprojection of data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037CB-1F36-4454-A261-EB762028E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9" y="66544"/>
            <a:ext cx="405875" cy="406610"/>
          </a:xfrm>
          <a:prstGeom prst="rect">
            <a:avLst/>
          </a:prstGeom>
        </p:spPr>
      </p:pic>
      <p:pic>
        <p:nvPicPr>
          <p:cNvPr id="9" name="Picture 4" descr="SlicerAstroIcon1.png">
            <a:extLst>
              <a:ext uri="{FF2B5EF4-FFF2-40B4-BE49-F238E27FC236}">
                <a16:creationId xmlns:a16="http://schemas.microsoft.com/office/drawing/2014/main" id="{FE93E678-0C51-46F2-AF85-37FFB7F0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370" y="64225"/>
            <a:ext cx="405451" cy="4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620</TotalTime>
  <Words>692</Words>
  <Application>Microsoft Office PowerPoint</Application>
  <PresentationFormat>Widescreen</PresentationFormat>
  <Paragraphs>187</Paragraphs>
  <Slides>18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DejaVu Sans</vt:lpstr>
      <vt:lpstr>Trebuchet MS</vt:lpstr>
      <vt:lpstr>Tw Cen MT</vt:lpstr>
      <vt:lpstr>Wingdings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Davide Punzo</dc:creator>
  <cp:lastModifiedBy>Davide Punzo</cp:lastModifiedBy>
  <cp:revision>617</cp:revision>
  <dcterms:created xsi:type="dcterms:W3CDTF">2014-11-20T08:53:58Z</dcterms:created>
  <dcterms:modified xsi:type="dcterms:W3CDTF">2018-09-12T07:22:13Z</dcterms:modified>
</cp:coreProperties>
</file>