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8" r:id="rId2"/>
    <p:sldMasterId id="2147483891" r:id="rId3"/>
  </p:sldMasterIdLst>
  <p:sldIdLst>
    <p:sldId id="433" r:id="rId4"/>
    <p:sldId id="420" r:id="rId5"/>
    <p:sldId id="442" r:id="rId6"/>
    <p:sldId id="430" r:id="rId7"/>
    <p:sldId id="421" r:id="rId8"/>
    <p:sldId id="422" r:id="rId9"/>
    <p:sldId id="432" r:id="rId10"/>
    <p:sldId id="426" r:id="rId11"/>
    <p:sldId id="438" r:id="rId12"/>
    <p:sldId id="439" r:id="rId13"/>
    <p:sldId id="440" r:id="rId14"/>
    <p:sldId id="441" r:id="rId15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000066"/>
    <a:srgbClr val="CC6600"/>
    <a:srgbClr val="CC0000"/>
    <a:srgbClr val="9933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121" d="100"/>
          <a:sy n="121" d="100"/>
        </p:scale>
        <p:origin x="6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EAB8-2A39-44C1-832E-6BBC16384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212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8E82A-429E-4B94-9F74-0C7760611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868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21110-9DA1-47A8-95B5-2FD20600E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683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2D1F-6FAF-4710-ABB5-FCD5A76DA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9895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ED37-8082-46DF-97A3-133D8BE35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79781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A05A-8665-4F06-A745-8E372E45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5325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2BF6-B833-4911-8D51-EAB5B51D1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0748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F7B3-1E37-45F0-8CD4-EACA9EEC9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2889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F979-C956-4683-BBC4-0FB79EDC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2155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3D13-5AF5-422C-89E9-5031B46E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3962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D8C3-A840-4D61-95D1-B92EEEEE9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226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7512-EA75-4867-9FE7-DEDD390CF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4912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F6B2-02A4-45C7-AA0E-6C7AC76B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933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F81A-B5FE-42DF-BEB5-C06EED6AD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8017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E8C-FE94-4D91-B126-A6737775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575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C189-AD79-42D5-B8A0-75CD77FFD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90405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8BEB-4AA0-417F-B08E-760A2E2CF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5799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4752-E526-4634-971A-781D2B4F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5681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F3D1-7369-4939-A8C8-33B493D5C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0194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3292-3FC8-415C-91ED-2A546DFA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74337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B8FA-EAB2-404A-80B2-7ACB028A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29482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7CDE-BDB4-4A03-94FC-9265D7F4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0953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5100-A9D2-455E-86BC-DB0D8F976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0838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2384-CE8E-4759-92D1-7B4FA475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5416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7CD2-DD18-4815-B879-9C52F0768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3576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74A1-2540-47D9-BD64-0D25D6255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9693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01120-1700-4389-AD31-5377F7986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4071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3C38-E1AA-4101-AF84-0F4A59794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9552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AD9D8-7ECE-4761-878E-5E0B6B24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8740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FE4C-B737-4194-9866-904B3B956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482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045E-45CC-4BF0-AC71-FEB7BB9E9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9677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5CBB-ED6B-4F1A-B2BA-5A72F4338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0969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392AD-5489-4C38-8CE8-CA0922239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19547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0FE0-BEDC-4AF8-9A8C-AA207DA26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920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2290-0352-4003-9502-B7C65A6F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6601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533ED-96D8-4892-9EF7-25BF8A49A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944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C026-774B-4051-B334-0D9DD3673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5073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4A01-CD1B-4C26-AA45-D0111A055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5822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9AF5-49B2-4065-8353-56B146DCA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079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85E9BD-595F-412E-8095-B3CC7EF7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FEFA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FEFAC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rgbClr val="FEFAC9"/>
                </a:solidFill>
              </a:defRPr>
            </a:lvl1pPr>
          </a:lstStyle>
          <a:p>
            <a:pPr>
              <a:defRPr/>
            </a:pPr>
            <a:fld id="{212F602D-A9F7-469B-80AD-16B719AF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47" r:id="rId2"/>
    <p:sldLayoutId id="2147483992" r:id="rId3"/>
    <p:sldLayoutId id="2147483948" r:id="rId4"/>
    <p:sldLayoutId id="2147483993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94" r:id="rId12"/>
    <p:sldLayoutId id="2147483995" r:id="rId13"/>
    <p:sldLayoutId id="2147483996" r:id="rId14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00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7F5C6A3-A74D-4D6D-BC68-6885B3C5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kat@astro.rug.nl" TargetMode="External"/><Relationship Id="rId2" Type="http://schemas.openxmlformats.org/officeDocument/2006/relationships/hyperlink" Target="mailto:weygaert@astro.rug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466850"/>
            <a:ext cx="13609638" cy="136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07950" y="765175"/>
            <a:ext cx="95059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en-US" sz="7200" b="1" dirty="0">
                <a:solidFill>
                  <a:srgbClr val="993300"/>
                </a:solidFill>
                <a:latin typeface="Papyrus" pitchFamily="66" charset="0"/>
              </a:rPr>
            </a:br>
            <a:r>
              <a:rPr lang="en-US" sz="7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Cosmic</a:t>
            </a:r>
          </a:p>
          <a:p>
            <a:pPr algn="ctr">
              <a:defRPr/>
            </a:pPr>
            <a:r>
              <a:rPr lang="en-US" sz="7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Structure Formation</a:t>
            </a:r>
            <a:endParaRPr lang="en-US" sz="7000" b="1" dirty="0">
              <a:solidFill>
                <a:schemeClr val="accent3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5288" y="3910013"/>
            <a:ext cx="74898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  <a:t>             Lecture course</a:t>
            </a:r>
            <a:b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</a:br>
            <a: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  <a:t>      University of Groningen</a:t>
            </a:r>
            <a:b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</a:br>
            <a:r>
              <a:rPr lang="en-US" sz="4000" b="1" kern="0" dirty="0">
                <a:solidFill>
                  <a:schemeClr val="accent3"/>
                </a:solidFill>
                <a:latin typeface="Papyrus" pitchFamily="66" charset="0"/>
                <a:ea typeface="+mj-ea"/>
                <a:cs typeface="+mj-cs"/>
              </a:rPr>
              <a:t>September 2018-October 2018</a:t>
            </a:r>
            <a:endParaRPr lang="en-GB" kern="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3F7A6-1C8A-4C9D-9CE7-339031BE4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51178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7E570-C390-450F-9A18-0CC0DBBF9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94541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19F95-1B45-4E21-8E5D-8ECC71B64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8630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68313" y="620713"/>
            <a:ext cx="10512426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Matters</a:t>
            </a:r>
            <a:br>
              <a:rPr lang="en-US" sz="6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dirty="0">
                <a:solidFill>
                  <a:srgbClr val="993300"/>
                </a:solidFill>
              </a:rPr>
            </a:b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2" y="908720"/>
            <a:ext cx="9541122" cy="3313113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endParaRPr lang="en-US" altLang="en-US" sz="3600" b="1" u="sng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Lectures: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tuesday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15:00-17:00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5419 - 237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friday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13:00-15:00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5419 – 237/230/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                                                                                                   105/103  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friday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15:00-17:00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5419 - 161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Lectures:               Rien van de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Weygaert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rm. 186;     tel. 050-3634086; 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  <a:hlinkClick r:id="rId2"/>
              </a:rPr>
              <a:t>weygaert@astro.rug.nl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Tutorials: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Olmo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Piana</a:t>
            </a:r>
            <a:endParaRPr lang="en-US" altLang="en-US" sz="1800" b="1" dirty="0">
              <a:solidFill>
                <a:srgbClr val="CC0000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rm.  185;   tel. 050-3638689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  <a:hlinkClick r:id="rId3"/>
              </a:rPr>
              <a:t>piana@astro.rug.nl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Website:                </a:t>
            </a:r>
            <a:r>
              <a:rPr lang="en-US" altLang="en-US" sz="1800" b="1" dirty="0">
                <a:solidFill>
                  <a:srgbClr val="CC0000"/>
                </a:solidFill>
                <a:latin typeface="Papyrus" pitchFamily="66" charset="0"/>
              </a:rPr>
              <a:t>www.astro.rug.nl/~weygaert/lss2018.html</a:t>
            </a:r>
          </a:p>
          <a:p>
            <a:pPr eaLnBrk="1" hangingPunct="1">
              <a:lnSpc>
                <a:spcPct val="75000"/>
              </a:lnSpc>
            </a:pPr>
            <a:endParaRPr lang="en-US" altLang="en-US" sz="1800" b="1" dirty="0">
              <a:latin typeface="Papyru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84213" y="476672"/>
            <a:ext cx="10512426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Room Schedule</a:t>
            </a:r>
            <a:br>
              <a:rPr lang="en-US" sz="6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dirty="0">
                <a:solidFill>
                  <a:srgbClr val="993300"/>
                </a:solidFill>
              </a:rPr>
            </a:b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24744"/>
            <a:ext cx="9541122" cy="3313113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endParaRPr lang="en-US" altLang="en-US" sz="3600" b="1" u="sng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2400" b="1">
                <a:solidFill>
                  <a:srgbClr val="000099"/>
                </a:solidFill>
                <a:latin typeface="Papyrus" pitchFamily="66" charset="0"/>
              </a:rPr>
              <a:t>      </a:t>
            </a:r>
            <a:r>
              <a:rPr lang="en-US" altLang="en-US" sz="1800" b="1">
                <a:solidFill>
                  <a:srgbClr val="000099"/>
                </a:solidFill>
                <a:latin typeface="Papyrus" pitchFamily="66" charset="0"/>
              </a:rPr>
              <a:t>Lectures Rooms:              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tuesday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15:00-17:00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5419 – 237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friday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13:00-15:00                      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Sept. 7  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5419 - 237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Sept. 14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5419 - 105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Sept. 21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5419 - 105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Sept. 28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5419 - 105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Oct.       5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5419 - 230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Oct.   12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5419 - 103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Oct.    19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5419 - 105</a:t>
            </a: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Oct.   26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5419 - 237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friday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15:00-17:00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5419 –161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Exam:                          wed.    Oct. 31   14:00-17:00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5419 - 161   </a:t>
            </a:r>
          </a:p>
          <a:p>
            <a:pPr eaLnBrk="1" hangingPunct="1">
              <a:lnSpc>
                <a:spcPct val="75000"/>
              </a:lnSpc>
            </a:pPr>
            <a:endParaRPr lang="en-US" altLang="en-US" sz="1800" b="1" dirty="0">
              <a:latin typeface="Papyrus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4F5F61-40E1-4E3E-8B98-F187D1DF4CD4}"/>
              </a:ext>
            </a:extLst>
          </p:cNvPr>
          <p:cNvSpPr/>
          <p:nvPr/>
        </p:nvSpPr>
        <p:spPr>
          <a:xfrm>
            <a:off x="179512" y="1412776"/>
            <a:ext cx="8712968" cy="50405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934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63550"/>
            <a:ext cx="4176713" cy="5930900"/>
          </a:xfrm>
        </p:spPr>
      </p:pic>
      <p:sp>
        <p:nvSpPr>
          <p:cNvPr id="5" name="Rectangle 4"/>
          <p:cNvSpPr/>
          <p:nvPr/>
        </p:nvSpPr>
        <p:spPr>
          <a:xfrm>
            <a:off x="323850" y="476250"/>
            <a:ext cx="4176713" cy="5976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8788"/>
            <a:ext cx="423862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10113" y="458788"/>
            <a:ext cx="4244975" cy="5976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6000" b="1" i="1">
                <a:solidFill>
                  <a:srgbClr val="CC0000"/>
                </a:solidFill>
                <a:latin typeface="Batang" pitchFamily="18" charset="-127"/>
              </a:rPr>
              <a:t>             </a:t>
            </a:r>
            <a:r>
              <a:rPr lang="en-US" altLang="en-US" sz="6600" b="1">
                <a:solidFill>
                  <a:srgbClr val="CC0000"/>
                </a:solidFill>
              </a:rPr>
              <a:t>Exam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8064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32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 Constituents:</a:t>
            </a:r>
            <a:endParaRPr lang="en-US" sz="2400" dirty="0">
              <a:solidFill>
                <a:schemeClr val="accent5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24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1.    Exam (written)                                         65%      wed. Oct 31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2.1  Tutorial Assignments  (mandatory)      15%</a:t>
            </a:r>
            <a:endParaRPr lang="en-US" sz="2000" b="1" dirty="0">
              <a:solidFill>
                <a:schemeClr val="accent5"/>
              </a:solidFill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2.2  Computer Assignments                         20%</a:t>
            </a:r>
            <a:endParaRPr lang="en-US" sz="2000" b="1" dirty="0">
              <a:solidFill>
                <a:schemeClr val="accent5"/>
              </a:solidFill>
              <a:cs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/>
                </a:solidFill>
              </a:rPr>
              <a:t>                      </a:t>
            </a:r>
            <a:r>
              <a:rPr lang="en-US" sz="2000" b="1" dirty="0">
                <a:solidFill>
                  <a:srgbClr val="CC0000"/>
                </a:solidFill>
              </a:rPr>
              <a:t>Correlation Function, CMB Dipole,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</a:rPr>
              <a:t>                      Gaussian Fields, </a:t>
            </a:r>
            <a:r>
              <a:rPr lang="en-US" sz="2000" b="1" dirty="0" err="1">
                <a:solidFill>
                  <a:srgbClr val="CC0000"/>
                </a:solidFill>
              </a:rPr>
              <a:t>Zeldovich</a:t>
            </a:r>
            <a:r>
              <a:rPr lang="en-US" sz="2000" b="1" dirty="0">
                <a:solidFill>
                  <a:srgbClr val="CC0000"/>
                </a:solidFill>
              </a:rPr>
              <a:t> … </a:t>
            </a:r>
            <a:endParaRPr lang="en-US" sz="2000" b="1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213" y="1196975"/>
            <a:ext cx="8064500" cy="5016500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7200" b="1">
                <a:solidFill>
                  <a:srgbClr val="CC0000"/>
                </a:solidFill>
                <a:latin typeface="Batang" pitchFamily="18" charset="-127"/>
              </a:rPr>
              <a:t>Literature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Large Scale Structure of the Universe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chemeClr val="bg2"/>
                </a:solidFill>
              </a:rPr>
              <a:t>P.J.E.  Peebles,  Princeton Univ. Press,  1981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rgbClr val="CC0000"/>
                </a:solidFill>
              </a:rPr>
              <a:t>           </a:t>
            </a:r>
            <a:r>
              <a:rPr lang="en-US" sz="1200" dirty="0"/>
              <a:t> </a:t>
            </a:r>
            <a:r>
              <a:rPr lang="en-US" sz="1600" dirty="0">
                <a:solidFill>
                  <a:srgbClr val="000099"/>
                </a:solidFill>
              </a:rPr>
              <a:t>The Classic Book, the Bible … defining the field !!!!!!!!!!!!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Galaxy Formation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rgbClr val="777777"/>
                </a:solidFill>
              </a:rPr>
              <a:t>M. </a:t>
            </a:r>
            <a:r>
              <a:rPr lang="en-US" sz="1400" dirty="0" err="1">
                <a:solidFill>
                  <a:srgbClr val="777777"/>
                </a:solidFill>
              </a:rPr>
              <a:t>Longair</a:t>
            </a:r>
            <a:r>
              <a:rPr lang="en-US" sz="1400" dirty="0">
                <a:solidFill>
                  <a:srgbClr val="777777"/>
                </a:solidFill>
              </a:rPr>
              <a:t>; Springer,  A&amp;A Library, 2</a:t>
            </a:r>
            <a:r>
              <a:rPr lang="en-US" sz="1400" baseline="30000" dirty="0">
                <a:solidFill>
                  <a:srgbClr val="777777"/>
                </a:solidFill>
              </a:rPr>
              <a:t>nd</a:t>
            </a:r>
            <a:r>
              <a:rPr lang="en-US" sz="1400" dirty="0">
                <a:solidFill>
                  <a:srgbClr val="777777"/>
                </a:solidFill>
              </a:rPr>
              <a:t> ed., 2008 </a:t>
            </a:r>
            <a:endParaRPr lang="en-US" sz="1400" dirty="0"/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/>
              <a:t>             </a:t>
            </a:r>
            <a:r>
              <a:rPr lang="en-US" sz="1600" dirty="0">
                <a:solidFill>
                  <a:srgbClr val="000099"/>
                </a:solidFill>
              </a:rPr>
              <a:t>Good overview of structure and galaxy formation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Galaxy Formation and Evolution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rgbClr val="CC0000"/>
                </a:solidFill>
              </a:rPr>
              <a:t>      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</a:rPr>
              <a:t>H.J. Mo, F. van den Bosch, S.D.M. White,  Cambridge Univ. Press,  2010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chemeClr val="bg2"/>
                </a:solidFill>
              </a:rPr>
              <a:t>            </a:t>
            </a:r>
            <a:r>
              <a:rPr lang="en-US" sz="1600" dirty="0">
                <a:solidFill>
                  <a:srgbClr val="000099"/>
                </a:solidFill>
              </a:rPr>
              <a:t>Most up to date book on cosmic structure formation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400" dirty="0"/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Structure Formation in the Universe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chemeClr val="bg2"/>
                </a:solidFill>
              </a:rPr>
              <a:t>T. </a:t>
            </a:r>
            <a:r>
              <a:rPr lang="en-US" sz="1400" dirty="0" err="1">
                <a:solidFill>
                  <a:schemeClr val="bg2"/>
                </a:solidFill>
              </a:rPr>
              <a:t>Padmanabhan</a:t>
            </a:r>
            <a:r>
              <a:rPr lang="en-US" sz="1400" dirty="0">
                <a:solidFill>
                  <a:schemeClr val="bg2"/>
                </a:solidFill>
              </a:rPr>
              <a:t>,  Cambridge Univ. Press,  1993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400" dirty="0">
                <a:solidFill>
                  <a:srgbClr val="CC0000"/>
                </a:solidFill>
              </a:rPr>
              <a:t>           </a:t>
            </a:r>
            <a:r>
              <a:rPr lang="en-US" sz="1100" dirty="0"/>
              <a:t> </a:t>
            </a:r>
            <a:r>
              <a:rPr lang="en-US" sz="1400" dirty="0">
                <a:solidFill>
                  <a:srgbClr val="000099"/>
                </a:solidFill>
              </a:rPr>
              <a:t>    very thorough, advanced level:  hard to work through</a:t>
            </a:r>
            <a:endParaRPr lang="en-US" sz="1400" dirty="0"/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Cosmology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rgbClr val="777777"/>
                </a:solidFill>
              </a:rPr>
              <a:t>S. Weinberg; Oxford Univ. Press, 2008</a:t>
            </a: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            </a:t>
            </a:r>
            <a:r>
              <a:rPr lang="en-US" sz="1400" dirty="0">
                <a:solidFill>
                  <a:srgbClr val="000099"/>
                </a:solidFill>
              </a:rPr>
              <a:t>Impressive book, covering most of relevant cosmological topics, including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400">
                <a:solidFill>
                  <a:srgbClr val="000099"/>
                </a:solidFill>
              </a:rPr>
              <a:t>             structure </a:t>
            </a:r>
            <a:r>
              <a:rPr lang="en-US" sz="1400" dirty="0">
                <a:solidFill>
                  <a:srgbClr val="000099"/>
                </a:solidFill>
              </a:rPr>
              <a:t>formation, inflation theory, origin perturbations, CMB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65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Cosmological Physics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chemeClr val="bg2"/>
                </a:solidFill>
              </a:rPr>
              <a:t>J. Peacock; Cambridge Univ. Press, 1998</a:t>
            </a:r>
            <a:r>
              <a:rPr lang="en-US" sz="1400" dirty="0"/>
              <a:t> 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400" dirty="0">
                <a:solidFill>
                  <a:srgbClr val="000099"/>
                </a:solidFill>
              </a:rPr>
              <a:t>                very thorough treatment of relevant topics, advanced level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65000"/>
              </a:lnSpc>
              <a:defRPr/>
            </a:pPr>
            <a:r>
              <a:rPr lang="en-US" sz="1600" dirty="0">
                <a:solidFill>
                  <a:srgbClr val="CC0000"/>
                </a:solidFill>
              </a:rPr>
              <a:t> Statistics of the Galaxy Distribution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600" dirty="0">
                <a:solidFill>
                  <a:srgbClr val="CC0000"/>
                </a:solidFill>
              </a:rPr>
              <a:t>      </a:t>
            </a:r>
            <a:r>
              <a:rPr lang="en-US" sz="1400" dirty="0">
                <a:solidFill>
                  <a:schemeClr val="bg2"/>
                </a:solidFill>
              </a:rPr>
              <a:t> V.J. Martinez &amp; E. Saar; Chapman &amp; Hall/CRC, 2001</a:t>
            </a:r>
            <a:r>
              <a:rPr lang="en-US" sz="1400" dirty="0"/>
              <a:t> </a:t>
            </a:r>
          </a:p>
          <a:p>
            <a:pPr eaLnBrk="1" hangingPunct="1">
              <a:lnSpc>
                <a:spcPct val="65000"/>
              </a:lnSpc>
              <a:buFontTx/>
              <a:buNone/>
              <a:defRPr/>
            </a:pPr>
            <a:r>
              <a:rPr lang="en-US" sz="1200" dirty="0">
                <a:solidFill>
                  <a:srgbClr val="000099"/>
                </a:solidFill>
              </a:rPr>
              <a:t>                   </a:t>
            </a:r>
            <a:r>
              <a:rPr lang="en-US" sz="1400" dirty="0">
                <a:solidFill>
                  <a:srgbClr val="000099"/>
                </a:solidFill>
              </a:rPr>
              <a:t>best book on statistical analysis of galaxy distribution;  treats fundamentals, little bit outdated</a:t>
            </a: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  <a:defRPr/>
            </a:pPr>
            <a:endParaRPr lang="en-US" sz="1600" dirty="0">
              <a:solidFill>
                <a:schemeClr val="bg2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  <a:defRPr/>
            </a:pPr>
            <a:endParaRPr lang="en-US" sz="16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5508625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9475" y="188913"/>
            <a:ext cx="5508625" cy="35099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388" y="2924175"/>
            <a:ext cx="5348287" cy="3751263"/>
          </a:xfrm>
          <a:effectLst>
            <a:outerShdw blurRad="50800" dist="254000" dir="194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9388" y="2924175"/>
            <a:ext cx="5329237" cy="37274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50" y="188913"/>
            <a:ext cx="479583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Groningen Books </a:t>
            </a:r>
          </a:p>
          <a:p>
            <a:pPr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6804025" y="3789363"/>
            <a:ext cx="4383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Precision </a:t>
            </a: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Cosmology</a:t>
            </a:r>
            <a:endParaRPr lang="nl-NL" altLang="en-US" sz="14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400" dirty="0" err="1">
                <a:solidFill>
                  <a:srgbClr val="FFFFFF"/>
                </a:solidFill>
                <a:latin typeface="Times New Roman" pitchFamily="18" charset="0"/>
              </a:rPr>
              <a:t>the</a:t>
            </a:r>
            <a:r>
              <a:rPr lang="nl-NL" altLang="en-US" sz="1400" dirty="0">
                <a:solidFill>
                  <a:srgbClr val="FFFFFF"/>
                </a:solidFill>
                <a:latin typeface="Times New Roman" pitchFamily="18" charset="0"/>
              </a:rPr>
              <a:t> first half </a:t>
            </a:r>
            <a:r>
              <a:rPr lang="nl-NL" altLang="en-US" sz="1400" dirty="0" err="1">
                <a:solidFill>
                  <a:srgbClr val="FFFFFF"/>
                </a:solidFill>
                <a:latin typeface="Times New Roman" pitchFamily="18" charset="0"/>
              </a:rPr>
              <a:t>million</a:t>
            </a:r>
            <a:r>
              <a:rPr lang="nl-NL" altLang="en-US" sz="1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nl-NL" altLang="en-US" sz="1400" dirty="0" err="1">
                <a:solidFill>
                  <a:srgbClr val="FFFFFF"/>
                </a:solidFill>
                <a:latin typeface="Times New Roman" pitchFamily="18" charset="0"/>
              </a:rPr>
              <a:t>years</a:t>
            </a:r>
            <a:endParaRPr lang="nl-NL" altLang="en-US" sz="14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nl-NL" altLang="en-US" sz="12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B.J.T. Jones</a:t>
            </a:r>
          </a:p>
          <a:p>
            <a:pPr eaLnBrk="1" hangingPunct="1"/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Cambridge </a:t>
            </a:r>
            <a:r>
              <a:rPr lang="nl-NL" altLang="en-US" sz="1200" b="1" dirty="0" err="1">
                <a:solidFill>
                  <a:srgbClr val="FFFFFF"/>
                </a:solidFill>
                <a:latin typeface="Times New Roman" pitchFamily="18" charset="0"/>
              </a:rPr>
              <a:t>Univ</a:t>
            </a:r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. Press, </a:t>
            </a:r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  <a:sym typeface="Mathematica3" pitchFamily="2" charset="2"/>
              </a:rPr>
              <a:t>£</a:t>
            </a:r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64.99</a:t>
            </a:r>
          </a:p>
          <a:p>
            <a:pPr eaLnBrk="1" hangingPunct="1"/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Mar. 31, 2017 </a:t>
            </a:r>
          </a:p>
          <a:p>
            <a:pPr eaLnBrk="1" hangingPunct="1"/>
            <a:endParaRPr lang="nl-NL" altLang="en-US" sz="12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nl-NL" altLang="en-US" sz="12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 dirty="0">
                <a:solidFill>
                  <a:srgbClr val="FFFFFF"/>
                </a:solidFill>
                <a:latin typeface="Times New Roman" pitchFamily="18" charset="0"/>
              </a:rPr>
              <a:t>     </a:t>
            </a:r>
          </a:p>
          <a:p>
            <a:pPr eaLnBrk="1" hangingPunct="1"/>
            <a:endParaRPr lang="nl-NL" altLang="en-US" sz="1200" dirty="0">
              <a:solidFill>
                <a:srgbClr val="000000"/>
              </a:solidFill>
            </a:endParaRPr>
          </a:p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79388" y="1341438"/>
            <a:ext cx="43830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The </a:t>
            </a: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Zeldovich</a:t>
            </a:r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Universe</a:t>
            </a:r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Genesis </a:t>
            </a: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and</a:t>
            </a:r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Growth</a:t>
            </a:r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 of </a:t>
            </a:r>
            <a:r>
              <a:rPr lang="nl-NL" altLang="en-US" sz="1400" b="1" dirty="0" err="1">
                <a:solidFill>
                  <a:srgbClr val="FFFFFF"/>
                </a:solidFill>
                <a:latin typeface="Times New Roman" pitchFamily="18" charset="0"/>
              </a:rPr>
              <a:t>the</a:t>
            </a:r>
            <a:r>
              <a:rPr lang="nl-NL" altLang="en-US" sz="1400" b="1" dirty="0">
                <a:solidFill>
                  <a:srgbClr val="FFFFFF"/>
                </a:solidFill>
                <a:latin typeface="Times New Roman" pitchFamily="18" charset="0"/>
              </a:rPr>
              <a:t> Cosmic Web</a:t>
            </a:r>
          </a:p>
          <a:p>
            <a:pPr eaLnBrk="1" hangingPunct="1"/>
            <a:r>
              <a:rPr lang="nl-NL" altLang="en-US" sz="1400" dirty="0">
                <a:solidFill>
                  <a:srgbClr val="FFFFFF"/>
                </a:solidFill>
                <a:latin typeface="Times New Roman" pitchFamily="18" charset="0"/>
              </a:rPr>
              <a:t>Proc. IAU Symposium 308</a:t>
            </a:r>
          </a:p>
          <a:p>
            <a:pPr eaLnBrk="1" hangingPunct="1"/>
            <a:endParaRPr lang="nl-NL" altLang="en-US" sz="12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R. van de </a:t>
            </a:r>
            <a:r>
              <a:rPr lang="nl-NL" altLang="en-US" sz="1200" b="1" dirty="0" err="1">
                <a:solidFill>
                  <a:srgbClr val="FFFFFF"/>
                </a:solidFill>
                <a:latin typeface="Times New Roman" pitchFamily="18" charset="0"/>
              </a:rPr>
              <a:t>Weygaert</a:t>
            </a:r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 et al., </a:t>
            </a:r>
            <a:r>
              <a:rPr lang="nl-NL" altLang="en-US" sz="1200" b="1" dirty="0" err="1">
                <a:solidFill>
                  <a:srgbClr val="FFFFFF"/>
                </a:solidFill>
                <a:latin typeface="Times New Roman" pitchFamily="18" charset="0"/>
              </a:rPr>
              <a:t>eds</a:t>
            </a:r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Cambridge </a:t>
            </a:r>
            <a:r>
              <a:rPr lang="nl-NL" altLang="en-US" sz="1200" b="1" dirty="0" err="1">
                <a:solidFill>
                  <a:srgbClr val="FFFFFF"/>
                </a:solidFill>
                <a:latin typeface="Times New Roman" pitchFamily="18" charset="0"/>
              </a:rPr>
              <a:t>Univ</a:t>
            </a:r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. Press, </a:t>
            </a:r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  <a:sym typeface="Mathematica3" pitchFamily="2" charset="2"/>
              </a:rPr>
              <a:t>£80.00</a:t>
            </a:r>
            <a:endParaRPr lang="nl-NL" altLang="en-US" sz="12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 b="1" dirty="0">
                <a:solidFill>
                  <a:srgbClr val="FFFFFF"/>
                </a:solidFill>
                <a:latin typeface="Times New Roman" pitchFamily="18" charset="0"/>
              </a:rPr>
              <a:t>Nov. 30, 2016</a:t>
            </a:r>
          </a:p>
          <a:p>
            <a:pPr eaLnBrk="1" hangingPunct="1"/>
            <a:endParaRPr lang="nl-NL" altLang="en-US" sz="12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nl-NL" altLang="en-US" sz="12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r>
              <a:rPr lang="nl-NL" altLang="en-US" sz="1200" dirty="0">
                <a:solidFill>
                  <a:srgbClr val="FFFFFF"/>
                </a:solidFill>
                <a:latin typeface="Times New Roman" pitchFamily="18" charset="0"/>
              </a:rPr>
              <a:t>     </a:t>
            </a:r>
          </a:p>
          <a:p>
            <a:pPr eaLnBrk="1" hangingPunct="1"/>
            <a:endParaRPr lang="nl-NL" altLang="en-US" sz="1200" dirty="0">
              <a:solidFill>
                <a:srgbClr val="000000"/>
              </a:solidFill>
            </a:endParaRPr>
          </a:p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7200" b="1">
                <a:solidFill>
                  <a:srgbClr val="CC0000"/>
                </a:solidFill>
                <a:latin typeface="Batang" pitchFamily="18" charset="-127"/>
              </a:rPr>
              <a:t>Literature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                                           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A Pan-Chromatic View of Clusters of Galaxies and the Large-Scale Structure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      </a:t>
            </a:r>
            <a:r>
              <a:rPr lang="en-US" altLang="en-US" sz="1600">
                <a:solidFill>
                  <a:srgbClr val="777777"/>
                </a:solidFill>
              </a:rPr>
              <a:t>M. Plionis, O. Lopez-Cruz, D. Hughes, eds., Lect. Notes in Physics 720, Springer,  2008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400">
                <a:solidFill>
                  <a:srgbClr val="CC0000"/>
                </a:solidFill>
              </a:rPr>
              <a:t>           </a:t>
            </a:r>
            <a:r>
              <a:rPr lang="en-US" altLang="en-US" sz="1100">
                <a:solidFill>
                  <a:srgbClr val="000000"/>
                </a:solidFill>
              </a:rPr>
              <a:t> </a:t>
            </a:r>
            <a:r>
              <a:rPr lang="en-US" altLang="en-US" sz="1400">
                <a:solidFill>
                  <a:srgbClr val="000099"/>
                </a:solidFill>
              </a:rPr>
              <a:t>    Very useful reviews on in particular cluster physics.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400">
                <a:solidFill>
                  <a:srgbClr val="000099"/>
                </a:solidFill>
              </a:rPr>
              <a:t>                Two chapters part of course material   (Van de Weygaert &amp; Bond 2008a, 2008b)</a:t>
            </a:r>
            <a:endParaRPr lang="en-US" altLang="en-US" sz="1400">
              <a:solidFill>
                <a:srgbClr val="000000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7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The Zeldovich Universe:  Genesis and Growth of the Cosmic Web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      </a:t>
            </a:r>
            <a:r>
              <a:rPr lang="en-US" altLang="en-US" sz="1600">
                <a:solidFill>
                  <a:schemeClr val="bg2"/>
                </a:solidFill>
              </a:rPr>
              <a:t>R. van de Weygaert, et al., Cambridge Univ. Press, Nov. 2016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             </a:t>
            </a:r>
            <a:r>
              <a:rPr lang="en-US" altLang="en-US" sz="1600">
                <a:solidFill>
                  <a:srgbClr val="000099"/>
                </a:solidFill>
              </a:rPr>
              <a:t>proceedings   IAU Symp. 308, Tallinn, 2014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000099"/>
                </a:solidFill>
              </a:rPr>
              <a:t>             nice collection of state-of-the-art papers on cosmic structure formation</a:t>
            </a:r>
            <a:endParaRPr lang="en-US" altLang="en-US" sz="1200">
              <a:solidFill>
                <a:srgbClr val="000099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200"/>
              <a:t>                </a:t>
            </a:r>
            <a:endParaRPr lang="en-US" altLang="en-US" sz="1600"/>
          </a:p>
          <a:p>
            <a:pPr eaLnBrk="1" hangingPunct="1">
              <a:lnSpc>
                <a:spcPct val="7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How did the First Stars and Galaxies Form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      </a:t>
            </a:r>
            <a:r>
              <a:rPr lang="en-US" altLang="en-US" sz="1600">
                <a:solidFill>
                  <a:srgbClr val="777777"/>
                </a:solidFill>
              </a:rPr>
              <a:t>A. Loeb, Princeton Univ. Press, 2010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777777"/>
                </a:solidFill>
              </a:rPr>
              <a:t>             </a:t>
            </a:r>
            <a:r>
              <a:rPr lang="en-US" altLang="en-US" sz="1600">
                <a:solidFill>
                  <a:srgbClr val="000099"/>
                </a:solidFill>
              </a:rPr>
              <a:t>beautiful expose on the first stages of structure and galaxy formation</a:t>
            </a:r>
            <a:endParaRPr lang="en-US" altLang="en-US" sz="1200">
              <a:solidFill>
                <a:srgbClr val="000099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7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the  Cosmic Microwave Background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      </a:t>
            </a:r>
            <a:r>
              <a:rPr lang="en-US" altLang="en-US" sz="1600">
                <a:solidFill>
                  <a:srgbClr val="777777"/>
                </a:solidFill>
              </a:rPr>
              <a:t>R. Durrer, Cambridge Univ. Press, 2008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777777"/>
                </a:solidFill>
              </a:rPr>
              <a:t>             </a:t>
            </a:r>
            <a:r>
              <a:rPr lang="en-US" altLang="en-US" sz="1600">
                <a:solidFill>
                  <a:srgbClr val="000099"/>
                </a:solidFill>
              </a:rPr>
              <a:t>best textbook on the physics of the CMB</a:t>
            </a:r>
            <a:endParaRPr lang="en-US" altLang="en-US" sz="1200">
              <a:solidFill>
                <a:srgbClr val="000099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7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Introduction to Cosmology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      </a:t>
            </a:r>
            <a:r>
              <a:rPr lang="en-US" altLang="en-US" sz="1600">
                <a:solidFill>
                  <a:schemeClr val="bg2"/>
                </a:solidFill>
              </a:rPr>
              <a:t>B. Ryden, Addison-Wesley, 2003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             </a:t>
            </a:r>
            <a:r>
              <a:rPr lang="en-US" altLang="en-US" sz="1600">
                <a:solidFill>
                  <a:srgbClr val="000099"/>
                </a:solidFill>
              </a:rPr>
              <a:t>good reference book on basic cosmology</a:t>
            </a:r>
            <a:endParaRPr lang="en-US" altLang="en-US" sz="1200">
              <a:solidFill>
                <a:srgbClr val="000099"/>
              </a:solidFill>
            </a:endParaRPr>
          </a:p>
          <a:p>
            <a:pPr eaLnBrk="1" hangingPunct="1">
              <a:lnSpc>
                <a:spcPct val="75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7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Precision Cosmology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rgbClr val="CC0000"/>
                </a:solidFill>
              </a:rPr>
              <a:t>      </a:t>
            </a:r>
            <a:r>
              <a:rPr lang="en-US" altLang="en-US" sz="1600">
                <a:solidFill>
                  <a:schemeClr val="bg2"/>
                </a:solidFill>
              </a:rPr>
              <a:t>B.J.T. Jones,  Cambridge Univ. Press, 2017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en-US" altLang="en-US" sz="1600">
                <a:solidFill>
                  <a:schemeClr val="bg2"/>
                </a:solidFill>
              </a:rPr>
              <a:t>             </a:t>
            </a:r>
            <a:r>
              <a:rPr lang="en-US" altLang="en-US" sz="1600">
                <a:solidFill>
                  <a:srgbClr val="000099"/>
                </a:solidFill>
              </a:rPr>
              <a:t> perfect advance level textbook cosmology</a:t>
            </a:r>
            <a:endParaRPr lang="en-US" altLang="en-US" sz="120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/>
          </a:p>
        </p:txBody>
      </p:sp>
      <p:sp>
        <p:nvSpPr>
          <p:cNvPr id="4" name="Rectangle 3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F25B4-0562-449E-A0E5-616F73EC2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1944"/>
      </p:ext>
    </p:extLst>
  </p:cSld>
  <p:clrMapOvr>
    <a:masterClrMapping/>
  </p:clrMapOvr>
  <p:transition>
    <p:zoom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752</Words>
  <Application>Microsoft Office PowerPoint</Application>
  <PresentationFormat>On-screen Show (4:3)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Batang</vt:lpstr>
      <vt:lpstr>Arial</vt:lpstr>
      <vt:lpstr>Constantia</vt:lpstr>
      <vt:lpstr>Mathematica3</vt:lpstr>
      <vt:lpstr>Papyrus</vt:lpstr>
      <vt:lpstr>Times New Roman</vt:lpstr>
      <vt:lpstr>Wingdings 2</vt:lpstr>
      <vt:lpstr>Default Design</vt:lpstr>
      <vt:lpstr>Paper</vt:lpstr>
      <vt:lpstr>2_Default Design</vt:lpstr>
      <vt:lpstr>PowerPoint Presentation</vt:lpstr>
      <vt:lpstr>Practical Matters  </vt:lpstr>
      <vt:lpstr>Lecture Room Schedule  </vt:lpstr>
      <vt:lpstr>PowerPoint Presentation</vt:lpstr>
      <vt:lpstr>             Exam</vt:lpstr>
      <vt:lpstr>Literature </vt:lpstr>
      <vt:lpstr>PowerPoint Presentation</vt:lpstr>
      <vt:lpstr>Literature </vt:lpstr>
      <vt:lpstr>PowerPoint Presentation</vt:lpstr>
      <vt:lpstr>PowerPoint Presentation</vt:lpstr>
      <vt:lpstr>PowerPoint Presentation</vt:lpstr>
      <vt:lpstr>PowerPoint Presentation</vt:lpstr>
    </vt:vector>
  </TitlesOfParts>
  <Company>Kapteyn Astronomical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 van de Weijgaert</cp:lastModifiedBy>
  <cp:revision>187</cp:revision>
  <dcterms:created xsi:type="dcterms:W3CDTF">2003-04-08T08:38:37Z</dcterms:created>
  <dcterms:modified xsi:type="dcterms:W3CDTF">2018-09-05T13:52:55Z</dcterms:modified>
</cp:coreProperties>
</file>