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76" r:id="rId2"/>
    <p:sldMasterId id="2147483992" r:id="rId3"/>
    <p:sldMasterId id="2147484004" r:id="rId4"/>
    <p:sldMasterId id="2147484017" r:id="rId5"/>
    <p:sldMasterId id="2147484030" r:id="rId6"/>
    <p:sldMasterId id="2147484042" r:id="rId7"/>
    <p:sldMasterId id="2147484054" r:id="rId8"/>
    <p:sldMasterId id="2147484066" r:id="rId9"/>
    <p:sldMasterId id="2147484078" r:id="rId10"/>
    <p:sldMasterId id="2147484090" r:id="rId11"/>
    <p:sldMasterId id="2147484103" r:id="rId12"/>
    <p:sldMasterId id="2147484115" r:id="rId13"/>
    <p:sldMasterId id="2147484127" r:id="rId14"/>
    <p:sldMasterId id="2147484139" r:id="rId15"/>
    <p:sldMasterId id="2147484151" r:id="rId16"/>
    <p:sldMasterId id="2147484163" r:id="rId17"/>
  </p:sldMasterIdLst>
  <p:notesMasterIdLst>
    <p:notesMasterId r:id="rId98"/>
  </p:notesMasterIdLst>
  <p:handoutMasterIdLst>
    <p:handoutMasterId r:id="rId99"/>
  </p:handoutMasterIdLst>
  <p:sldIdLst>
    <p:sldId id="1308" r:id="rId18"/>
    <p:sldId id="1415" r:id="rId19"/>
    <p:sldId id="1462" r:id="rId20"/>
    <p:sldId id="1332" r:id="rId21"/>
    <p:sldId id="1397" r:id="rId22"/>
    <p:sldId id="1399" r:id="rId23"/>
    <p:sldId id="1333" r:id="rId24"/>
    <p:sldId id="1418" r:id="rId25"/>
    <p:sldId id="1417" r:id="rId26"/>
    <p:sldId id="1416" r:id="rId27"/>
    <p:sldId id="1348" r:id="rId28"/>
    <p:sldId id="1346" r:id="rId29"/>
    <p:sldId id="1463" r:id="rId30"/>
    <p:sldId id="1420" r:id="rId31"/>
    <p:sldId id="1421" r:id="rId32"/>
    <p:sldId id="1422" r:id="rId33"/>
    <p:sldId id="1423" r:id="rId34"/>
    <p:sldId id="1424" r:id="rId35"/>
    <p:sldId id="1425" r:id="rId36"/>
    <p:sldId id="1472" r:id="rId37"/>
    <p:sldId id="1426" r:id="rId38"/>
    <p:sldId id="1439" r:id="rId39"/>
    <p:sldId id="1347" r:id="rId40"/>
    <p:sldId id="1466" r:id="rId41"/>
    <p:sldId id="1465" r:id="rId42"/>
    <p:sldId id="1376" r:id="rId43"/>
    <p:sldId id="1371" r:id="rId44"/>
    <p:sldId id="1374" r:id="rId45"/>
    <p:sldId id="1377" r:id="rId46"/>
    <p:sldId id="1354" r:id="rId47"/>
    <p:sldId id="1355" r:id="rId48"/>
    <p:sldId id="1440" r:id="rId49"/>
    <p:sldId id="1442" r:id="rId50"/>
    <p:sldId id="1443" r:id="rId51"/>
    <p:sldId id="1468" r:id="rId52"/>
    <p:sldId id="1473" r:id="rId53"/>
    <p:sldId id="1471" r:id="rId54"/>
    <p:sldId id="1449" r:id="rId55"/>
    <p:sldId id="1383" r:id="rId56"/>
    <p:sldId id="1408" r:id="rId57"/>
    <p:sldId id="1414" r:id="rId58"/>
    <p:sldId id="1350" r:id="rId59"/>
    <p:sldId id="1387" r:id="rId60"/>
    <p:sldId id="1411" r:id="rId61"/>
    <p:sldId id="1388" r:id="rId62"/>
    <p:sldId id="1433" r:id="rId63"/>
    <p:sldId id="1441" r:id="rId64"/>
    <p:sldId id="1410" r:id="rId65"/>
    <p:sldId id="1401" r:id="rId66"/>
    <p:sldId id="1407" r:id="rId67"/>
    <p:sldId id="1450" r:id="rId68"/>
    <p:sldId id="1444" r:id="rId69"/>
    <p:sldId id="1412" r:id="rId70"/>
    <p:sldId id="1413" r:id="rId71"/>
    <p:sldId id="1431" r:id="rId72"/>
    <p:sldId id="1437" r:id="rId73"/>
    <p:sldId id="1432" r:id="rId74"/>
    <p:sldId id="1455" r:id="rId75"/>
    <p:sldId id="1428" r:id="rId76"/>
    <p:sldId id="1456" r:id="rId77"/>
    <p:sldId id="1429" r:id="rId78"/>
    <p:sldId id="1452" r:id="rId79"/>
    <p:sldId id="1453" r:id="rId80"/>
    <p:sldId id="1451" r:id="rId81"/>
    <p:sldId id="1457" r:id="rId82"/>
    <p:sldId id="1459" r:id="rId83"/>
    <p:sldId id="1448" r:id="rId84"/>
    <p:sldId id="1458" r:id="rId85"/>
    <p:sldId id="1460" r:id="rId86"/>
    <p:sldId id="1435" r:id="rId87"/>
    <p:sldId id="1436" r:id="rId88"/>
    <p:sldId id="1461" r:id="rId89"/>
    <p:sldId id="1467" r:id="rId90"/>
    <p:sldId id="1446" r:id="rId91"/>
    <p:sldId id="1447" r:id="rId92"/>
    <p:sldId id="1344" r:id="rId93"/>
    <p:sldId id="1356" r:id="rId94"/>
    <p:sldId id="1359" r:id="rId95"/>
    <p:sldId id="1357" r:id="rId96"/>
    <p:sldId id="1352" r:id="rId9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  <a:srgbClr val="545454"/>
    <a:srgbClr val="363636"/>
    <a:srgbClr val="000099"/>
    <a:srgbClr val="407739"/>
    <a:srgbClr val="487E32"/>
    <a:srgbClr val="66FF99"/>
    <a:srgbClr val="99FF99"/>
    <a:srgbClr val="FFFF9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108" d="100"/>
          <a:sy n="108" d="100"/>
        </p:scale>
        <p:origin x="1656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52B91F6-8925-4232-89DA-FFE2CD7B8545}" type="datetimeFigureOut">
              <a:rPr lang="en-GB" smtClean="0"/>
              <a:t>16/11/2018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932E06F7-75CE-4D46-99C0-E5D6B449E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4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E5924D-6CE5-44A0-A5C7-B1432473D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0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/>
              <a:pPr eaLnBrk="1" hangingPunct="1"/>
              <a:t>4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AFA311-2026-4570-B59A-73AE263A038D}" type="slidenum">
              <a:rPr lang="en-US" altLang="en-US" smtClean="0"/>
              <a:pPr eaLnBrk="1" hangingPunct="1"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0934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99850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011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85412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13725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02021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9555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88652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8098"/>
      </p:ext>
    </p:extLst>
  </p:cSld>
  <p:clrMapOvr>
    <a:masterClrMapping/>
  </p:clrMapOvr>
  <p:transition spd="slow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57244"/>
      </p:ext>
    </p:extLst>
  </p:cSld>
  <p:clrMapOvr>
    <a:masterClrMapping/>
  </p:clrMapOvr>
  <p:transition spd="slow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87908"/>
      </p:ext>
    </p:extLst>
  </p:cSld>
  <p:clrMapOvr>
    <a:masterClrMapping/>
  </p:clrMapOvr>
  <p:transition spd="slow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5032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283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2575"/>
      </p:ext>
    </p:extLst>
  </p:cSld>
  <p:clrMapOvr>
    <a:masterClrMapping/>
  </p:clrMapOvr>
  <p:transition spd="slow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01779"/>
      </p:ext>
    </p:extLst>
  </p:cSld>
  <p:clrMapOvr>
    <a:masterClrMapping/>
  </p:clrMapOvr>
  <p:transition spd="slow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00182"/>
      </p:ext>
    </p:extLst>
  </p:cSld>
  <p:clrMapOvr>
    <a:masterClrMapping/>
  </p:clrMapOvr>
  <p:transition spd="slow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33"/>
      </p:ext>
    </p:extLst>
  </p:cSld>
  <p:clrMapOvr>
    <a:masterClrMapping/>
  </p:clrMapOvr>
  <p:transition spd="slow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20117"/>
      </p:ext>
    </p:extLst>
  </p:cSld>
  <p:clrMapOvr>
    <a:masterClrMapping/>
  </p:clrMapOvr>
  <p:transition spd="slow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3505"/>
      </p:ext>
    </p:extLst>
  </p:cSld>
  <p:clrMapOvr>
    <a:masterClrMapping/>
  </p:clrMapOvr>
  <p:transition spd="slow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31634"/>
      </p:ext>
    </p:extLst>
  </p:cSld>
  <p:clrMapOvr>
    <a:masterClrMapping/>
  </p:clrMapOvr>
  <p:transition spd="slow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3828"/>
      </p:ext>
    </p:extLst>
  </p:cSld>
  <p:clrMapOvr>
    <a:masterClrMapping/>
  </p:clrMapOvr>
  <p:transition spd="slow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67972"/>
      </p:ext>
    </p:extLst>
  </p:cSld>
  <p:clrMapOvr>
    <a:masterClrMapping/>
  </p:clrMapOvr>
  <p:transition spd="slow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53888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7BDB-A300-4287-8F7F-299B1A6C8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39025"/>
      </p:ext>
    </p:extLst>
  </p:cSld>
  <p:clrMapOvr>
    <a:masterClrMapping/>
  </p:clrMapOvr>
  <p:transition spd="slow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27062"/>
      </p:ext>
    </p:extLst>
  </p:cSld>
  <p:clrMapOvr>
    <a:masterClrMapping/>
  </p:clrMapOvr>
  <p:transition spd="slow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19007"/>
      </p:ext>
    </p:extLst>
  </p:cSld>
  <p:clrMapOvr>
    <a:masterClrMapping/>
  </p:clrMapOvr>
  <p:transition spd="slow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81877"/>
      </p:ext>
    </p:extLst>
  </p:cSld>
  <p:clrMapOvr>
    <a:masterClrMapping/>
  </p:clrMapOvr>
  <p:transition spd="slow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5196"/>
      </p:ext>
    </p:extLst>
  </p:cSld>
  <p:clrMapOvr>
    <a:masterClrMapping/>
  </p:clrMapOvr>
  <p:transition spd="slow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7603"/>
      </p:ext>
    </p:extLst>
  </p:cSld>
  <p:clrMapOvr>
    <a:masterClrMapping/>
  </p:clrMapOvr>
  <p:transition spd="slow"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09990"/>
      </p:ext>
    </p:extLst>
  </p:cSld>
  <p:clrMapOvr>
    <a:masterClrMapping/>
  </p:clrMapOvr>
  <p:transition spd="slow"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45416"/>
      </p:ext>
    </p:extLst>
  </p:cSld>
  <p:clrMapOvr>
    <a:masterClrMapping/>
  </p:clrMapOvr>
  <p:transition spd="slow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8691"/>
      </p:ext>
    </p:extLst>
  </p:cSld>
  <p:clrMapOvr>
    <a:masterClrMapping/>
  </p:clrMapOvr>
  <p:transition spd="slow"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72382"/>
      </p:ext>
    </p:extLst>
  </p:cSld>
  <p:clrMapOvr>
    <a:masterClrMapping/>
  </p:clrMapOvr>
  <p:transition spd="slow"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291A-048A-4BF0-8FAA-E2239D482E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17335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5AD7-E6DD-4870-944F-09C8157E3A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02"/>
      </p:ext>
    </p:extLst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2B3C-6767-45FC-AA14-DF0DD13364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62929"/>
      </p:ext>
    </p:extLst>
  </p:cSld>
  <p:clrMapOvr>
    <a:masterClrMapping/>
  </p:clrMapOvr>
  <p:transition spd="slow"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55BE-5A54-4F46-B45B-8F91DCD4993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69588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5F16-0AF3-41DF-9C3D-DEE762DF2D7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788"/>
      </p:ext>
    </p:extLst>
  </p:cSld>
  <p:clrMapOvr>
    <a:masterClrMapping/>
  </p:clrMapOvr>
  <p:transition spd="slow"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01CF-65A0-4289-AF51-8516CF4ADC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25485"/>
      </p:ext>
    </p:extLst>
  </p:cSld>
  <p:clrMapOvr>
    <a:masterClrMapping/>
  </p:clrMapOvr>
  <p:transition spd="slow"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58337-324B-4E98-959B-DA815B36ED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15465"/>
      </p:ext>
    </p:extLst>
  </p:cSld>
  <p:clrMapOvr>
    <a:masterClrMapping/>
  </p:clrMapOvr>
  <p:transition spd="slow"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A79C-2DCF-4A43-9089-26EA89C579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76350"/>
      </p:ext>
    </p:extLst>
  </p:cSld>
  <p:clrMapOvr>
    <a:masterClrMapping/>
  </p:clrMapOvr>
  <p:transition spd="slow"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980E3-FA9B-4219-A7C5-B6563A97004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9305"/>
      </p:ext>
    </p:extLst>
  </p:cSld>
  <p:clrMapOvr>
    <a:masterClrMapping/>
  </p:clrMapOvr>
  <p:transition spd="slow"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2368-03EA-49CA-BD02-C523AADE3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10066"/>
      </p:ext>
    </p:extLst>
  </p:cSld>
  <p:clrMapOvr>
    <a:masterClrMapping/>
  </p:clrMapOvr>
  <p:transition spd="slow"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4583-41FD-4E41-A005-E0FA02343B3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0444"/>
      </p:ext>
    </p:extLst>
  </p:cSld>
  <p:clrMapOvr>
    <a:masterClrMapping/>
  </p:clrMapOvr>
  <p:transition spd="slow"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F20D3-943C-4AE5-86DA-2DB18FE064C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6190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1357-0485-4F3F-816A-7B512DDF88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7390"/>
      </p:ext>
    </p:extLst>
  </p:cSld>
  <p:clrMapOvr>
    <a:masterClrMapping/>
  </p:clrMapOvr>
  <p:transition spd="slow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33111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4216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4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76586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15628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3735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57074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2259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5317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8003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BDC6-E478-4E76-8865-5F19B0A9D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7214"/>
      </p:ext>
    </p:extLst>
  </p:cSld>
  <p:clrMapOvr>
    <a:masterClrMapping/>
  </p:clrMapOvr>
  <p:transition spd="slow"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7646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7427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18091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55651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18068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06505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633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37797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181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988D2-7BE9-4800-B38B-0D747A906B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8243"/>
      </p:ext>
    </p:extLst>
  </p:cSld>
  <p:clrMapOvr>
    <a:masterClrMapping/>
  </p:clrMapOvr>
  <p:transition spd="slow"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49415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4054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54212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7314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3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9506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1761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73650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98872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0199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FAD0-F70F-42E5-916E-759771C80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79180"/>
      </p:ext>
    </p:extLst>
  </p:cSld>
  <p:clrMapOvr>
    <a:masterClrMapping/>
  </p:clrMapOvr>
  <p:transition spd="slow"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0722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29889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87637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7132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33738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8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6875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6003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27824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133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65B82-794D-413E-B56C-B0A005E6B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5448"/>
      </p:ext>
    </p:extLst>
  </p:cSld>
  <p:clrMapOvr>
    <a:masterClrMapping/>
  </p:clrMapOvr>
  <p:transition spd="slow"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97230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90546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36623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73005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48517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90994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9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18615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89531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5197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8DE4-7575-41C0-B3B5-CDD574C7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18960"/>
      </p:ext>
    </p:extLst>
  </p:cSld>
  <p:clrMapOvr>
    <a:masterClrMapping/>
  </p:clrMapOvr>
  <p:transition spd="slow"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8107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41039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97352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6309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136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7062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C910-8FEA-4CE1-86F0-569E51A77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15340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3D2EE-0373-419A-BFD1-3AEC1265A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09407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2C60A-2704-4FC3-9AE5-A7010C157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0967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F2BA-23A0-433D-B8DB-4DA6C3645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05112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0434-EC88-4E1D-B064-35B170ABC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759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459C8-D0C5-41AE-A21E-38AC4C1BB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46460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972E-2409-4857-B1DA-C6EE36466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68109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BE97-F6DE-4CD2-A63C-5F190E8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8329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05C5-AFD9-4EE9-9D91-293B65276DB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3784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FD666-16FF-49CC-9EC7-8AEE0E0C3A7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9807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2B1A-5DB5-4440-BFE7-26D851D5E0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0597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DE5B-842F-45BB-AD60-6BD7C22B9DF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9563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C7A6-D182-4753-84AC-C3F4DCF977D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31850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46B9-5242-4A6A-ACD6-9BCEDE76C4A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7062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9C89-CB83-4C6A-9566-BDF9C86475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01480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4AA4-52C4-4F5D-BDFA-9B3EFD57F1C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537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E895-28EE-4AC8-99B3-E056DE1273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4245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32B75-9242-47DA-A11F-7E2B3838E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6420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04898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21451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188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57136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42520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14960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6613"/>
      </p:ext>
    </p:extLst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9137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5947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79986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20854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72686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1053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817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85249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01878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16251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14773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117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89759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73646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9081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3279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94228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821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8914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6303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679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6914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40759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9025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67726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58366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8335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69244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2076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63644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60837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10328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53674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89477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67899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1920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98020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28734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8953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5186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01556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36597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859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3963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714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66264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85727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77472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6425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2291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0515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53846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54112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7479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34096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9940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45583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96117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80604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09917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69534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75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8939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36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6269A52-D9E2-4776-9B82-D35002822684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695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63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12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20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232F50-484C-4FA5-AED8-ABBE339BA7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2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9424A85-41C5-4FDA-8CFF-429DB7961398}" type="slidenum">
              <a:rPr lang="en-US">
                <a:solidFill>
                  <a:srgbClr val="FEFAC9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630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2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61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242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802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7575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854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9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0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07.jpeg"/><Relationship Id="rId4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3075" name="Subtitle 1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3" descr="stonehenge.ve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7488" y="1412776"/>
            <a:ext cx="87122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600" b="1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Ancient  Skies</a:t>
            </a:r>
            <a:endParaRPr lang="en-US" sz="76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&amp;</a:t>
            </a: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Heavenly Rhythms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313" y="857250"/>
            <a:ext cx="8715375" cy="485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8" descr="map_or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0"/>
            <a:ext cx="4867275" cy="6858000"/>
          </a:xfrm>
        </p:spPr>
      </p:pic>
      <p:pic>
        <p:nvPicPr>
          <p:cNvPr id="56323" name="Picture 6" descr="orion_gauvreau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428750"/>
            <a:ext cx="27860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00768"/>
            <a:ext cx="9929882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</a:t>
            </a:r>
            <a:r>
              <a:rPr lang="en-US" sz="6100" dirty="0">
                <a:sym typeface="Mathematica1"/>
              </a:rPr>
              <a:t>H</a:t>
            </a:r>
            <a:r>
              <a:rPr lang="el-GR" sz="6100" dirty="0">
                <a:sym typeface="Mathematica1"/>
              </a:rPr>
              <a:t>στερισται</a:t>
            </a:r>
            <a:r>
              <a:rPr sz="6100" dirty="0">
                <a:solidFill>
                  <a:srgbClr val="FDF8F5"/>
                </a:solidFill>
                <a:sym typeface="Mathematica1"/>
              </a:rPr>
              <a:t>  -  Constellations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pic>
        <p:nvPicPr>
          <p:cNvPr id="56325" name="Picture 9" descr="Uranometria_or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25669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71875" y="1428750"/>
            <a:ext cx="2786063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9375" y="1428750"/>
            <a:ext cx="2571750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572375" y="714375"/>
            <a:ext cx="43576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Orion</a:t>
            </a:r>
          </a:p>
        </p:txBody>
      </p:sp>
    </p:spTree>
    <p:extLst>
      <p:ext uri="{BB962C8B-B14F-4D97-AF65-F5344CB8AC3E}">
        <p14:creationId xmlns:p14="http://schemas.microsoft.com/office/powerpoint/2010/main" val="3510573797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000" dirty="0"/>
              <a:t>Big Dipper – </a:t>
            </a:r>
            <a:r>
              <a:rPr lang="en-US" sz="5000" dirty="0" err="1"/>
              <a:t>Ursa</a:t>
            </a:r>
            <a:r>
              <a:rPr lang="en-US" sz="5000" dirty="0"/>
              <a:t> Major:</a:t>
            </a:r>
            <a:br>
              <a:rPr lang="en-US" sz="5000" dirty="0"/>
            </a:br>
            <a:r>
              <a:rPr lang="en-US" sz="5000" dirty="0"/>
              <a:t>Oldest  Constellation ? </a:t>
            </a:r>
          </a:p>
        </p:txBody>
      </p:sp>
      <p:pic>
        <p:nvPicPr>
          <p:cNvPr id="17411" name="Picture 4" descr="dippers_lodriguss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43250"/>
            <a:ext cx="5146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6188" y="3143250"/>
            <a:ext cx="5143500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875" y="1143000"/>
            <a:ext cx="4929188" cy="603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en-US" sz="3500" dirty="0">
              <a:effectLst>
                <a:outerShdw blurRad="165100" dist="2794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700" dirty="0"/>
              <a:t>Most well-known constellations </a:t>
            </a:r>
          </a:p>
          <a:p>
            <a:pPr>
              <a:defRPr/>
            </a:pPr>
            <a:r>
              <a:rPr lang="en-US" sz="1700" dirty="0"/>
              <a:t>have been defined by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     - Babylonian  </a:t>
            </a:r>
          </a:p>
          <a:p>
            <a:pPr>
              <a:defRPr/>
            </a:pPr>
            <a:r>
              <a:rPr lang="en-US" sz="1700" dirty="0"/>
              <a:t>                                  astronomers</a:t>
            </a:r>
          </a:p>
          <a:p>
            <a:pPr>
              <a:defRPr/>
            </a:pPr>
            <a:r>
              <a:rPr lang="en-US" sz="1700" dirty="0"/>
              <a:t>     - Greek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Not so the </a:t>
            </a:r>
            <a:r>
              <a:rPr lang="en-US" sz="1700" dirty="0">
                <a:solidFill>
                  <a:srgbClr val="FFC000"/>
                </a:solidFill>
              </a:rPr>
              <a:t>Big Dipper</a:t>
            </a:r>
            <a:r>
              <a:rPr lang="en-US" sz="1700" dirty="0"/>
              <a:t>, known:</a:t>
            </a:r>
          </a:p>
          <a:p>
            <a:pPr>
              <a:defRPr/>
            </a:pPr>
            <a:r>
              <a:rPr lang="en-US" sz="1700" dirty="0"/>
              <a:t>     - Eurasian continent  </a:t>
            </a:r>
          </a:p>
          <a:p>
            <a:pPr>
              <a:defRPr/>
            </a:pPr>
            <a:r>
              <a:rPr lang="en-US" sz="1700" dirty="0"/>
              <a:t>           (incl.   Siberians)</a:t>
            </a:r>
          </a:p>
          <a:p>
            <a:pPr>
              <a:defRPr/>
            </a:pPr>
            <a:r>
              <a:rPr lang="en-US" sz="1700" dirty="0"/>
              <a:t>     - American  Indians 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Suggests:   </a:t>
            </a:r>
          </a:p>
          <a:p>
            <a:pPr>
              <a:defRPr/>
            </a:pPr>
            <a:r>
              <a:rPr lang="en-US" sz="1700" dirty="0"/>
              <a:t>older than 10,000 yrs</a:t>
            </a:r>
          </a:p>
          <a:p>
            <a:pPr>
              <a:defRPr/>
            </a:pPr>
            <a:r>
              <a:rPr lang="en-US" sz="1700" dirty="0"/>
              <a:t>before ancestors American Indians</a:t>
            </a:r>
          </a:p>
          <a:p>
            <a:pPr>
              <a:defRPr/>
            </a:pPr>
            <a:r>
              <a:rPr lang="en-US" sz="1700" dirty="0"/>
              <a:t>crossed  Bering Street </a:t>
            </a:r>
          </a:p>
          <a:p>
            <a:pPr>
              <a:defRPr/>
            </a:pPr>
            <a:r>
              <a:rPr lang="en-US" dirty="0"/>
              <a:t>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1785938" y="2643188"/>
            <a:ext cx="285750" cy="785812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38" y="1785938"/>
            <a:ext cx="357187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Lascaux</a:t>
            </a:r>
            <a:br>
              <a:rPr lang="en-US" sz="4700" dirty="0"/>
            </a:br>
            <a:r>
              <a:rPr lang="en-US" sz="4700" dirty="0"/>
              <a:t>First  </a:t>
            </a:r>
            <a:r>
              <a:rPr lang="en-US" sz="4700" dirty="0" err="1"/>
              <a:t>Starmap</a:t>
            </a:r>
            <a:r>
              <a:rPr lang="en-US" sz="4700" dirty="0"/>
              <a:t>:  the Pleiades   ?</a:t>
            </a:r>
          </a:p>
        </p:txBody>
      </p:sp>
      <p:pic>
        <p:nvPicPr>
          <p:cNvPr id="15363" name="Picture 4" descr="LascauxCavesStar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7375"/>
            <a:ext cx="417036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857375"/>
            <a:ext cx="4143375" cy="46434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720" y="2000240"/>
            <a:ext cx="4643470" cy="44012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>
              <a:defRPr/>
            </a:pPr>
            <a:r>
              <a:rPr lang="en-US" sz="2800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</a:t>
            </a:r>
            <a:r>
              <a:rPr lang="en-US" sz="2800" b="1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Lascaux: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Most beautiful Ice Age cave paintings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Magdalenean cave art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16,500 yrs  old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2000 figures:</a:t>
            </a:r>
          </a:p>
          <a:p>
            <a:pPr>
              <a:defRPr/>
            </a:pPr>
            <a:r>
              <a:rPr lang="en-US" dirty="0"/>
              <a:t>   -  900 animals, of which 364 horses</a:t>
            </a:r>
          </a:p>
          <a:p>
            <a:pPr>
              <a:defRPr/>
            </a:pPr>
            <a:r>
              <a:rPr lang="en-US" dirty="0"/>
              <a:t>   -  geometric figures</a:t>
            </a:r>
          </a:p>
          <a:p>
            <a:pPr>
              <a:defRPr/>
            </a:pPr>
            <a:r>
              <a:rPr lang="en-US" dirty="0"/>
              <a:t>   -  Hall of Bulls:  4 huge aurochs/bulls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err="1"/>
              <a:t>Rappenglueck</a:t>
            </a:r>
            <a:r>
              <a:rPr lang="en-US" dirty="0"/>
              <a:t> speculated that </a:t>
            </a:r>
          </a:p>
          <a:p>
            <a:pPr>
              <a:defRPr/>
            </a:pPr>
            <a:r>
              <a:rPr lang="en-US" dirty="0"/>
              <a:t>  cave paintings contained astronomy:</a:t>
            </a:r>
          </a:p>
          <a:p>
            <a:pPr>
              <a:defRPr/>
            </a:pPr>
            <a:r>
              <a:rPr lang="en-US" dirty="0"/>
              <a:t>  -  star map near head bull</a:t>
            </a:r>
          </a:p>
          <a:p>
            <a:pPr>
              <a:defRPr/>
            </a:pPr>
            <a:r>
              <a:rPr lang="en-US" dirty="0"/>
              <a:t>  -  Pleiades</a:t>
            </a:r>
          </a:p>
          <a:p>
            <a:pPr>
              <a:defRPr/>
            </a:pPr>
            <a:r>
              <a:rPr lang="en-US" dirty="0"/>
              <a:t>  -  Moon cycle (29 dots) near horse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5750" y="1857375"/>
            <a:ext cx="4214813" cy="47148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7" name="Picture 7" descr="_975360_las30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857750"/>
            <a:ext cx="32353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6250" y="4857750"/>
            <a:ext cx="3214688" cy="1785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96" y="-304913"/>
            <a:ext cx="10009112" cy="7506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88840"/>
            <a:ext cx="4464496" cy="4464496"/>
          </a:xfrm>
          <a:prstGeom prst="rect">
            <a:avLst/>
          </a:prstGeom>
          <a:effectLst>
            <a:outerShdw blurRad="50800" dist="2159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709624" y="1988840"/>
            <a:ext cx="4462776" cy="446449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972616" y="-387424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Pleiades   </a:t>
            </a:r>
          </a:p>
        </p:txBody>
      </p:sp>
    </p:spTree>
    <p:extLst>
      <p:ext uri="{BB962C8B-B14F-4D97-AF65-F5344CB8AC3E}">
        <p14:creationId xmlns:p14="http://schemas.microsoft.com/office/powerpoint/2010/main" val="1042786672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IMG_8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571500"/>
            <a:ext cx="11572875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407194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H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λιοσ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 -  Sun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2246187113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Content Placeholder 3" descr="winter_solstice_piv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1625"/>
            <a:ext cx="9144000" cy="39576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9200"/>
          </a:xfrm>
        </p:spPr>
        <p:txBody>
          <a:bodyPr/>
          <a:lstStyle/>
          <a:p>
            <a:pPr>
              <a:defRPr/>
            </a:pPr>
            <a:r>
              <a:t>         </a:t>
            </a:r>
            <a:r>
              <a:rPr sz="6200"/>
              <a:t>Sun:     daily  path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00034" y="550070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en-US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winter solstice,  </a:t>
            </a:r>
            <a:r>
              <a:rPr lang="en-US" sz="3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Tyrrhenain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Sea 2005</a:t>
            </a:r>
          </a:p>
          <a:p>
            <a:pPr eaLnBrk="0" hangingPunct="0">
              <a:defRPr/>
            </a:pP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                                                                 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D. </a:t>
            </a:r>
            <a:r>
              <a:rPr lang="en-US" sz="2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Pivato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8018538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PicES1-1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142908" y="5214950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t>       </a:t>
            </a:r>
            <a:r>
              <a:rPr sz="6200"/>
              <a:t>Sun:     </a:t>
            </a:r>
            <a:br>
              <a:rPr sz="6200"/>
            </a:br>
            <a:r>
              <a:rPr sz="6200"/>
              <a:t>     annual  change daily path</a:t>
            </a:r>
          </a:p>
        </p:txBody>
      </p:sp>
    </p:spTree>
    <p:extLst>
      <p:ext uri="{BB962C8B-B14F-4D97-AF65-F5344CB8AC3E}">
        <p14:creationId xmlns:p14="http://schemas.microsoft.com/office/powerpoint/2010/main" val="2676585204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14750" y="142875"/>
            <a:ext cx="5357813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7" name="Content Placeholder 3" descr="celestialsphe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928813"/>
            <a:ext cx="3473450" cy="3714750"/>
          </a:xfrm>
        </p:spPr>
      </p:pic>
      <p:pic>
        <p:nvPicPr>
          <p:cNvPr id="62468" name="Picture 5" descr="radec_earth_orb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786063"/>
            <a:ext cx="53482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3313" y="1928813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t>     </a:t>
            </a:r>
            <a:r>
              <a:rPr sz="6200"/>
              <a:t>Sun:     annual  path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875" y="1928813"/>
            <a:ext cx="3500438" cy="3643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1370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5715000"/>
            <a:ext cx="5357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t>     </a:t>
            </a:r>
            <a:r>
              <a:rPr sz="6200">
                <a:solidFill>
                  <a:schemeClr val="bg1"/>
                </a:solidFill>
              </a:rPr>
              <a:t>Sun:     annual  path</a:t>
            </a:r>
          </a:p>
        </p:txBody>
      </p:sp>
      <p:pic>
        <p:nvPicPr>
          <p:cNvPr id="63492" name="Picture 4" descr="sun_eclipti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5589240"/>
            <a:ext cx="8208912" cy="8640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63288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4515" name="Content Placeholder 5" descr="f1-firstpointofaries-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3213"/>
            <a:ext cx="9144000" cy="7908926"/>
          </a:xfrm>
        </p:spPr>
      </p:pic>
      <p:sp>
        <p:nvSpPr>
          <p:cNvPr id="4" name="TextBox 3"/>
          <p:cNvSpPr txBox="1"/>
          <p:nvPr/>
        </p:nvSpPr>
        <p:spPr>
          <a:xfrm>
            <a:off x="4286250" y="4357688"/>
            <a:ext cx="5357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Sun’s  path  among  the  stars  =   Ecliptic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traverses through 12 regions of 30</a:t>
            </a:r>
            <a:r>
              <a:rPr lang="en-US" baseline="30000" dirty="0">
                <a:solidFill>
                  <a:prstClr val="white"/>
                </a:solidFill>
                <a:latin typeface="Constantia"/>
                <a:sym typeface="Mathematica1"/>
              </a:rPr>
              <a:t>0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the constellations of the Zodiac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9952" y="4357688"/>
            <a:ext cx="4896544" cy="1200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20638489">
            <a:off x="7651123" y="13631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ECLIPTIC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2858294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Sky and the Universe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Cosmology is as old as humankind,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presumably as soon  humans developed language and art, ie. the use of symbolism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 expressing more profound and abstract thoughts, they started to study the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world around them. 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Very early cosmology was very local ...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the Universe was what you immediately interacted with,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and involved weather  earthquakes, sudden environmental changes etc.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Things outside daily experience were supernatural </a:t>
            </a:r>
          </a:p>
          <a:p>
            <a:pPr eaLnBrk="1" hangingPunct="1"/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e.g. seasons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  </a:t>
            </a:r>
          </a:p>
          <a:p>
            <a:pPr marL="136525" indent="0" eaLnBrk="1" hangingPunct="1">
              <a:buNone/>
            </a:pPr>
            <a:endParaRPr lang="nl-NL" sz="1600" dirty="0"/>
          </a:p>
        </p:txBody>
      </p:sp>
      <p:sp>
        <p:nvSpPr>
          <p:cNvPr id="4" name="Rectangle 3"/>
          <p:cNvSpPr/>
          <p:nvPr/>
        </p:nvSpPr>
        <p:spPr>
          <a:xfrm>
            <a:off x="428625" y="1196752"/>
            <a:ext cx="8429625" cy="52326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3402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68952" cy="55858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-243408"/>
            <a:ext cx="8229600" cy="1219200"/>
          </a:xfrm>
        </p:spPr>
        <p:txBody>
          <a:bodyPr/>
          <a:lstStyle/>
          <a:p>
            <a:r>
              <a:rPr lang="nl-NL" b="1" dirty="0"/>
              <a:t>Earth’s Orbit   &amp;    the Zodiac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0632208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/>
              <a:t>Zodiac</a:t>
            </a:r>
          </a:p>
        </p:txBody>
      </p:sp>
    </p:spTree>
    <p:extLst>
      <p:ext uri="{BB962C8B-B14F-4D97-AF65-F5344CB8AC3E}">
        <p14:creationId xmlns:p14="http://schemas.microsoft.com/office/powerpoint/2010/main" val="3940362358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" y="129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52536" y="1916832"/>
            <a:ext cx="9937104" cy="2448272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4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Neolithic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Solar Observatories</a:t>
            </a:r>
          </a:p>
        </p:txBody>
      </p:sp>
    </p:spTree>
    <p:extLst>
      <p:ext uri="{BB962C8B-B14F-4D97-AF65-F5344CB8AC3E}">
        <p14:creationId xmlns:p14="http://schemas.microsoft.com/office/powerpoint/2010/main" val="637991728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-142900"/>
            <a:ext cx="964413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Nabta – Egypt</a:t>
            </a:r>
            <a:br>
              <a:rPr lang="en-US" sz="4700" dirty="0"/>
            </a:br>
            <a:r>
              <a:rPr lang="en-US" sz="3600" dirty="0"/>
              <a:t>Oldest  </a:t>
            </a:r>
            <a:r>
              <a:rPr lang="en-US" sz="3600" dirty="0" err="1"/>
              <a:t>Archaeoastronomical</a:t>
            </a:r>
            <a:r>
              <a:rPr lang="en-US" sz="3600" dirty="0"/>
              <a:t> Monument ?</a:t>
            </a:r>
          </a:p>
        </p:txBody>
      </p:sp>
      <p:pic>
        <p:nvPicPr>
          <p:cNvPr id="18435" name="Picture 5" descr="Nabta-Egy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143250"/>
            <a:ext cx="3346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bta.nature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57620" y="1357298"/>
            <a:ext cx="4166159" cy="4643446"/>
          </a:xfrm>
          <a:prstGeom prst="rect">
            <a:avLst/>
          </a:prstGeom>
          <a:effectLst>
            <a:outerShdw blurRad="1651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501090"/>
            <a:ext cx="3857625" cy="44781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3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Nabta: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400" b="1" dirty="0"/>
              <a:t>Southwest Egypt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Oldest astronomical </a:t>
            </a:r>
          </a:p>
          <a:p>
            <a:pPr>
              <a:defRPr/>
            </a:pPr>
            <a:r>
              <a:rPr lang="en-US" sz="1400" b="1" dirty="0"/>
              <a:t>megalithic monument:  </a:t>
            </a:r>
          </a:p>
          <a:p>
            <a:pPr>
              <a:defRPr/>
            </a:pPr>
            <a:r>
              <a:rPr lang="en-US" sz="1400" b="1" dirty="0"/>
              <a:t>             6,000-6,500 yrs old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- complex not circular:  .8-1.8 miles</a:t>
            </a:r>
          </a:p>
          <a:p>
            <a:pPr>
              <a:defRPr/>
            </a:pPr>
            <a:r>
              <a:rPr lang="en-US" sz="1400" b="1" dirty="0"/>
              <a:t>- 10 slabs 9ft, 30 oval stones, </a:t>
            </a:r>
          </a:p>
          <a:p>
            <a:pPr>
              <a:defRPr/>
            </a:pPr>
            <a:r>
              <a:rPr lang="en-US" sz="1400" b="1" dirty="0"/>
              <a:t>- calendar circle  </a:t>
            </a:r>
          </a:p>
          <a:p>
            <a:pPr>
              <a:defRPr/>
            </a:pPr>
            <a:endParaRPr lang="en-US" sz="1400" b="1" dirty="0"/>
          </a:p>
          <a:p>
            <a:pPr>
              <a:buFontTx/>
              <a:buChar char="-"/>
              <a:defRPr/>
            </a:pPr>
            <a:r>
              <a:rPr lang="en-US" sz="1400" b="1" dirty="0"/>
              <a:t> Prehistoric calendar, </a:t>
            </a:r>
          </a:p>
          <a:p>
            <a:pPr>
              <a:defRPr/>
            </a:pPr>
            <a:r>
              <a:rPr lang="en-US" sz="1400" b="1" dirty="0"/>
              <a:t>  marking summer solstice</a:t>
            </a:r>
          </a:p>
          <a:p>
            <a:pPr>
              <a:buFontTx/>
              <a:buChar char="-"/>
              <a:defRPr/>
            </a:pPr>
            <a:r>
              <a:rPr lang="en-US" sz="1400" b="1" dirty="0"/>
              <a:t> perhaps much more:</a:t>
            </a:r>
          </a:p>
          <a:p>
            <a:pPr>
              <a:defRPr/>
            </a:pPr>
            <a:r>
              <a:rPr lang="en-US" sz="1400" b="1" dirty="0"/>
              <a:t>  </a:t>
            </a:r>
            <a:r>
              <a:rPr lang="en-US" sz="1400" b="1" dirty="0" err="1"/>
              <a:t>Brophy</a:t>
            </a:r>
            <a:r>
              <a:rPr lang="en-US" sz="1400" b="1" dirty="0"/>
              <a:t>:      Orion belt + shoulders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438" y="1357313"/>
            <a:ext cx="3714750" cy="46434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0"/>
            <a:ext cx="15981584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Stonehenge:</a:t>
            </a:r>
            <a:br>
              <a:rPr lang="en-US" sz="4700" dirty="0"/>
            </a:br>
            <a:r>
              <a:rPr lang="en-US" sz="4700" dirty="0"/>
              <a:t>Ancient  Solar  Observatory ?</a:t>
            </a:r>
          </a:p>
        </p:txBody>
      </p:sp>
    </p:spTree>
    <p:extLst>
      <p:ext uri="{BB962C8B-B14F-4D97-AF65-F5344CB8AC3E}">
        <p14:creationId xmlns:p14="http://schemas.microsoft.com/office/powerpoint/2010/main" val="3244648498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908720" y="-19465"/>
            <a:ext cx="8229600" cy="1143000"/>
          </a:xfrm>
          <a:prstGeom prst="rect">
            <a:avLst/>
          </a:prstGeom>
        </p:spPr>
        <p:txBody>
          <a:bodyPr vert="horz"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800" dirty="0"/>
              <a:t>Stonehenge –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800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912553042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795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ng-air3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00063"/>
            <a:ext cx="5859463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0375" y="500063"/>
            <a:ext cx="5857875" cy="4000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14346" y="5000636"/>
            <a:ext cx="9644098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5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Newgrange</a:t>
            </a: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 Ireland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3300-2900  BC </a:t>
            </a: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ng-ss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8625"/>
            <a:ext cx="4437063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solstice-2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0005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0" descr="solstice-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429000"/>
            <a:ext cx="44799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0" y="428625"/>
            <a:ext cx="4429125" cy="2786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5750" y="3429000"/>
            <a:ext cx="4000500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7688" y="3429000"/>
            <a:ext cx="4429125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 descr="passage-sunrise-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302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750" y="3429000"/>
            <a:ext cx="428625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3" name="Picture 9" descr="solstice-newgran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42862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5750" y="357188"/>
            <a:ext cx="4286250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5" name="Picture 16" descr="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8"/>
            <a:ext cx="42386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43438" y="357188"/>
            <a:ext cx="4214812" cy="6215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Sky and the Universe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e.g. seasons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  </a:t>
            </a:r>
          </a:p>
          <a:p>
            <a:pPr marL="136525" indent="0" eaLnBrk="1" hangingPunct="1">
              <a:buNone/>
            </a:pPr>
            <a:endParaRPr lang="nl-NL" sz="1600" dirty="0"/>
          </a:p>
        </p:txBody>
      </p:sp>
      <p:sp>
        <p:nvSpPr>
          <p:cNvPr id="4" name="Rectangle 3"/>
          <p:cNvSpPr/>
          <p:nvPr/>
        </p:nvSpPr>
        <p:spPr>
          <a:xfrm>
            <a:off x="428625" y="1196753"/>
            <a:ext cx="8429625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4" y="3735568"/>
            <a:ext cx="8429625" cy="2789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3429000"/>
            <a:ext cx="8429625" cy="31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Hence,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the key to unravelling the mysteries of the sky and the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forces that shape and formed our world and Universe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 were to be found in the regularities in the celestial motions.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Hence, astronomy (at the time indistinguishable from astrology)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formed the basis for many cosmological ideas and thoughts ...  </a:t>
            </a:r>
          </a:p>
        </p:txBody>
      </p:sp>
    </p:spTree>
    <p:extLst>
      <p:ext uri="{BB962C8B-B14F-4D97-AF65-F5344CB8AC3E}">
        <p14:creationId xmlns:p14="http://schemas.microsoft.com/office/powerpoint/2010/main" val="1427829054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900" dirty="0"/>
              <a:t>Goseck:</a:t>
            </a:r>
            <a:br>
              <a:rPr lang="en-US" sz="4700" dirty="0"/>
            </a:br>
            <a:r>
              <a:rPr lang="en-US" sz="4700" dirty="0"/>
              <a:t>Europe’s Oldest Observatory  </a:t>
            </a:r>
          </a:p>
        </p:txBody>
      </p:sp>
      <p:pic>
        <p:nvPicPr>
          <p:cNvPr id="40963" name="Picture 7" descr="grabung2004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7913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2938" y="1785938"/>
            <a:ext cx="7929562" cy="2571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TextBox 9"/>
          <p:cNvSpPr txBox="1">
            <a:spLocks noChangeArrowheads="1"/>
          </p:cNvSpPr>
          <p:nvPr/>
        </p:nvSpPr>
        <p:spPr bwMode="auto">
          <a:xfrm>
            <a:off x="642938" y="4395788"/>
            <a:ext cx="792956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Goseck</a:t>
            </a:r>
            <a:r>
              <a:rPr lang="en-US" altLang="en-US" sz="2800" dirty="0"/>
              <a:t> Circle:</a:t>
            </a:r>
          </a:p>
          <a:p>
            <a:pPr eaLnBrk="1" hangingPunct="1"/>
            <a:r>
              <a:rPr lang="en-US" altLang="en-US" dirty="0"/>
              <a:t>1990s:     discovered by aerial photographs  (</a:t>
            </a:r>
            <a:r>
              <a:rPr lang="en-US" altLang="en-US" dirty="0" err="1"/>
              <a:t>Goseck</a:t>
            </a:r>
            <a:r>
              <a:rPr lang="en-US" altLang="en-US" dirty="0"/>
              <a:t>, Sachsen-Anhalt)</a:t>
            </a:r>
          </a:p>
          <a:p>
            <a:pPr eaLnBrk="1" hangingPunct="1"/>
            <a:r>
              <a:rPr lang="en-US" altLang="en-US" dirty="0"/>
              <a:t>circular  </a:t>
            </a:r>
            <a:r>
              <a:rPr lang="en-US" altLang="en-US" dirty="0" err="1"/>
              <a:t>Henge</a:t>
            </a:r>
            <a:r>
              <a:rPr lang="en-US" altLang="en-US" dirty="0"/>
              <a:t>-construction,  75 m. diameter </a:t>
            </a:r>
          </a:p>
          <a:p>
            <a:pPr eaLnBrk="1" hangingPunct="1"/>
            <a:r>
              <a:rPr lang="en-US" altLang="en-US" dirty="0"/>
              <a:t>settlement since  5</a:t>
            </a:r>
            <a:r>
              <a:rPr lang="en-US" altLang="en-US" baseline="30000" dirty="0"/>
              <a:t>th</a:t>
            </a:r>
            <a:r>
              <a:rPr lang="en-US" altLang="en-US" dirty="0"/>
              <a:t> Millennium BCE  (49</a:t>
            </a:r>
            <a:r>
              <a:rPr lang="en-US" altLang="en-US" baseline="30000" dirty="0"/>
              <a:t>th</a:t>
            </a:r>
            <a:r>
              <a:rPr lang="en-US" altLang="en-US" dirty="0"/>
              <a:t>-47</a:t>
            </a:r>
            <a:r>
              <a:rPr lang="en-US" altLang="en-US" baseline="30000" dirty="0"/>
              <a:t>th</a:t>
            </a:r>
            <a:r>
              <a:rPr lang="en-US" altLang="en-US" dirty="0"/>
              <a:t> century BCE)</a:t>
            </a:r>
          </a:p>
          <a:p>
            <a:pPr eaLnBrk="1" hangingPunct="1"/>
            <a:r>
              <a:rPr lang="en-US" altLang="en-US" dirty="0"/>
              <a:t>Solar Observatory:   visor mechanism – </a:t>
            </a:r>
          </a:p>
          <a:p>
            <a:pPr eaLnBrk="1" hangingPunct="1"/>
            <a:r>
              <a:rPr lang="en-US" altLang="en-US" dirty="0"/>
              <a:t>                                 determination winter &amp; summer solstice</a:t>
            </a:r>
          </a:p>
          <a:p>
            <a:pPr eaLnBrk="1" hangingPunct="1"/>
            <a:r>
              <a:rPr lang="en-US" altLang="en-US" dirty="0"/>
              <a:t>2005:  reconstruction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2938" y="4429125"/>
            <a:ext cx="7929562" cy="214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7" y="620688"/>
            <a:ext cx="91440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900" dirty="0"/>
              <a:t>           </a:t>
            </a:r>
            <a:r>
              <a:rPr lang="en-US" sz="6900" dirty="0" err="1"/>
              <a:t>Goseck</a:t>
            </a:r>
            <a:r>
              <a:rPr lang="en-US" sz="6900" dirty="0"/>
              <a:t>:</a:t>
            </a:r>
            <a:br>
              <a:rPr lang="en-US" sz="4700" dirty="0"/>
            </a:br>
            <a:r>
              <a:rPr lang="en-US" sz="4700" dirty="0"/>
              <a:t>Europe’s Oldest Observatory</a:t>
            </a:r>
            <a:br>
              <a:rPr lang="en-US" sz="4700" dirty="0"/>
            </a:br>
            <a:br>
              <a:rPr lang="en-US" sz="4700" dirty="0"/>
            </a:br>
            <a:r>
              <a:rPr lang="en-US" sz="2800" dirty="0"/>
              <a:t>49</a:t>
            </a:r>
            <a:r>
              <a:rPr lang="en-US" sz="2800" baseline="30000" dirty="0"/>
              <a:t>th</a:t>
            </a:r>
            <a:r>
              <a:rPr lang="en-US" sz="2800" dirty="0"/>
              <a:t>-47</a:t>
            </a:r>
            <a:r>
              <a:rPr lang="en-US" sz="2800" baseline="30000" dirty="0"/>
              <a:t>th</a:t>
            </a:r>
            <a:r>
              <a:rPr lang="en-US" sz="2800" dirty="0"/>
              <a:t> century BCE  </a:t>
            </a:r>
          </a:p>
        </p:txBody>
      </p:sp>
      <p:pic>
        <p:nvPicPr>
          <p:cNvPr id="41987" name="Picture 6" descr="Goseck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14625"/>
            <a:ext cx="49911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4313" y="2714625"/>
            <a:ext cx="5000625" cy="3929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89" name="Picture 11" descr="WoodHenge-Goseck-Germany-Ringwa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50006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00500" y="1857375"/>
            <a:ext cx="5000625" cy="3786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149080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</a:t>
            </a:r>
            <a:r>
              <a:rPr lang="en-US" dirty="0"/>
              <a:t> 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A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στιρ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 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-  Stars:</a:t>
            </a:r>
            <a:br>
              <a:rPr sz="7300" dirty="0">
                <a:solidFill>
                  <a:srgbClr val="FDF8F5"/>
                </a:solidFill>
                <a:sym typeface="Mathematica1"/>
              </a:rPr>
            </a:br>
            <a:br>
              <a:rPr lang="en-US" sz="7300" dirty="0">
                <a:solidFill>
                  <a:srgbClr val="FDF8F5"/>
                </a:solidFill>
                <a:sym typeface="Mathematica1"/>
              </a:rPr>
            </a:br>
            <a:r>
              <a:rPr lang="en-US" sz="7300" dirty="0">
                <a:solidFill>
                  <a:srgbClr val="FDF8F5"/>
                </a:solidFill>
                <a:sym typeface="Mathematica1"/>
              </a:rPr>
              <a:t>        annual motion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19786730"/>
      </p:ext>
    </p:extLst>
  </p:cSld>
  <p:clrMapOvr>
    <a:masterClrMapping/>
  </p:clrMapOvr>
  <p:transition spd="slow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dirty="0">
                <a:solidFill>
                  <a:schemeClr val="bg1"/>
                </a:solidFill>
              </a:rPr>
              <a:t>Daily Motion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840760" cy="5127000"/>
          </a:xfrm>
        </p:spPr>
      </p:pic>
      <p:sp>
        <p:nvSpPr>
          <p:cNvPr id="11" name="Rectangle 10"/>
          <p:cNvSpPr/>
          <p:nvPr/>
        </p:nvSpPr>
        <p:spPr>
          <a:xfrm>
            <a:off x="107504" y="1186661"/>
            <a:ext cx="885698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48455"/>
      </p:ext>
    </p:extLst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dirty="0">
                <a:solidFill>
                  <a:schemeClr val="bg1"/>
                </a:solidFill>
              </a:rPr>
              <a:t>Circumpolar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9058"/>
            <a:ext cx="5897442" cy="4420003"/>
          </a:xfrm>
        </p:spPr>
      </p:pic>
      <p:sp>
        <p:nvSpPr>
          <p:cNvPr id="6" name="Rectangle 5"/>
          <p:cNvSpPr/>
          <p:nvPr/>
        </p:nvSpPr>
        <p:spPr>
          <a:xfrm>
            <a:off x="5940152" y="13407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Circumpolar Star: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Any star closer than your latitude to </a:t>
            </a:r>
          </a:p>
          <a:p>
            <a:r>
              <a:rPr lang="en-GB" sz="1200" dirty="0">
                <a:solidFill>
                  <a:schemeClr val="bg1"/>
                </a:solidFill>
              </a:rPr>
              <a:t>your visible celestial pole (north or south) </a:t>
            </a:r>
          </a:p>
          <a:p>
            <a:r>
              <a:rPr lang="en-GB" sz="1200" dirty="0">
                <a:solidFill>
                  <a:schemeClr val="bg1"/>
                </a:solidFill>
              </a:rPr>
              <a:t>will always be </a:t>
            </a:r>
            <a:r>
              <a:rPr lang="en-GB" sz="1200" b="1" dirty="0">
                <a:solidFill>
                  <a:schemeClr val="bg1"/>
                </a:solidFill>
              </a:rPr>
              <a:t>above</a:t>
            </a:r>
            <a:r>
              <a:rPr lang="en-GB" sz="1200" dirty="0">
                <a:solidFill>
                  <a:schemeClr val="bg1"/>
                </a:solidFill>
              </a:rPr>
              <a:t> your local horizon.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These are the </a:t>
            </a:r>
            <a:r>
              <a:rPr lang="en-GB" sz="1200" b="1" dirty="0">
                <a:solidFill>
                  <a:schemeClr val="bg1"/>
                </a:solidFill>
              </a:rPr>
              <a:t>Circumpolar Stars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Major, </a:t>
            </a:r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Minor, &amp; Draco are </a:t>
            </a:r>
          </a:p>
          <a:p>
            <a:r>
              <a:rPr lang="en-GB" sz="1200" dirty="0">
                <a:solidFill>
                  <a:schemeClr val="bg1"/>
                </a:solidFill>
              </a:rPr>
              <a:t>circumpolar constellations </a:t>
            </a:r>
          </a:p>
          <a:p>
            <a:r>
              <a:rPr lang="en-GB" sz="1200" dirty="0">
                <a:solidFill>
                  <a:schemeClr val="bg1"/>
                </a:solidFill>
              </a:rPr>
              <a:t>as seen from Groningen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0152" y="1196752"/>
            <a:ext cx="309634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760640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6139"/>
      </p:ext>
    </p:extLst>
  </p:cSld>
  <p:clrMapOvr>
    <a:masterClrMapping/>
  </p:clrMapOvr>
  <p:transition spd="slow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b="1" dirty="0">
                <a:solidFill>
                  <a:schemeClr val="tx1"/>
                </a:solidFill>
              </a:rPr>
              <a:t>Circumpolar Stars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152" y="13407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Circumpolar Star: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Any star closer than your latitude to </a:t>
            </a:r>
          </a:p>
          <a:p>
            <a:r>
              <a:rPr lang="en-GB" sz="1200" dirty="0"/>
              <a:t>your visible celestial pole (north or south) </a:t>
            </a:r>
          </a:p>
          <a:p>
            <a:r>
              <a:rPr lang="en-GB" sz="1200" dirty="0"/>
              <a:t>will always be </a:t>
            </a:r>
            <a:r>
              <a:rPr lang="en-GB" sz="1200" b="1" dirty="0"/>
              <a:t>above</a:t>
            </a:r>
            <a:r>
              <a:rPr lang="en-GB" sz="1200" dirty="0"/>
              <a:t> your local horizon. </a:t>
            </a:r>
          </a:p>
          <a:p>
            <a:endParaRPr lang="en-GB" sz="1200" dirty="0"/>
          </a:p>
          <a:p>
            <a:r>
              <a:rPr lang="en-GB" sz="1200" dirty="0"/>
              <a:t>These are the </a:t>
            </a:r>
            <a:r>
              <a:rPr lang="en-GB" sz="1200" b="1" dirty="0"/>
              <a:t>Circumpolar Stars</a:t>
            </a:r>
            <a:r>
              <a:rPr lang="en-GB" sz="1200" dirty="0"/>
              <a:t> </a:t>
            </a:r>
          </a:p>
          <a:p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5724128" y="1196752"/>
            <a:ext cx="3312368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472608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72093"/>
            <a:ext cx="3323593" cy="3313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3" y="1311444"/>
            <a:ext cx="5309075" cy="5309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24128" y="3361601"/>
            <a:ext cx="3312368" cy="3369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98808"/>
      </p:ext>
    </p:extLst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</a:t>
            </a:r>
            <a:r>
              <a:rPr lang="nl-NL" b="1" dirty="0">
                <a:solidFill>
                  <a:schemeClr val="bg1"/>
                </a:solidFill>
              </a:rPr>
              <a:t>Dance of  Sun  and Stars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" y="908720"/>
            <a:ext cx="6098429" cy="5589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1319079"/>
            <a:ext cx="345638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chemeClr val="bg1"/>
                </a:solidFill>
              </a:rPr>
              <a:t>As the Earth moves in its orbit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throughout the year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We see the Sun move over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the sky.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Stars located in the part of the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sky visible during the day,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are not visible as the Sun is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too bright.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Only stars visible on sky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after sunset,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and the ones rising before dawn,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will be visible in the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Given time of year.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6136" y="1196752"/>
            <a:ext cx="3240360" cy="51845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5975"/>
      </p:ext>
    </p:extLst>
  </p:cSld>
  <p:clrMapOvr>
    <a:masterClrMapping/>
  </p:clrMapOvr>
  <p:transition spd="slow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44824"/>
            <a:ext cx="8738859" cy="352839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873545"/>
      </p:ext>
    </p:extLst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Sirius &amp;  the Nile Flood</a:t>
            </a: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24" y="1060623"/>
            <a:ext cx="4214813" cy="1216249"/>
          </a:xfrm>
          <a:prstGeom prst="rect">
            <a:avLst/>
          </a:prstGeom>
          <a:solidFill>
            <a:schemeClr val="accent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1443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In ancient Egypt, the reappearance (heliacal rising) </a:t>
            </a:r>
          </a:p>
          <a:p>
            <a:r>
              <a:rPr lang="nl-NL" sz="1200" dirty="0"/>
              <a:t>of the bright star Sirius announced the annual </a:t>
            </a:r>
          </a:p>
          <a:p>
            <a:r>
              <a:rPr lang="nl-NL" sz="1200" dirty="0"/>
              <a:t>flooding of the Nile. This was of key importance for retaining the furtility of the soil around the Nile.</a:t>
            </a:r>
          </a:p>
        </p:txBody>
      </p:sp>
    </p:spTree>
    <p:extLst>
      <p:ext uri="{BB962C8B-B14F-4D97-AF65-F5344CB8AC3E}">
        <p14:creationId xmlns:p14="http://schemas.microsoft.com/office/powerpoint/2010/main" val="1808579534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Sirius &amp;  the Nile Flood</a:t>
            </a:r>
          </a:p>
        </p:txBody>
      </p:sp>
      <p:pic>
        <p:nvPicPr>
          <p:cNvPr id="51204" name="Picture 7" descr="113-85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73500"/>
            <a:ext cx="35718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 descr="N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3286125"/>
            <a:ext cx="1106328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A4763_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85938"/>
            <a:ext cx="3929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86313" y="1785938"/>
            <a:ext cx="3929062" cy="2928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The Beginnings of Astronomy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857375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/>
          </a:p>
          <a:p>
            <a:pPr eaLnBrk="1" hangingPunct="1"/>
            <a:r>
              <a:rPr lang="en-US" altLang="en-US"/>
              <a:t>Astronomy existed far before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     </a:t>
            </a:r>
            <a:r>
              <a:rPr lang="en-US" altLang="en-US" sz="3800" b="1"/>
              <a:t>Dawn of Civilization</a:t>
            </a:r>
          </a:p>
          <a:p>
            <a:pPr eaLnBrk="1" hangingPunct="1"/>
            <a:r>
              <a:rPr lang="en-US" altLang="en-US"/>
              <a:t>Oldest  Science of  Humanity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Ever since humans became aware of: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</a:t>
            </a:r>
            <a:r>
              <a:rPr lang="en-US" altLang="en-US">
                <a:sym typeface="Mathematica1" pitchFamily="2" charset="2"/>
              </a:rPr>
              <a:t>  </a:t>
            </a:r>
            <a:r>
              <a:rPr lang="en-US" altLang="en-US"/>
              <a:t>Patterns in the Night Sky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</a:t>
            </a:r>
            <a:r>
              <a:rPr lang="en-US" altLang="en-US">
                <a:sym typeface="Mathematica1" pitchFamily="2" charset="2"/>
              </a:rPr>
              <a:t>  </a:t>
            </a:r>
            <a:r>
              <a:rPr lang="en-US" altLang="en-US"/>
              <a:t>Change and Regularity of the Night Sky</a:t>
            </a:r>
          </a:p>
          <a:p>
            <a:pPr eaLnBrk="1" hangingPunct="1"/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428625" y="2143125"/>
            <a:ext cx="84296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ull_Moon_Luc_Viat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0"/>
            <a:ext cx="679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35756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</a:t>
            </a:r>
            <a:r>
              <a:rPr lang="el-GR" sz="7300" dirty="0">
                <a:sym typeface="Mathematica1"/>
              </a:rPr>
              <a:t>Σεληνηζ</a:t>
            </a:r>
            <a:r>
              <a:rPr sz="7300" dirty="0">
                <a:sym typeface="Mathematica1"/>
              </a:rPr>
              <a:t>  -  Moon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527793564"/>
      </p:ext>
    </p:extLst>
  </p:cSld>
  <p:clrMapOvr>
    <a:masterClrMapping/>
  </p:clrMapOvr>
  <p:transition spd="slow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75" y="-357187"/>
            <a:ext cx="5429250" cy="2571751"/>
          </a:xfrm>
        </p:spPr>
        <p:txBody>
          <a:bodyPr/>
          <a:lstStyle/>
          <a:p>
            <a:pPr eaLnBrk="1" hangingPunct="1"/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Moon: </a:t>
            </a:r>
            <a:b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Orbit &amp; Phases</a:t>
            </a:r>
          </a:p>
        </p:txBody>
      </p:sp>
      <p:pic>
        <p:nvPicPr>
          <p:cNvPr id="66563" name="Picture 6" descr="Moon_phas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191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moon_phases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33" y="2643189"/>
            <a:ext cx="4048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2" y="142877"/>
            <a:ext cx="4429125" cy="1571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6131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mooncy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143125"/>
            <a:ext cx="50800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0"/>
            <a:ext cx="98584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200" dirty="0"/>
              <a:t>Palaeolithic Lunar Calendars:</a:t>
            </a:r>
            <a:br>
              <a:rPr lang="en-US" sz="5800" dirty="0"/>
            </a:br>
            <a:r>
              <a:rPr lang="en-US" sz="4700" dirty="0"/>
              <a:t>Ishango &amp; Blanchard bones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7625" y="2143125"/>
            <a:ext cx="5072063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4313" y="1785938"/>
            <a:ext cx="3571875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10" descr="Ishango_b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86313"/>
            <a:ext cx="4419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1438" y="4786313"/>
            <a:ext cx="4429125" cy="2000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285750" y="1857375"/>
            <a:ext cx="3429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/>
              <a:t>Blanchard bone  (France):</a:t>
            </a:r>
          </a:p>
          <a:p>
            <a:pPr eaLnBrk="1" hangingPunct="1"/>
            <a:r>
              <a:rPr lang="en-US" altLang="en-US" sz="1500"/>
              <a:t>       reindeer bone, </a:t>
            </a:r>
          </a:p>
          <a:p>
            <a:pPr eaLnBrk="1" hangingPunct="1"/>
            <a:r>
              <a:rPr lang="en-US" altLang="en-US" sz="1500"/>
              <a:t>       30,000 yrs. old</a:t>
            </a:r>
          </a:p>
          <a:p>
            <a:pPr eaLnBrk="1" hangingPunct="1"/>
            <a:r>
              <a:rPr lang="en-US" altLang="en-US" sz="1500"/>
              <a:t>       69 notches, in 27 shapes,</a:t>
            </a:r>
          </a:p>
          <a:p>
            <a:pPr eaLnBrk="1" hangingPunct="1"/>
            <a:r>
              <a:rPr lang="en-US" altLang="en-US" sz="1500"/>
              <a:t>       along winding pattern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Suggestion  (Marshack):</a:t>
            </a:r>
          </a:p>
          <a:p>
            <a:pPr eaLnBrk="1" hangingPunct="1"/>
            <a:r>
              <a:rPr lang="en-US" altLang="en-US" sz="1500"/>
              <a:t>        Lunar Calendars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Ishango bone  (Congo)</a:t>
            </a:r>
          </a:p>
          <a:p>
            <a:pPr eaLnBrk="1" hangingPunct="1"/>
            <a:r>
              <a:rPr lang="en-US" altLang="en-US" sz="1500"/>
              <a:t>       20,000-25,000 yrs old </a:t>
            </a:r>
          </a:p>
          <a:p>
            <a:pPr eaLnBrk="1" hangingPunct="1"/>
            <a:r>
              <a:rPr lang="en-US" altLang="en-US" sz="1500"/>
              <a:t>       linear notches in 3 rows</a:t>
            </a:r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l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288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/>
              <a:t> the Month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5750" y="1428750"/>
            <a:ext cx="9286875" cy="4952578"/>
          </a:xfrm>
          <a:prstGeom prst="rect">
            <a:avLst/>
          </a:prstGeom>
          <a:noFill/>
          <a:ln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Time interval related to periodic return of the Moon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Complications arise in defining “return”: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  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several different concepts of month exist 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related to the complex dynamics of  Moon-Earth-Sun system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•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orbits Earth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Earth orbits Sun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 elliptical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orbit’s plane oscillates 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</a:t>
            </a:r>
            <a:endParaRPr lang="en-US" sz="2800" dirty="0">
              <a:solidFill>
                <a:srgbClr val="FFFF99"/>
              </a:solidFill>
              <a:latin typeface="+mn-lt"/>
              <a:sym typeface="Mathematica1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•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These, and their mutual interplay defines the different Months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The different months were first recognized by the Babylonians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" y="1285875"/>
            <a:ext cx="8358188" cy="52149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58063" y="0"/>
            <a:ext cx="178593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868748416"/>
      </p:ext>
    </p:extLst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8726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/>
              <a:t>Month:   the Concept 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5750" y="1500188"/>
            <a:ext cx="9072563" cy="4525962"/>
          </a:xfrm>
          <a:prstGeom prst="rect">
            <a:avLst/>
          </a:prstGeom>
          <a:noFill/>
          <a:ln/>
        </p:spPr>
        <p:txBody>
          <a:bodyPr>
            <a:normAutofit fontScale="850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Sidereal Month</a:t>
            </a: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return moon to same point of sky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wrt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Zodiac  (same star),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i.e. return to the same star on the ecliptic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• Tropical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moon to the same declination 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Anomalistic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to same speed, i.e. interval moon between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apsis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(perigee,  apogee) Moon’s orbit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18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Draconic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average interval between transits ascending node,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ie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interval successive transits ecliptic   (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Nodical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Month)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36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Synodic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return to same angle from the Sun,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interval between Moon at same phase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44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" y="1143000"/>
            <a:ext cx="8286750" cy="542925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Ayiomamit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428625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Lunar_libration_with_phas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75038"/>
            <a:ext cx="36052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43504" y="285728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Moon  Size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d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ifferent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distance along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o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rbit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 Moon</a:t>
            </a:r>
          </a:p>
          <a:p>
            <a:pPr fontAlgn="auto">
              <a:spcAft>
                <a:spcPts val="0"/>
              </a:spcAft>
              <a:defRPr/>
            </a:pPr>
            <a:endParaRPr lang="en-US" sz="2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20" y="3929066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 Libration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We can see more than ½ of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surface, due to its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elliptical  orbit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72065" y="71444"/>
            <a:ext cx="385762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2" y="3929072"/>
            <a:ext cx="471487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79663"/>
      </p:ext>
    </p:extLst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2" y="22594"/>
            <a:ext cx="9597531" cy="68718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43" y="515719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</a:t>
            </a:r>
            <a:r>
              <a:rPr sz="7300" dirty="0">
                <a:sym typeface="Mathematica1"/>
              </a:rPr>
              <a:t>        Eclipses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244726442"/>
      </p:ext>
    </p:extLst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Eumbralshadow_ayiomami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moonorb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92918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5720" y="4071942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cs typeface="Arial" pitchFamily="34" charset="0"/>
              </a:rPr>
              <a:t>Moon  Eclipses</a:t>
            </a:r>
          </a:p>
        </p:txBody>
      </p:sp>
    </p:spTree>
    <p:extLst>
      <p:ext uri="{BB962C8B-B14F-4D97-AF65-F5344CB8AC3E}">
        <p14:creationId xmlns:p14="http://schemas.microsoft.com/office/powerpoint/2010/main" val="1819659675"/>
      </p:ext>
    </p:extLst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ontent Placeholder 3" descr="060329sofi_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" y="-99392"/>
            <a:ext cx="9123346" cy="13686580"/>
          </a:xfrm>
        </p:spPr>
      </p:pic>
      <p:sp>
        <p:nvSpPr>
          <p:cNvPr id="5" name="Rectangle 4"/>
          <p:cNvSpPr/>
          <p:nvPr/>
        </p:nvSpPr>
        <p:spPr>
          <a:xfrm>
            <a:off x="156855" y="5541539"/>
            <a:ext cx="8786813" cy="928687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23528" y="5396279"/>
            <a:ext cx="82296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9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6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200" b="0" i="0" u="none" strike="noStrike" kern="0" cap="none" spc="0" normalizeH="0" baseline="0" noProof="0" dirty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altLang="en-US" sz="6200" b="1" i="0" u="none" strike="noStrike" kern="0" cap="none" spc="0" normalizeH="0" baseline="0" noProof="0" dirty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Solar  Eclipses</a:t>
            </a:r>
          </a:p>
        </p:txBody>
      </p:sp>
    </p:spTree>
    <p:extLst>
      <p:ext uri="{BB962C8B-B14F-4D97-AF65-F5344CB8AC3E}">
        <p14:creationId xmlns:p14="http://schemas.microsoft.com/office/powerpoint/2010/main" val="4208430923"/>
      </p:ext>
    </p:extLst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92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1035050"/>
            <a:ext cx="9864726" cy="11503025"/>
          </a:xfrm>
        </p:spPr>
      </p:pic>
      <p:sp>
        <p:nvSpPr>
          <p:cNvPr id="4" name="TextBox 3"/>
          <p:cNvSpPr txBox="1"/>
          <p:nvPr/>
        </p:nvSpPr>
        <p:spPr>
          <a:xfrm>
            <a:off x="6660232" y="29969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the Milky Way band</a:t>
            </a:r>
          </a:p>
        </p:txBody>
      </p:sp>
    </p:spTree>
    <p:extLst>
      <p:ext uri="{BB962C8B-B14F-4D97-AF65-F5344CB8AC3E}">
        <p14:creationId xmlns:p14="http://schemas.microsoft.com/office/powerpoint/2010/main" val="3928668733"/>
      </p:ext>
    </p:extLst>
  </p:cSld>
  <p:clrMapOvr>
    <a:masterClrMapping/>
  </p:clrMapOvr>
  <p:transition spd="slow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3" descr="eclipse2006_multi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00126"/>
            <a:ext cx="9144000" cy="6159500"/>
          </a:xfrm>
        </p:spPr>
      </p:pic>
      <p:sp>
        <p:nvSpPr>
          <p:cNvPr id="92163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 dirty="0"/>
              <a:t>   </a:t>
            </a:r>
            <a:r>
              <a:rPr lang="en-US" altLang="en-US" sz="6200" b="1" dirty="0">
                <a:latin typeface="Times New Roman" pitchFamily="18" charset="0"/>
              </a:rPr>
              <a:t>Solar  Eclipses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2002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40769" y="4581128"/>
            <a:ext cx="4097704" cy="2006658"/>
          </a:xfrm>
          <a:prstGeom prst="rect">
            <a:avLst/>
          </a:prstGeom>
          <a:solidFill>
            <a:srgbClr val="4F4F4F"/>
          </a:soli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Eclipses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340767"/>
            <a:ext cx="4286250" cy="31398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1174975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By sheer coincidence,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the angular diameter of the Moon disk on the sky is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approximately equal to that of the solar disk.  As a result,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when the moon moves in front of Sun, it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blocks the light of the Sun.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leads to one of the most awesome natural phenomena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we know of, a Solar Eclipse.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Within our heliocentric understanding of the solar system,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it is not difficult to appreciate what happens: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the moon moves in between Earth and the Sun, and casts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a shadow on Earth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resulting shadow of the Moon on the surface of planet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Earth marks the location on Earth where people will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experience and see a Solar Eclipse.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in ancient societies, Solar Eclipses were of tremendous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importance. After all, the  source of life suddenly had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disappeared. Rulers would fear for their lives and government.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Predicting when they would occur was of major importance..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13" y="1384309"/>
            <a:ext cx="4128459" cy="309634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0012" y="1330823"/>
            <a:ext cx="4148237" cy="31498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4581128"/>
            <a:ext cx="4274624" cy="20237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4" y="4934091"/>
            <a:ext cx="3926210" cy="12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2835"/>
      </p:ext>
    </p:extLst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4917232" cy="2673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6" y="620688"/>
            <a:ext cx="4320480" cy="3239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4610" y="1484784"/>
            <a:ext cx="30963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03648" y="62068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63888" y="4077072"/>
            <a:ext cx="5472608" cy="26642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nl-NL" dirty="0">
                <a:latin typeface="Constantia" panose="02030602050306030303" pitchFamily="18" charset="0"/>
              </a:rPr>
              <a:t>Solar Eclipse:  Geometry   </a:t>
            </a:r>
            <a:endParaRPr lang="en-GB" dirty="0">
              <a:latin typeface="Constantia" panose="0203060205030603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980728"/>
            <a:ext cx="5184576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52120" y="88368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However,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to decipher an eclipse is far from trivial.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is the result of the combination of different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orbital factors: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moves in between Earth and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once each month (at New Moon)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orbit is slightly inclined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Ecliptic,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the orbit of the planets over the sky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(and of the Sun, reflecting the Earth’s motion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around the Sun along the ecliptic plane).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-  The moon can only stand right in front of the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when it just moves through the nodes of its orbit,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crossing point of  its plane with the ecliptic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7507" y="371703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-  the moon orbit is not circular, but ecliptic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(notice that the ancients did not know this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even while having identified the resulting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shift)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-   the moon orbit also rotates itself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ecliptic plane, resulting in a systematic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(circular) shift of the nodes 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regularity in the occurrence of an Eclipse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is therefore the result of 3 periods: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synodic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motion of moon around earth,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Sun)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 draconic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time between passes of the moon through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nodes of its orbit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anomalistic month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shift of moon orbit,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of its perigee and apogee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</a:t>
            </a: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0111" y="980728"/>
            <a:ext cx="3455799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7507" y="4073378"/>
            <a:ext cx="3162366" cy="26679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0184"/>
      </p:ext>
    </p:extLst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50" y="1124744"/>
            <a:ext cx="85725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Not all societies use the Solar calendar of 365 days (+ ¼ day) per year that we have (the Gregorian calendar).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Our calendar is based on the motion of the Sun along the sky.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Other societies (cf. </a:t>
            </a:r>
            <a:r>
              <a:rPr lang="en-US" altLang="en-US" sz="14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eg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the Islamic calendar) base themselves on the motion of the Moon, and use 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Lunar calendar. Already the ancient Babylonians had managed to establish a link between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them. To accomplish this, we need to identify a time period that is both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- a multiple of a Solar period (a year) and of a Lunar period (a month).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The time period that establishes this is called after the 5</a:t>
            </a:r>
            <a:r>
              <a:rPr lang="en-US" altLang="en-US" sz="1400" kern="0" baseline="3000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century BCE Athenian astronomer </a:t>
            </a:r>
            <a:r>
              <a:rPr lang="en-US" altLang="en-US" sz="14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Meton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It is almost certain he got this from the Babylonians. This important time period, still of key importance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to translate between Solar and Lunar calendar, is called the Metonic Cycle.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64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Cycles:  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Calendar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628800"/>
            <a:ext cx="8572500" cy="2592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88640"/>
            <a:ext cx="8572500" cy="13419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4178" y="4248824"/>
            <a:ext cx="4473846" cy="36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•</a:t>
            </a:r>
            <a:r>
              <a:rPr lang="en-US" altLang="en-US" sz="1600" b="1" kern="0" dirty="0" err="1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Metonic</a:t>
            </a:r>
            <a:r>
              <a:rPr lang="en-US" altLang="en-US" sz="1600" b="1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multiple of Tropical Year and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19  tropical  years;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235  synodic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254 </a:t>
            </a:r>
            <a:r>
              <a:rPr lang="en-US" altLang="en-US" sz="1600" kern="0" dirty="0" err="1">
                <a:latin typeface="Times New Roman" panose="02020603050405020304" pitchFamily="18" charset="0"/>
                <a:sym typeface="Mathematica1" pitchFamily="2" charset="2"/>
              </a:rPr>
              <a:t>siderial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6940  days         </a:t>
            </a:r>
            <a:endParaRPr lang="en-US" altLang="en-US" sz="2200" kern="0" dirty="0">
              <a:latin typeface="Times New Roman" panose="02020603050405020304" pitchFamily="18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178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08397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788024" y="4221088"/>
            <a:ext cx="51125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 Callippic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more accurate multiple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of Tropical Year &amp;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4 Metonic cycles -  1 days;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76 tropical years;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940 synodic months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>
                <a:latin typeface="Times New Roman" panose="02020603050405020304" pitchFamily="18" charset="0"/>
                <a:sym typeface="Mathematica1" pitchFamily="2" charset="2"/>
              </a:rPr>
              <a:t>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3064408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Cycles:  </a:t>
            </a:r>
            <a:r>
              <a:rPr 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Saros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2636912"/>
            <a:ext cx="8572500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1500" y="1340768"/>
            <a:ext cx="8572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Given the complexity of the Eclipse cycle, the combination of 3 periods, it is an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outstanding and awesome accomplishment of the ancient Babylonian astronomers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that they identified the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Saros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cycle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(on the basis of centuries of observations reported on clay tablet)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20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Saros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 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Eclipse cycle: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multiple of  Synodic,  Draconic  and Anomalistic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223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242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239 anomalistic: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18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11 days, 8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hrs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(6585 1/3 days)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600" kern="0" dirty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 </a:t>
            </a:r>
            <a:r>
              <a:rPr lang="en-US" altLang="en-US" sz="2000" kern="0" dirty="0" err="1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Exeligmos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3 Saros cycles: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following Exeligmos cycle, eclipse returns at same location Earth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669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726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717  anomalistic: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54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34 days  (19756 days)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1268760"/>
            <a:ext cx="8572500" cy="12961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13112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lang="el-GR" sz="7300" dirty="0">
                <a:sym typeface="Mathematica1"/>
              </a:rPr>
              <a:t>Πλαντοι</a:t>
            </a:r>
            <a:r>
              <a:rPr sz="7300" dirty="0">
                <a:sym typeface="Mathematica1"/>
              </a:rPr>
              <a:t>  -  </a:t>
            </a:r>
            <a:r>
              <a:rPr sz="7300" dirty="0"/>
              <a:t>Planets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4955203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irregular planetary dance:   sometimes halts, retrograde path,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         halts, prograde motion…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non-uniform velocity along their paths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Heliocentric world model easy to understand: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differential planetary orbiting –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changing projection of planet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wrt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. Sky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Geocentric world model difficult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Apollonius of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Perga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Hipparcus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Epicycle Theory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Ptolemaeus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5796136" y="5229200"/>
            <a:ext cx="142875" cy="85725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23647"/>
      </p:ext>
    </p:extLst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43408"/>
            <a:ext cx="10369152" cy="777686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937566" y="52292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</a:t>
            </a:r>
            <a:r>
              <a:rPr lang="en-GB" sz="8100" baseline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  <a:sym typeface="Mathematica1"/>
              </a:rPr>
              <a:t>Π</a:t>
            </a:r>
            <a:r>
              <a:rPr lang="el-GR" sz="8100" baseline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  <a:sym typeface="Mathematica1"/>
              </a:rPr>
              <a:t>λανητοι</a:t>
            </a:r>
            <a:r>
              <a:rPr kumimoji="0" lang="en-GB" sz="81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  <a:sym typeface="Mathematica1"/>
              </a:rPr>
              <a:t>  -  </a:t>
            </a:r>
            <a:r>
              <a:rPr kumimoji="0" lang="en-GB" sz="81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Planets</a:t>
            </a:r>
            <a:b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78521"/>
            <a:ext cx="10153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dirty="0">
                <a:latin typeface="Constantia" panose="02030602050306030303" pitchFamily="18" charset="0"/>
              </a:rPr>
              <a:t>the Dance of the Wandering  Stars</a:t>
            </a:r>
            <a:endParaRPr lang="en-GB" sz="4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7884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lang="el-GR" sz="7300" dirty="0">
                <a:sym typeface="Mathematica1"/>
              </a:rPr>
              <a:t>Πλανιτοι</a:t>
            </a:r>
            <a:r>
              <a:rPr sz="7300" dirty="0">
                <a:sym typeface="Mathematica1"/>
              </a:rPr>
              <a:t>  -  </a:t>
            </a:r>
            <a:r>
              <a:rPr sz="7300" dirty="0"/>
              <a:t>Planets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38493" y="1500174"/>
            <a:ext cx="8001000" cy="52322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Lights moving across the sky with respect to other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Five known planets of  Antiquity: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Mercurius                  star of  Hermes</a:t>
            </a:r>
          </a:p>
          <a:p>
            <a:pPr>
              <a:defRPr/>
            </a:pPr>
            <a:br>
              <a:rPr lang="en-US" dirty="0">
                <a:solidFill>
                  <a:prstClr val="white"/>
                </a:solidFill>
                <a:latin typeface="Arial" pitchFamily="34" charset="0"/>
              </a:rPr>
            </a:b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Venus                                     Aphrodite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Mars                                       Ares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Jupiter                                     Zeus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Saturn                                    Kronos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8493" y="1500174"/>
            <a:ext cx="8001000" cy="142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9592" y="3057261"/>
            <a:ext cx="8001000" cy="3398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4281"/>
      </p:ext>
    </p:extLst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4" y="10589"/>
            <a:ext cx="9158343" cy="7280883"/>
          </a:xfrm>
        </p:spPr>
      </p:pic>
      <p:sp>
        <p:nvSpPr>
          <p:cNvPr id="8" name="TextBox 7"/>
          <p:cNvSpPr txBox="1"/>
          <p:nvPr/>
        </p:nvSpPr>
        <p:spPr>
          <a:xfrm>
            <a:off x="611560" y="5724739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planets move along the ecliptic on the sky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of planetary (and thus also Earth’s) orbit on the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/>
              <a:t>                     </a:t>
            </a:r>
            <a:r>
              <a:rPr sz="6000" dirty="0"/>
              <a:t>Ecliptic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35604"/>
      </p:ext>
    </p:extLst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Content Placeholder 3" descr="jupiter_saturn_retro_bi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0" y="0"/>
            <a:ext cx="1026318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Dance of the Wandering Stars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the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/>
              <a:t>Different planets move at different speeds wrt. the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/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        </a:t>
            </a:r>
            <a:endParaRPr lang="en-GB" sz="1800" dirty="0"/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/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/>
              <a:t> 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        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05143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Content Placeholder 3" descr="moonplanetsponyexpress_bu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25" y="0"/>
            <a:ext cx="10304463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Moon and wandering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Moon disk &amp;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setting in the west</a:t>
            </a:r>
          </a:p>
        </p:txBody>
      </p:sp>
    </p:spTree>
    <p:extLst>
      <p:ext uri="{BB962C8B-B14F-4D97-AF65-F5344CB8AC3E}">
        <p14:creationId xmlns:p14="http://schemas.microsoft.com/office/powerpoint/2010/main" val="978136810"/>
      </p:ext>
    </p:extLst>
  </p:cSld>
  <p:clrMapOvr>
    <a:masterClrMapping/>
  </p:clrMapOvr>
  <p:transition spd="slow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10652112" cy="71014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Retrograde Planetary Motion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Different planets move at different speeds wrt. the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429309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retrograde motion of planet Mars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67270412"/>
      </p:ext>
    </p:extLst>
  </p:cSld>
  <p:clrMapOvr>
    <a:masterClrMapping/>
  </p:clrMapOvr>
  <p:transition spd="slow"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Content Placeholder 3" descr="retrogra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0" y="285750"/>
            <a:ext cx="9245600" cy="61436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084311"/>
      </p:ext>
    </p:ext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sz="5600" dirty="0"/>
              <a:t>Planetary Conjunctions</a:t>
            </a:r>
            <a:br>
              <a:rPr sz="56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3570208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CONJUNCTIONS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At occasions, several planets would group in a small region on the sky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This leads to conspicuous planetary </a:t>
            </a:r>
            <a:r>
              <a:rPr lang="en-US" b="1" dirty="0">
                <a:solidFill>
                  <a:prstClr val="white"/>
                </a:solidFill>
                <a:latin typeface="Arial" pitchFamily="34" charset="0"/>
              </a:rPr>
              <a:t>CONJUCTIONS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recent conjunction of 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      Venus, Jupiter &amp; Mars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5717" y="3653408"/>
            <a:ext cx="2884155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6" y="3661553"/>
            <a:ext cx="4978666" cy="2844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7180" y="3645097"/>
            <a:ext cx="5025292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59241"/>
      </p:ext>
    </p:extLst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sz="5600" dirty="0"/>
              <a:t>Planetary Conjunctions</a:t>
            </a:r>
            <a:br>
              <a:rPr sz="67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1815882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STAR of </a:t>
            </a:r>
            <a:r>
              <a:rPr lang="en-US" sz="2800" b="1" dirty="0" err="1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Betlehem</a:t>
            </a: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According to some theories, the star of </a:t>
            </a:r>
            <a:r>
              <a:rPr lang="en-US" sz="1600" dirty="0" err="1">
                <a:solidFill>
                  <a:prstClr val="white"/>
                </a:solidFill>
                <a:latin typeface="Arial" pitchFamily="34" charset="0"/>
              </a:rPr>
              <a:t>Betlehem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 was actually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a rare triple conjunction of the major planets Saturn and Jupiter </a:t>
            </a:r>
          </a:p>
          <a:p>
            <a:pPr>
              <a:defRPr/>
            </a:pPr>
            <a:endParaRPr lang="en-US" sz="1600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645097"/>
            <a:ext cx="4076371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3645097"/>
            <a:ext cx="3784448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7" y="3710353"/>
            <a:ext cx="3677394" cy="2758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9" y="3645097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5031"/>
      </p:ext>
    </p:extLst>
  </p:cSld>
  <p:clrMapOvr>
    <a:masterClrMapping/>
  </p:clrMapOvr>
  <p:transition spd="slow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25"/>
            <a:ext cx="9144000" cy="602134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55576" y="1808820"/>
            <a:ext cx="10153128" cy="324036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lang="en-GB" sz="73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Stars with Tails: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73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latin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3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             Comets </a:t>
            </a:r>
            <a: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br>
              <a:rPr kumimoji="0" lang="en-GB" sz="73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588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85156"/>
      </p:ext>
    </p:extLst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      </a:t>
            </a:r>
            <a:r>
              <a:rPr lang="nl-NL" sz="6000" dirty="0"/>
              <a:t>Comets</a:t>
            </a:r>
            <a:endParaRPr lang="en-GB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43990" y="98072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Completely random and erraticaly, to the ancient observers, stars with tails </a:t>
            </a:r>
          </a:p>
          <a:p>
            <a:r>
              <a:rPr lang="nl-NL" sz="1600" dirty="0"/>
              <a:t>– comets – appeared on the sky. </a:t>
            </a:r>
          </a:p>
          <a:p>
            <a:endParaRPr lang="nl-NL" sz="1600" dirty="0"/>
          </a:p>
          <a:p>
            <a:r>
              <a:rPr lang="nl-NL" sz="1600" dirty="0"/>
              <a:t>They disturbed the serenity and regularity of the heavens, and thus often were </a:t>
            </a:r>
          </a:p>
          <a:p>
            <a:r>
              <a:rPr lang="nl-NL" sz="1600" dirty="0"/>
              <a:t>identified with messengers of bad signs/bad omens.  </a:t>
            </a:r>
          </a:p>
          <a:p>
            <a:endParaRPr lang="nl-NL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49" y="2645954"/>
            <a:ext cx="3384376" cy="3413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4450" y="2492896"/>
            <a:ext cx="3703974" cy="4176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9552" y="908720"/>
            <a:ext cx="7848872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43990" y="28771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Comets were unlike any other object in the night sky. </a:t>
            </a:r>
          </a:p>
          <a:p>
            <a:r>
              <a:rPr lang="en-GB" sz="1200" dirty="0"/>
              <a:t>Whereas most celestial bodies travel across the skies </a:t>
            </a:r>
          </a:p>
          <a:p>
            <a:r>
              <a:rPr lang="en-GB" sz="1200" dirty="0"/>
              <a:t>at regular, predictable intervals, comets' movements </a:t>
            </a:r>
          </a:p>
          <a:p>
            <a:r>
              <a:rPr lang="en-GB" sz="1200" dirty="0"/>
              <a:t>have always seemed very erratic and unpredictable. </a:t>
            </a:r>
          </a:p>
          <a:p>
            <a:endParaRPr lang="en-GB" sz="1200" dirty="0"/>
          </a:p>
          <a:p>
            <a:r>
              <a:rPr lang="en-GB" sz="1200" dirty="0"/>
              <a:t>This led people in many cultures to believe that the </a:t>
            </a:r>
          </a:p>
          <a:p>
            <a:r>
              <a:rPr lang="en-GB" sz="1200" dirty="0"/>
              <a:t>gods dictated their motions and were sending them as a message. </a:t>
            </a:r>
          </a:p>
          <a:p>
            <a:endParaRPr lang="nl-NL" sz="1200" dirty="0"/>
          </a:p>
          <a:p>
            <a:r>
              <a:rPr lang="en-GB" sz="1200" dirty="0"/>
              <a:t>Comets thus inspired dread, fear, and awe in many </a:t>
            </a:r>
          </a:p>
          <a:p>
            <a:r>
              <a:rPr lang="en-GB" sz="1200" dirty="0"/>
              <a:t>different cultures and societies around the world and </a:t>
            </a:r>
          </a:p>
          <a:p>
            <a:r>
              <a:rPr lang="en-GB" sz="1200" dirty="0"/>
              <a:t>throughout time. They have been branded with such </a:t>
            </a:r>
          </a:p>
          <a:p>
            <a:r>
              <a:rPr lang="en-GB" sz="1200" dirty="0"/>
              <a:t>titles as </a:t>
            </a:r>
          </a:p>
          <a:p>
            <a:r>
              <a:rPr lang="en-GB" sz="1200" dirty="0"/>
              <a:t>"the Harbinger of Doom" and </a:t>
            </a:r>
          </a:p>
          <a:p>
            <a:r>
              <a:rPr lang="en-GB" sz="1200" dirty="0"/>
              <a:t>"the Menace of the Universe." </a:t>
            </a:r>
            <a:br>
              <a:rPr lang="en-GB" sz="1200" dirty="0"/>
            </a:br>
            <a:br>
              <a:rPr lang="en-GB" sz="1200" dirty="0"/>
            </a:br>
            <a:endParaRPr lang="nl-NL" sz="1200" dirty="0"/>
          </a:p>
          <a:p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539552" y="2501280"/>
            <a:ext cx="4032448" cy="4168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44249" y="616171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Korean record of various comets, and the </a:t>
            </a:r>
          </a:p>
          <a:p>
            <a:r>
              <a:rPr lang="nl-NL" sz="1200" dirty="0"/>
              <a:t>bad message they entailed.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22708247"/>
      </p:ext>
    </p:extLst>
  </p:cSld>
  <p:clrMapOvr>
    <a:masterClrMapping/>
  </p:clrMapOvr>
  <p:transition spd="slow"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94928"/>
          </a:xfrm>
        </p:spPr>
        <p:txBody>
          <a:bodyPr/>
          <a:lstStyle/>
          <a:p>
            <a:r>
              <a:rPr lang="nl-NL" dirty="0"/>
              <a:t>Halley’s Comet &amp;  Bayeux Tapestry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8" y="1074930"/>
            <a:ext cx="7064256" cy="4780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60" y="908720"/>
            <a:ext cx="7488832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46754" y="60932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Bayeux Tapestry</a:t>
            </a:r>
            <a:r>
              <a:rPr lang="nl-NL" sz="1200" dirty="0"/>
              <a:t>. It shows Halley’s comet  appearance just before 1066.</a:t>
            </a:r>
          </a:p>
          <a:p>
            <a:r>
              <a:rPr lang="nl-NL" sz="1200" dirty="0"/>
              <a:t>Perhaps the most famous example of a comet’s identification with bad news:  </a:t>
            </a:r>
          </a:p>
          <a:p>
            <a:r>
              <a:rPr lang="nl-NL" sz="1200" dirty="0"/>
              <a:t> the English king Harold will soon thereafter lose his throne as the Norman king William conquers Britain.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439" y="6093296"/>
            <a:ext cx="7488832" cy="64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8104"/>
      </p:ext>
    </p:extLst>
  </p:cSld>
  <p:clrMapOvr>
    <a:masterClrMapping/>
  </p:clrMapOvr>
  <p:transition spd="slow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7504" y="2819400"/>
            <a:ext cx="9296001" cy="212176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Earth’s Precession </a:t>
            </a:r>
            <a:br>
              <a:rPr kumimoji="0" lang="en-GB" sz="73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495540"/>
      </p:ext>
    </p:extLst>
  </p:cSld>
  <p:clrMapOvr>
    <a:masterClrMapping/>
  </p:clrMapOvr>
  <p:transition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Earth’s Precession</a:t>
            </a:r>
            <a:endParaRPr lang="en-GB" sz="5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24" y="1352707"/>
            <a:ext cx="4447267" cy="5071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76298"/>
            <a:ext cx="3672408" cy="3672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960" y="954595"/>
            <a:ext cx="4608512" cy="54987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The Earth’s rotation axis subtly rotates, </a:t>
            </a:r>
          </a:p>
          <a:p>
            <a:r>
              <a:rPr lang="nl-NL" sz="1200" dirty="0"/>
              <a:t>like the precession of a gyroscope, </a:t>
            </a:r>
          </a:p>
          <a:p>
            <a:r>
              <a:rPr lang="nl-NL" sz="1200" dirty="0"/>
              <a:t>changing its tilt wrt. the orbital plane. </a:t>
            </a:r>
          </a:p>
          <a:p>
            <a:r>
              <a:rPr lang="nl-NL" sz="1200" dirty="0"/>
              <a:t> </a:t>
            </a:r>
          </a:p>
          <a:p>
            <a:r>
              <a:rPr lang="nl-NL" sz="1200" dirty="0"/>
              <a:t>In ~ 26,000 years it revolves around, ie. 1</a:t>
            </a:r>
            <a:r>
              <a:rPr lang="nl-NL" sz="1200" baseline="30000" dirty="0"/>
              <a:t>o</a:t>
            </a:r>
            <a:r>
              <a:rPr lang="nl-NL" sz="1200" dirty="0"/>
              <a:t> in 72 yrs.</a:t>
            </a:r>
          </a:p>
          <a:p>
            <a:endParaRPr lang="nl-NL" sz="1200" dirty="0"/>
          </a:p>
          <a:p>
            <a:r>
              <a:rPr lang="nl-NL" sz="1200" dirty="0"/>
              <a:t>As  a result, the daily motion of stars around </a:t>
            </a:r>
          </a:p>
          <a:p>
            <a:r>
              <a:rPr lang="nl-NL" sz="1200" dirty="0"/>
              <a:t>the pole shifts along. Millennia ago, Polaris was not </a:t>
            </a:r>
          </a:p>
          <a:p>
            <a:r>
              <a:rPr lang="nl-NL" sz="1200" dirty="0"/>
              <a:t>the polar star !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385"/>
      </p:ext>
    </p:extLst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994667"/>
            <a:ext cx="4536504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Earth’s Precession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211960" y="954593"/>
            <a:ext cx="4608512" cy="57642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41176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white"/>
                </a:solidFill>
              </a:rPr>
              <a:t>The Earth’s rotation axis subtly rotates,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like the precession of a gyroscope,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changing its tilt wrt. the orbital plane. </a:t>
            </a:r>
          </a:p>
          <a:p>
            <a:r>
              <a:rPr lang="nl-NL" sz="1200" dirty="0">
                <a:solidFill>
                  <a:prstClr val="white"/>
                </a:solidFill>
              </a:rPr>
              <a:t> </a:t>
            </a:r>
          </a:p>
          <a:p>
            <a:r>
              <a:rPr lang="nl-NL" sz="1200" dirty="0">
                <a:solidFill>
                  <a:prstClr val="white"/>
                </a:solidFill>
              </a:rPr>
              <a:t>In ~ 26,000 years it revolves around, ie. 1</a:t>
            </a:r>
            <a:r>
              <a:rPr lang="nl-NL" sz="1200" baseline="30000" dirty="0">
                <a:solidFill>
                  <a:prstClr val="white"/>
                </a:solidFill>
              </a:rPr>
              <a:t>o</a:t>
            </a:r>
            <a:r>
              <a:rPr lang="nl-NL" sz="1200" dirty="0">
                <a:solidFill>
                  <a:prstClr val="white"/>
                </a:solidFill>
              </a:rPr>
              <a:t> in 72 yrs.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As  a result, the daily motion of stars around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pole shifts along. Millennia ago, Polaris was not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polar star !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changing tilt of Earth’s rotation axis,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we also have a westward shift of the spring and fall equinox. </a:t>
            </a:r>
          </a:p>
          <a:p>
            <a:r>
              <a:rPr lang="en-GB" sz="1200" dirty="0">
                <a:solidFill>
                  <a:prstClr val="white"/>
                </a:solidFill>
              </a:rPr>
              <a:t>It marks the location of the Sun at the </a:t>
            </a:r>
            <a:r>
              <a:rPr lang="nl-NL" sz="1200" dirty="0">
                <a:solidFill>
                  <a:prstClr val="white"/>
                </a:solidFill>
              </a:rPr>
              <a:t>beginning of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spring and fall (when day and night are equally long).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8263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1" y="4547608"/>
            <a:ext cx="3713765" cy="21712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2924944"/>
            <a:ext cx="3713765" cy="37938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0058" y="5333828"/>
            <a:ext cx="469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As you see in the accompanying figure,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rotation axis of the Earth points at different positions along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millennia.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in +2000, Polaris is the polar star. in 14000 AD,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Vega will be the polar star.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plot shows the location of the pole at several years (yellow)</a:t>
            </a:r>
            <a:endParaRPr lang="en-GB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37412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908" y="274638"/>
            <a:ext cx="9501254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dirty="0"/>
              <a:t>Astronomy: </a:t>
            </a:r>
            <a:br>
              <a:rPr lang="en-US" sz="4700" dirty="0"/>
            </a:br>
            <a:r>
              <a:rPr lang="en-US" sz="4700" dirty="0"/>
              <a:t>Importance for civilization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928813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Farming (&amp; Hunting):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Regularity of  nature  reflected in the  sky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Seasons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Gods identified with stars &amp; celestial bodies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Astrology:  human fate connected to heaven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Farming &amp; 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Calendars  and Timekeeping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Navigation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Land Surveying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625" y="1785938"/>
            <a:ext cx="842962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3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643063"/>
            <a:ext cx="5000625" cy="50006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6" name="Picture 9" descr="Precession_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1093" y="0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100">
                <a:solidFill>
                  <a:srgbClr val="5C1F00"/>
                </a:solidFill>
              </a:rPr>
              <a:t>Precession</a:t>
            </a:r>
            <a:r>
              <a:rPr lang="en-GB" sz="2800">
                <a:solidFill>
                  <a:srgbClr val="5C1F00"/>
                </a:solidFill>
              </a:rPr>
              <a:t>  </a:t>
            </a:r>
            <a:br>
              <a:rPr lang="en-GB" sz="2800">
                <a:solidFill>
                  <a:srgbClr val="5C1F00"/>
                </a:solidFill>
              </a:rPr>
            </a:br>
            <a:endParaRPr lang="en-GB" sz="2800">
              <a:solidFill>
                <a:srgbClr val="5C1F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>
                <a:solidFill>
                  <a:srgbClr val="5C1F00"/>
                </a:solidFill>
              </a:rPr>
              <a:t>Hipparcus  </a:t>
            </a:r>
            <a:br>
              <a:rPr lang="en-GB" sz="2800" dirty="0">
                <a:solidFill>
                  <a:srgbClr val="5C1F00"/>
                </a:solidFill>
              </a:rPr>
            </a:br>
            <a:r>
              <a:rPr lang="en-GB" sz="2100" dirty="0">
                <a:solidFill>
                  <a:srgbClr val="5C1F00"/>
                </a:solidFill>
              </a:rPr>
              <a:t>(Nicaea-</a:t>
            </a:r>
            <a:r>
              <a:rPr lang="en-GB" sz="2100" dirty="0" err="1">
                <a:solidFill>
                  <a:srgbClr val="5C1F00"/>
                </a:solidFill>
              </a:rPr>
              <a:t>Rhodos</a:t>
            </a:r>
            <a:r>
              <a:rPr lang="en-GB" sz="2100" dirty="0">
                <a:solidFill>
                  <a:srgbClr val="5C1F00"/>
                </a:solidFill>
              </a:rPr>
              <a:t> 190-120 BCE)</a:t>
            </a:r>
          </a:p>
        </p:txBody>
      </p:sp>
    </p:spTree>
    <p:extLst>
      <p:ext uri="{BB962C8B-B14F-4D97-AF65-F5344CB8AC3E}">
        <p14:creationId xmlns:p14="http://schemas.microsoft.com/office/powerpoint/2010/main" val="3341820476"/>
      </p:ext>
    </p:extLst>
  </p:cSld>
  <p:clrMapOvr>
    <a:masterClrMapping/>
  </p:clrMapOvr>
  <p:transition spd="slow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93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>
                <a:solidFill>
                  <a:srgbClr val="5C1F00"/>
                </a:solidFill>
              </a:rPr>
              <a:t>Precession</a:t>
            </a:r>
            <a:r>
              <a:rPr sz="2800" dirty="0">
                <a:solidFill>
                  <a:srgbClr val="5C1F00"/>
                </a:solidFill>
              </a:rPr>
              <a:t>  </a:t>
            </a:r>
            <a:br>
              <a:rPr sz="2800" dirty="0">
                <a:solidFill>
                  <a:srgbClr val="5C1F00"/>
                </a:solidFill>
              </a:rPr>
            </a:br>
            <a:endParaRPr sz="2800" dirty="0">
              <a:solidFill>
                <a:srgbClr val="5C1F00"/>
              </a:solidFill>
            </a:endParaRPr>
          </a:p>
        </p:txBody>
      </p:sp>
      <p:pic>
        <p:nvPicPr>
          <p:cNvPr id="115717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357313"/>
            <a:ext cx="5000625" cy="52863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5720" name="Picture 9" descr="Outside_view_of_preces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" y="1412776"/>
            <a:ext cx="4776856" cy="47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>
                <a:solidFill>
                  <a:srgbClr val="5C1F00"/>
                </a:solidFill>
              </a:rPr>
              <a:t>Hipparcus  </a:t>
            </a:r>
            <a:br>
              <a:rPr lang="en-GB" sz="2800" dirty="0">
                <a:solidFill>
                  <a:srgbClr val="5C1F00"/>
                </a:solidFill>
              </a:rPr>
            </a:br>
            <a:r>
              <a:rPr lang="en-GB" sz="2100" dirty="0">
                <a:solidFill>
                  <a:srgbClr val="5C1F00"/>
                </a:solidFill>
              </a:rPr>
              <a:t>(Nicaea-</a:t>
            </a:r>
            <a:r>
              <a:rPr lang="en-GB" sz="2100" dirty="0" err="1">
                <a:solidFill>
                  <a:srgbClr val="5C1F00"/>
                </a:solidFill>
              </a:rPr>
              <a:t>Rhodos</a:t>
            </a:r>
            <a:r>
              <a:rPr lang="en-GB" sz="2100" dirty="0">
                <a:solidFill>
                  <a:srgbClr val="5C1F00"/>
                </a:solidFill>
              </a:rPr>
              <a:t> 190-120 BCE)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927" y="5997357"/>
            <a:ext cx="503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Hipparcus, antiquities most outstanding astronomer, is credited with </a:t>
            </a:r>
          </a:p>
          <a:p>
            <a:r>
              <a:rPr lang="nl-NL" sz="1200" dirty="0"/>
              <a:t>the discovery of the precession. To this end, he used centuries </a:t>
            </a:r>
          </a:p>
          <a:p>
            <a:r>
              <a:rPr lang="nl-NL" sz="1200" dirty="0"/>
              <a:t>of old Babylonian astronomical records.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81821736"/>
      </p:ext>
    </p:extLst>
  </p:cSld>
  <p:clrMapOvr>
    <a:masterClrMapping/>
  </p:clrMapOvr>
  <p:transition spd="slow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1950"/>
            <a:ext cx="5760640" cy="33678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500" b="1" dirty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476"/>
      </p:ext>
    </p:extLst>
  </p:cSld>
  <p:clrMapOvr>
    <a:masterClrMapping/>
  </p:clrMapOvr>
  <p:transition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500" b="1" dirty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  <p:pic>
        <p:nvPicPr>
          <p:cNvPr id="4" name="Hair - Aquari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388" y="3319946"/>
            <a:ext cx="6196528" cy="3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64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Aligning the Pyramids</a:t>
            </a:r>
          </a:p>
        </p:txBody>
      </p:sp>
      <p:pic>
        <p:nvPicPr>
          <p:cNvPr id="54276" name="Picture 4" descr="Giza_Plateau_Mode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643313"/>
            <a:ext cx="44481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14813" y="3643313"/>
            <a:ext cx="4429125" cy="3000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4278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57375"/>
            <a:ext cx="36703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7250" y="1857375"/>
            <a:ext cx="3643313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2739697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>
                <a:solidFill>
                  <a:srgbClr val="000099"/>
                </a:solidFill>
              </a:rPr>
              <a:t>the precession of the polar axis.</a:t>
            </a:r>
            <a:endParaRPr lang="nl-NL" sz="1100" b="1" dirty="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1" y="27089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02801"/>
      </p:ext>
    </p:extLst>
  </p:cSld>
  <p:clrMapOvr>
    <a:masterClrMapping/>
  </p:clrMapOvr>
  <p:transition spd="slow"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prec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071563"/>
            <a:ext cx="31654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72125" y="1071563"/>
            <a:ext cx="3143250" cy="457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2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33131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625" y="2286000"/>
            <a:ext cx="3286125" cy="4071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412699ba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63" y="2571750"/>
            <a:ext cx="3484562" cy="2571750"/>
          </a:xfrm>
          <a:prstGeom prst="rect">
            <a:avLst/>
          </a:prstGeom>
          <a:effectLst>
            <a:outerShdw blurRad="266700" dist="393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786063" y="2571750"/>
            <a:ext cx="3500437" cy="25717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87624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500">
                <a:solidFill>
                  <a:srgbClr val="000099"/>
                </a:solidFill>
              </a:rPr>
              <a:t>Aligning the Pyramids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343" y="1412776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>
                <a:solidFill>
                  <a:srgbClr val="000099"/>
                </a:solidFill>
              </a:rPr>
              <a:t>the precession of the polar axis.</a:t>
            </a:r>
            <a:endParaRPr lang="nl-NL" sz="1100" b="1" dirty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281" y="13512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9323"/>
      </p:ext>
    </p:extLst>
  </p:cSld>
  <p:clrMapOvr>
    <a:masterClrMapping/>
  </p:clrMapOvr>
  <p:transition spd="slow"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sky-disk-twilight-742542-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20" y="-21106"/>
            <a:ext cx="9358313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16" y="980728"/>
            <a:ext cx="8858279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600" dirty="0">
                <a:solidFill>
                  <a:schemeClr val="tx1"/>
                </a:solidFill>
              </a:rPr>
              <a:t>Nebra Disc:</a:t>
            </a:r>
            <a:br>
              <a:rPr lang="en-US" sz="5600" dirty="0">
                <a:solidFill>
                  <a:schemeClr val="tx1"/>
                </a:solidFill>
              </a:rPr>
            </a:b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dirty="0">
                <a:solidFill>
                  <a:schemeClr val="tx1"/>
                </a:solidFill>
              </a:rPr>
              <a:t>world’s oldest sky map  </a:t>
            </a:r>
            <a:r>
              <a:rPr lang="en-US" sz="47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3011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1650 BC  </a:t>
            </a:r>
          </a:p>
          <a:p>
            <a:pPr eaLnBrk="1" hangingPunct="1"/>
            <a:r>
              <a:rPr lang="en-US" altLang="en-US"/>
              <a:t>oldest starmap in the World</a:t>
            </a:r>
          </a:p>
          <a:p>
            <a:pPr eaLnBrk="1" hangingPunct="1"/>
            <a:r>
              <a:rPr lang="en-US" altLang="en-US"/>
              <a:t>European Bronze 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Found on Mittelberg  (252 m)</a:t>
            </a:r>
          </a:p>
          <a:p>
            <a:pPr eaLnBrk="1" hangingPunct="1"/>
            <a:r>
              <a:rPr lang="en-US" altLang="en-US"/>
              <a:t>      (25 km from Goseck)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1999:     discovery</a:t>
            </a:r>
          </a:p>
          <a:p>
            <a:pPr eaLnBrk="1" hangingPunct="1"/>
            <a:r>
              <a:rPr lang="en-US" altLang="en-US"/>
              <a:t>2001:     illegal trade </a:t>
            </a:r>
          </a:p>
          <a:p>
            <a:pPr eaLnBrk="1" hangingPunct="1"/>
            <a:r>
              <a:rPr lang="en-US" altLang="en-US"/>
              <a:t>              thriller … 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4035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7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- 30 cm diameter</a:t>
            </a:r>
          </a:p>
          <a:p>
            <a:pPr eaLnBrk="1" hangingPunct="1"/>
            <a:r>
              <a:rPr lang="en-US" altLang="en-US"/>
              <a:t>- patinated blue-green bronze</a:t>
            </a:r>
          </a:p>
          <a:p>
            <a:pPr eaLnBrk="1" hangingPunct="1"/>
            <a:r>
              <a:rPr lang="en-US" altLang="en-US"/>
              <a:t>- inlaid with gold symbols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Symbols: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-"/>
            </a:pPr>
            <a:r>
              <a:rPr lang="en-US" altLang="en-US"/>
              <a:t>  Sun / Full moon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Lunar crescent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32 Stars    (incl. Pleiades)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2 golden arcs:</a:t>
            </a:r>
          </a:p>
          <a:p>
            <a:pPr eaLnBrk="1" hangingPunct="1"/>
            <a:r>
              <a:rPr lang="en-US" altLang="en-US"/>
              <a:t>          angle between solstices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extra arc: </a:t>
            </a:r>
          </a:p>
          <a:p>
            <a:pPr eaLnBrk="1" hangingPunct="1"/>
            <a:r>
              <a:rPr lang="en-US" altLang="en-US"/>
              <a:t>          Solar Barge</a:t>
            </a:r>
          </a:p>
          <a:p>
            <a:pPr eaLnBrk="1" hangingPunct="1"/>
            <a:r>
              <a:rPr lang="en-US" altLang="en-US"/>
              <a:t>          Milky Way</a:t>
            </a:r>
          </a:p>
          <a:p>
            <a:pPr eaLnBrk="1" hangingPunct="1"/>
            <a:r>
              <a:rPr lang="en-US" altLang="en-US"/>
              <a:t>          Rainbow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5059" name="Picture 5" descr="22908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28625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4714875" y="1928813"/>
            <a:ext cx="4143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Mittelberg</a:t>
            </a:r>
            <a:r>
              <a:rPr lang="en-US" altLang="en-US" dirty="0"/>
              <a:t>:  252 m.  high mountain</a:t>
            </a:r>
          </a:p>
          <a:p>
            <a:pPr eaLnBrk="1" hangingPunct="1"/>
            <a:r>
              <a:rPr lang="en-US" altLang="en-US" dirty="0"/>
              <a:t>                   Nebra disk part of </a:t>
            </a:r>
          </a:p>
          <a:p>
            <a:pPr eaLnBrk="1" hangingPunct="1"/>
            <a:r>
              <a:rPr lang="en-US" altLang="en-US" dirty="0"/>
              <a:t>                   bronze trove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13" y="1714500"/>
            <a:ext cx="4286250" cy="4643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62" name="Picture 6" descr="zm_zoomin.4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143250"/>
            <a:ext cx="51911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14750" y="3143250"/>
            <a:ext cx="5214938" cy="3500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1714500"/>
            <a:ext cx="4357688" cy="1357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929066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A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στιρ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 -  Stars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36158465"/>
      </p:ext>
    </p:extLst>
  </p:cSld>
  <p:clrMapOvr>
    <a:masterClrMapping/>
  </p:clrMapOvr>
  <p:transition spd="slow"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7107" name="Picture 7" descr="Nebra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Nebra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 descr="Nebra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983" y="5733256"/>
            <a:ext cx="7530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the arc across the Nebra disk appears to mark the locations between </a:t>
            </a:r>
          </a:p>
          <a:p>
            <a:r>
              <a:rPr lang="nl-NL" sz="1500" dirty="0"/>
              <a:t>the rise of the Sun at winter and summer solstice, exactly for the </a:t>
            </a:r>
          </a:p>
          <a:p>
            <a:r>
              <a:rPr lang="nl-NL" sz="1500" dirty="0"/>
              <a:t>location/altitude corresponding to Nebra. </a:t>
            </a:r>
            <a:endParaRPr lang="en-GB" sz="1500" dirty="0"/>
          </a:p>
        </p:txBody>
      </p:sp>
      <p:sp>
        <p:nvSpPr>
          <p:cNvPr id="4" name="Rectangle 3"/>
          <p:cNvSpPr/>
          <p:nvPr/>
        </p:nvSpPr>
        <p:spPr>
          <a:xfrm>
            <a:off x="714375" y="5661248"/>
            <a:ext cx="7746057" cy="8568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7" descr="startrails11h_hambsch_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14438" y="0"/>
            <a:ext cx="10607676" cy="7072313"/>
          </a:xfrm>
        </p:spPr>
      </p:pic>
      <p:sp>
        <p:nvSpPr>
          <p:cNvPr id="11" name="Rectangle 10"/>
          <p:cNvSpPr/>
          <p:nvPr/>
        </p:nvSpPr>
        <p:spPr>
          <a:xfrm>
            <a:off x="4286250" y="0"/>
            <a:ext cx="6215063" cy="7000875"/>
          </a:xfrm>
          <a:prstGeom prst="rect">
            <a:avLst/>
          </a:prstGeom>
          <a:solidFill>
            <a:srgbClr val="00194C"/>
          </a:solidFill>
          <a:ln>
            <a:noFill/>
          </a:ln>
          <a:effectLst>
            <a:outerShdw blurRad="50800" dist="292100" dir="105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348" name="Picture 9" descr="equator.horiz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000250"/>
            <a:ext cx="49625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86250" y="0"/>
            <a:ext cx="4857750" cy="7000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6" name="TextBox 12"/>
          <p:cNvSpPr txBox="1">
            <a:spLocks noChangeArrowheads="1"/>
          </p:cNvSpPr>
          <p:nvPr/>
        </p:nvSpPr>
        <p:spPr bwMode="auto">
          <a:xfrm>
            <a:off x="4500563" y="357188"/>
            <a:ext cx="435768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Daily motion: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Sky turns around north celestial pole,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Along circle parallel to celestial equator</a:t>
            </a:r>
          </a:p>
        </p:txBody>
      </p:sp>
    </p:spTree>
    <p:extLst>
      <p:ext uri="{BB962C8B-B14F-4D97-AF65-F5344CB8AC3E}">
        <p14:creationId xmlns:p14="http://schemas.microsoft.com/office/powerpoint/2010/main" val="4220527686"/>
      </p:ext>
    </p:extLst>
  </p:cSld>
  <p:clrMapOvr>
    <a:masterClrMapping/>
  </p:clrMapOvr>
  <p:transition spd="slow"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3510</Words>
  <Application>Microsoft Office PowerPoint</Application>
  <PresentationFormat>On-screen Show (4:3)</PresentationFormat>
  <Paragraphs>705</Paragraphs>
  <Slides>80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80</vt:i4>
      </vt:variant>
    </vt:vector>
  </HeadingPairs>
  <TitlesOfParts>
    <vt:vector size="109" baseType="lpstr">
      <vt:lpstr>Arial</vt:lpstr>
      <vt:lpstr>Book Antiqua</vt:lpstr>
      <vt:lpstr>Constantia</vt:lpstr>
      <vt:lpstr>Lucida Sans</vt:lpstr>
      <vt:lpstr>Mathematica1</vt:lpstr>
      <vt:lpstr>Mathematica5</vt:lpstr>
      <vt:lpstr>Papyrus</vt:lpstr>
      <vt:lpstr>Times New Roman</vt:lpstr>
      <vt:lpstr>Trajan Pro</vt:lpstr>
      <vt:lpstr>Wingdings</vt:lpstr>
      <vt:lpstr>Wingdings 2</vt:lpstr>
      <vt:lpstr>Wingdings 3</vt:lpstr>
      <vt:lpstr>Apex</vt:lpstr>
      <vt:lpstr>Default Design</vt:lpstr>
      <vt:lpstr>6_Paper</vt:lpstr>
      <vt:lpstr>1_Default Design</vt:lpstr>
      <vt:lpstr>2_Default Design</vt:lpstr>
      <vt:lpstr>3_Paper</vt:lpstr>
      <vt:lpstr>4_Paper</vt:lpstr>
      <vt:lpstr>5_Paper</vt:lpstr>
      <vt:lpstr>7_Paper</vt:lpstr>
      <vt:lpstr>8_Paper</vt:lpstr>
      <vt:lpstr>3_Default Design</vt:lpstr>
      <vt:lpstr>Paper</vt:lpstr>
      <vt:lpstr>1_Apex</vt:lpstr>
      <vt:lpstr>2_Apex</vt:lpstr>
      <vt:lpstr>3_Apex</vt:lpstr>
      <vt:lpstr>4_Apex</vt:lpstr>
      <vt:lpstr>5_Apex</vt:lpstr>
      <vt:lpstr>v</vt:lpstr>
      <vt:lpstr>Sky and the Universe</vt:lpstr>
      <vt:lpstr>Sky and the Universe</vt:lpstr>
      <vt:lpstr>The Beginnings of Astronomy</vt:lpstr>
      <vt:lpstr>PowerPoint Presentation</vt:lpstr>
      <vt:lpstr>PowerPoint Presentation</vt:lpstr>
      <vt:lpstr>Astronomy:  Importance for civilization </vt:lpstr>
      <vt:lpstr>               Aστιρ  -  Stars               </vt:lpstr>
      <vt:lpstr>PowerPoint Presentation</vt:lpstr>
      <vt:lpstr>   Hστερισται  -  Constellations               </vt:lpstr>
      <vt:lpstr> Big Dipper – Ursa Major: Oldest  Constellation ? </vt:lpstr>
      <vt:lpstr> Lascaux First  Starmap:  the Pleiades   ?</vt:lpstr>
      <vt:lpstr> the Pleiades   </vt:lpstr>
      <vt:lpstr>              Hλιοσ  -  Sun               </vt:lpstr>
      <vt:lpstr>         Sun:     daily  path</vt:lpstr>
      <vt:lpstr>       Sun:           annual  change daily path</vt:lpstr>
      <vt:lpstr>     Sun:     annual  path</vt:lpstr>
      <vt:lpstr>     Sun:     annual  path</vt:lpstr>
      <vt:lpstr>PowerPoint Presentation</vt:lpstr>
      <vt:lpstr>Earth’s Orbit   &amp;    the Zodiac</vt:lpstr>
      <vt:lpstr>Zodiac</vt:lpstr>
      <vt:lpstr>PowerPoint Presentation</vt:lpstr>
      <vt:lpstr> Nabta – Egypt Oldest  Archaeoastronomical Monument ?</vt:lpstr>
      <vt:lpstr> Stonehenge: Ancient  Solar  Observatory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Goseck: Europe’s Oldest Observatory  </vt:lpstr>
      <vt:lpstr>           Goseck: Europe’s Oldest Observatory  49th-47th century BCE  </vt:lpstr>
      <vt:lpstr>                Aστιρ -  Stars:          annual motion               </vt:lpstr>
      <vt:lpstr>                Daily Motion Stars</vt:lpstr>
      <vt:lpstr>                Circumpolar Stars</vt:lpstr>
      <vt:lpstr>                Circumpolar Stars</vt:lpstr>
      <vt:lpstr>        Dance of  Sun  and Stars</vt:lpstr>
      <vt:lpstr>PowerPoint Presentation</vt:lpstr>
      <vt:lpstr>Sirius &amp;  the Nile Flood</vt:lpstr>
      <vt:lpstr>Sirius &amp;  the Nile Flood</vt:lpstr>
      <vt:lpstr>           Σεληνηζ  -  Moon               </vt:lpstr>
      <vt:lpstr>Moon:  Orbit &amp; Phases</vt:lpstr>
      <vt:lpstr> Palaeolithic Lunar Calendars: Ishango &amp; Blanchard bones </vt:lpstr>
      <vt:lpstr> the Month</vt:lpstr>
      <vt:lpstr>   Months</vt:lpstr>
      <vt:lpstr>Month:   the Concept  </vt:lpstr>
      <vt:lpstr>PowerPoint Presentation</vt:lpstr>
      <vt:lpstr>                   Eclipses               </vt:lpstr>
      <vt:lpstr>PowerPoint Presentation</vt:lpstr>
      <vt:lpstr>PowerPoint Presentation</vt:lpstr>
      <vt:lpstr>   Solar  Eclipses</vt:lpstr>
      <vt:lpstr>Solar &amp; Lunar Eclipses </vt:lpstr>
      <vt:lpstr>Solar Eclipse:  Geometry   </vt:lpstr>
      <vt:lpstr>Astronomical  Cycles:   Solar &amp; Lunar Calendar </vt:lpstr>
      <vt:lpstr>Astronomical  Cycles:  Saros </vt:lpstr>
      <vt:lpstr>        Πλαντοι  -  Planets               </vt:lpstr>
      <vt:lpstr>PowerPoint Presentation</vt:lpstr>
      <vt:lpstr>        Πλανιτοι  -  Planets               </vt:lpstr>
      <vt:lpstr>                     Ecliptic</vt:lpstr>
      <vt:lpstr>Dance of the Wandering Stars</vt:lpstr>
      <vt:lpstr>Retrograde Planetary Motion</vt:lpstr>
      <vt:lpstr> </vt:lpstr>
      <vt:lpstr>        Planetary Conjunctions               </vt:lpstr>
      <vt:lpstr>        Planetary Conjunctions               </vt:lpstr>
      <vt:lpstr>PowerPoint Presentation</vt:lpstr>
      <vt:lpstr>                      Comets</vt:lpstr>
      <vt:lpstr>Halley’s Comet &amp;  Bayeux Tapestry </vt:lpstr>
      <vt:lpstr>PowerPoint Presentation</vt:lpstr>
      <vt:lpstr> Earth’s Precession</vt:lpstr>
      <vt:lpstr> Earth’s Precession</vt:lpstr>
      <vt:lpstr>PowerPoint Presentation</vt:lpstr>
      <vt:lpstr>Precession   </vt:lpstr>
      <vt:lpstr> Age of Aquarius</vt:lpstr>
      <vt:lpstr> Age of Aquarius</vt:lpstr>
      <vt:lpstr>Aligning the Pyramids</vt:lpstr>
      <vt:lpstr>PowerPoint Presentation</vt:lpstr>
      <vt:lpstr> Nebra Disc:  world’s oldest sky map  ?</vt:lpstr>
      <vt:lpstr> the Nebra Disc: World’s Oldest Sky Map  ?</vt:lpstr>
      <vt:lpstr> the Nebra Disc: World’s Oldest Sky Map  ?</vt:lpstr>
      <vt:lpstr> the Nebra Disc: World’s Oldest Sky Map  ?</vt:lpstr>
      <vt:lpstr> the Nebra Disc: World’s Oldest Sky Map  ?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970</cp:revision>
  <cp:lastPrinted>2016-11-18T09:08:27Z</cp:lastPrinted>
  <dcterms:created xsi:type="dcterms:W3CDTF">2003-04-08T08:38:37Z</dcterms:created>
  <dcterms:modified xsi:type="dcterms:W3CDTF">2018-11-16T11:47:40Z</dcterms:modified>
</cp:coreProperties>
</file>